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54" r:id="rId2"/>
  </p:sldMasterIdLst>
  <p:notesMasterIdLst>
    <p:notesMasterId r:id="rId30"/>
  </p:notesMasterIdLst>
  <p:handoutMasterIdLst>
    <p:handoutMasterId r:id="rId31"/>
  </p:handoutMasterIdLst>
  <p:sldIdLst>
    <p:sldId id="562" r:id="rId3"/>
    <p:sldId id="489" r:id="rId4"/>
    <p:sldId id="491" r:id="rId5"/>
    <p:sldId id="490" r:id="rId6"/>
    <p:sldId id="492" r:id="rId7"/>
    <p:sldId id="509" r:id="rId8"/>
    <p:sldId id="493" r:id="rId9"/>
    <p:sldId id="494" r:id="rId10"/>
    <p:sldId id="495" r:id="rId11"/>
    <p:sldId id="496" r:id="rId12"/>
    <p:sldId id="510" r:id="rId13"/>
    <p:sldId id="511" r:id="rId14"/>
    <p:sldId id="497" r:id="rId15"/>
    <p:sldId id="498" r:id="rId16"/>
    <p:sldId id="499" r:id="rId17"/>
    <p:sldId id="500" r:id="rId18"/>
    <p:sldId id="501" r:id="rId19"/>
    <p:sldId id="502" r:id="rId20"/>
    <p:sldId id="503" r:id="rId21"/>
    <p:sldId id="504" r:id="rId22"/>
    <p:sldId id="505" r:id="rId23"/>
    <p:sldId id="443" r:id="rId24"/>
    <p:sldId id="506" r:id="rId25"/>
    <p:sldId id="507" r:id="rId26"/>
    <p:sldId id="508" r:id="rId27"/>
    <p:sldId id="563" r:id="rId28"/>
    <p:sldId id="478" r:id="rId29"/>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74">
          <p15:clr>
            <a:srgbClr val="A4A3A4"/>
          </p15:clr>
        </p15:guide>
        <p15:guide id="2" pos="2864">
          <p15:clr>
            <a:srgbClr val="A4A3A4"/>
          </p15:clr>
        </p15:guide>
      </p15:sldGuideLst>
    </p:ext>
    <p:ext uri="{2D200454-40CA-4A62-9FC3-DE9A4176ACB9}">
      <p15:notesGuideLst xmlns:p15="http://schemas.microsoft.com/office/powerpoint/2012/main">
        <p15:guide id="1" orient="horz" pos="2797">
          <p15:clr>
            <a:srgbClr val="A4A3A4"/>
          </p15:clr>
        </p15:guide>
        <p15:guide id="2" pos="214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08C8"/>
    <a:srgbClr val="CCFFCC"/>
    <a:srgbClr val="FF0000"/>
    <a:srgbClr val="333333"/>
    <a:srgbClr val="B7DEE8"/>
    <a:srgbClr val="FFFFFF"/>
    <a:srgbClr val="FFCF01"/>
    <a:srgbClr val="DF2D3E"/>
    <a:srgbClr val="B71C2B"/>
    <a:srgbClr val="3B42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935" autoAdjust="0"/>
    <p:restoredTop sz="94660" autoAdjust="0"/>
  </p:normalViewPr>
  <p:slideViewPr>
    <p:cSldViewPr>
      <p:cViewPr varScale="1">
        <p:scale>
          <a:sx n="211" d="100"/>
          <a:sy n="211" d="100"/>
        </p:scale>
        <p:origin x="756" y="192"/>
      </p:cViewPr>
      <p:guideLst>
        <p:guide orient="horz" pos="1574"/>
        <p:guide pos="286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1" d="100"/>
        <a:sy n="121" d="100"/>
      </p:scale>
      <p:origin x="0" y="0"/>
    </p:cViewPr>
  </p:sorterViewPr>
  <p:notesViewPr>
    <p:cSldViewPr>
      <p:cViewPr varScale="1">
        <p:scale>
          <a:sx n="86" d="100"/>
          <a:sy n="86" d="100"/>
        </p:scale>
        <p:origin x="-3810" y="-90"/>
      </p:cViewPr>
      <p:guideLst>
        <p:guide orient="horz" pos="2797"/>
        <p:guide pos="214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53A075-29DF-4CAE-8BA7-CDA0ED456C88}" type="datetimeFigureOut">
              <a:rPr lang="zh-CN" altLang="en-US" smtClean="0"/>
              <a:t>2022/10/27</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3924EE-29F1-4E68-A53A-86CBCBDF827A}"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B73EA-EE91-4E33-A9C1-8BF5DD7139A2}" type="datetimeFigureOut">
              <a:rPr lang="zh-CN" altLang="en-US" smtClean="0"/>
              <a:t>2022/10/27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92B679-AE23-4750-8FB0-6513430B895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a:t>
            </a:fld>
            <a:endParaRPr lang="zh-CN" altLang="en-US"/>
          </a:p>
        </p:txBody>
      </p:sp>
    </p:spTree>
    <p:extLst>
      <p:ext uri="{BB962C8B-B14F-4D97-AF65-F5344CB8AC3E}">
        <p14:creationId xmlns:p14="http://schemas.microsoft.com/office/powerpoint/2010/main" val="10948119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tags" Target="../tags/tag34.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9"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slideMaster" Target="../slideMasters/slideMaster2.xml"/><Relationship Id="rId5" Type="http://schemas.openxmlformats.org/officeDocument/2006/relationships/tags" Target="../tags/tag39.xml"/><Relationship Id="rId4" Type="http://schemas.openxmlformats.org/officeDocument/2006/relationships/tags" Target="../tags/tag38.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2.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2.xml"/><Relationship Id="rId5" Type="http://schemas.openxmlformats.org/officeDocument/2006/relationships/tags" Target="../tags/tag53.xml"/><Relationship Id="rId4" Type="http://schemas.openxmlformats.org/officeDocument/2006/relationships/tags" Target="../tags/tag52.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2.xml"/><Relationship Id="rId4" Type="http://schemas.openxmlformats.org/officeDocument/2006/relationships/tags" Target="../tags/tag5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2.xml"/><Relationship Id="rId5" Type="http://schemas.openxmlformats.org/officeDocument/2006/relationships/tags" Target="../tags/tag11.xml"/><Relationship Id="rId4" Type="http://schemas.openxmlformats.org/officeDocument/2006/relationships/tags" Target="../tags/tag1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2.xml"/><Relationship Id="rId5" Type="http://schemas.openxmlformats.org/officeDocument/2006/relationships/tags" Target="../tags/tag16.xml"/><Relationship Id="rId4" Type="http://schemas.openxmlformats.org/officeDocument/2006/relationships/tags" Target="../tags/tag15.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slideMaster" Target="../slideMasters/slideMaster2.xml"/><Relationship Id="rId4" Type="http://schemas.openxmlformats.org/officeDocument/2006/relationships/tags" Target="../tags/tag20.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slideMaster" Target="../slideMasters/slideMaster2.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29841" y="273844"/>
            <a:ext cx="7886700" cy="994172"/>
          </a:xfrm>
        </p:spPr>
        <p:txBody>
          <a:bodyPr anchor="ctr" anchorCtr="0"/>
          <a:lstStyle/>
          <a:p>
            <a:r>
              <a:rPr lang="zh-CN" altLang="en-US"/>
              <a:t>单击此处编辑母版标题样式</a:t>
            </a:r>
          </a:p>
        </p:txBody>
      </p:sp>
      <p:sp>
        <p:nvSpPr>
          <p:cNvPr id="3" name="文本占位符 2"/>
          <p:cNvSpPr>
            <a:spLocks noGrp="1"/>
          </p:cNvSpPr>
          <p:nvPr>
            <p:ph type="body" idx="1"/>
            <p:custDataLst>
              <p:tags r:id="rId2"/>
            </p:custDataLst>
          </p:nvPr>
        </p:nvSpPr>
        <p:spPr>
          <a:xfrm>
            <a:off x="629841" y="1308721"/>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单击此处编辑母版文本样式</a:t>
            </a:r>
          </a:p>
        </p:txBody>
      </p:sp>
      <p:sp>
        <p:nvSpPr>
          <p:cNvPr id="4" name="内容占位符 3"/>
          <p:cNvSpPr>
            <a:spLocks noGrp="1"/>
          </p:cNvSpPr>
          <p:nvPr>
            <p:ph sz="half" idx="2"/>
            <p:custDataLst>
              <p:tags r:id="rId3"/>
            </p:custDataLst>
          </p:nvPr>
        </p:nvSpPr>
        <p:spPr>
          <a:xfrm>
            <a:off x="629841" y="1961707"/>
            <a:ext cx="3868340" cy="268054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custDataLst>
              <p:tags r:id="rId4"/>
            </p:custDataLst>
          </p:nvPr>
        </p:nvSpPr>
        <p:spPr>
          <a:xfrm>
            <a:off x="4629150" y="1308721"/>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单击此处编辑母版文本样式</a:t>
            </a:r>
          </a:p>
        </p:txBody>
      </p:sp>
      <p:sp>
        <p:nvSpPr>
          <p:cNvPr id="6" name="内容占位符 5"/>
          <p:cNvSpPr>
            <a:spLocks noGrp="1"/>
          </p:cNvSpPr>
          <p:nvPr>
            <p:ph sz="quarter" idx="4"/>
            <p:custDataLst>
              <p:tags r:id="rId5"/>
            </p:custDataLst>
          </p:nvPr>
        </p:nvSpPr>
        <p:spPr>
          <a:xfrm>
            <a:off x="4629150" y="1961707"/>
            <a:ext cx="3887391" cy="268054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custDataLst>
              <p:tags r:id="rId6"/>
            </p:custDataLst>
          </p:nvPr>
        </p:nvSpPr>
        <p:spPr/>
        <p:txBody>
          <a:bodyPr/>
          <a:lstStyle/>
          <a:p>
            <a:fld id="{D25B24D9-913F-49B3-9495-11ABF472FC6B}" type="datetime1">
              <a:rPr lang="zh-CN" altLang="en-US" smtClean="0"/>
              <a:t>2022/10/27</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2428875" y="1619250"/>
            <a:ext cx="4286250" cy="1036838"/>
          </a:xfrm>
        </p:spPr>
        <p:txBody>
          <a:bodyPr anchor="b" anchorCtr="0">
            <a:normAutofit/>
          </a:bodyPr>
          <a:lstStyle>
            <a:lvl1pPr algn="ctr">
              <a:defRPr sz="6000" b="0">
                <a:solidFill>
                  <a:schemeClr val="tx1"/>
                </a:solidFill>
              </a:defRPr>
            </a:lvl1pPr>
          </a:lstStyle>
          <a:p>
            <a:r>
              <a:rPr lang="zh-CN" altLang="en-US" dirty="0"/>
              <a:t>编辑标题</a:t>
            </a:r>
          </a:p>
        </p:txBody>
      </p:sp>
      <p:sp>
        <p:nvSpPr>
          <p:cNvPr id="3" name="日期占位符 2"/>
          <p:cNvSpPr>
            <a:spLocks noGrp="1"/>
          </p:cNvSpPr>
          <p:nvPr>
            <p:ph type="dt" sz="half" idx="10"/>
            <p:custDataLst>
              <p:tags r:id="rId2"/>
            </p:custDataLst>
          </p:nvPr>
        </p:nvSpPr>
        <p:spPr/>
        <p:txBody>
          <a:bodyPr/>
          <a:lstStyle/>
          <a:p>
            <a:fld id="{4E5E470A-56A2-4DC6-A055-4B59916E8448}" type="datetime1">
              <a:rPr lang="zh-CN" altLang="en-US" smtClean="0"/>
              <a:t>2022/10/27</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E87C0E1D-24C4-406F-9615-DBDA8D2D1F93}" type="slidenum">
              <a:rPr lang="zh-CN" altLang="en-US" smtClean="0"/>
              <a:t>‹#›</a:t>
            </a:fld>
            <a:endParaRPr lang="zh-CN" altLang="en-US"/>
          </a:p>
        </p:txBody>
      </p:sp>
      <p:sp>
        <p:nvSpPr>
          <p:cNvPr id="37" name="内容占位符 36"/>
          <p:cNvSpPr>
            <a:spLocks noGrp="1"/>
          </p:cNvSpPr>
          <p:nvPr>
            <p:ph sz="quarter" idx="13" hasCustomPrompt="1"/>
            <p:custDataLst>
              <p:tags r:id="rId5"/>
            </p:custDataLst>
          </p:nvPr>
        </p:nvSpPr>
        <p:spPr>
          <a:xfrm>
            <a:off x="2428875" y="2799901"/>
            <a:ext cx="4286250" cy="889453"/>
          </a:xfrm>
        </p:spPr>
        <p:txBody>
          <a:bodyPr>
            <a:normAutofit/>
          </a:bodyPr>
          <a:lstStyle>
            <a:lvl1pPr marL="0" indent="0" algn="ctr">
              <a:buNone/>
              <a:defRPr sz="2400">
                <a:solidFill>
                  <a:schemeClr val="tx1"/>
                </a:solidFill>
              </a:defRPr>
            </a:lvl1pPr>
          </a:lstStyle>
          <a:p>
            <a:pPr lvl="0"/>
            <a:r>
              <a:rPr lang="zh-CN" altLang="en-US" dirty="0"/>
              <a:t>编辑文本</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399B07D7-55A0-461D-9D4A-806B41EE6E4B}" type="datetime1">
              <a:rPr lang="zh-CN" altLang="en-US" smtClean="0"/>
              <a:t>2022/10/27</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a:xfrm>
            <a:off x="7164288" y="4767263"/>
            <a:ext cx="1800199" cy="273844"/>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628650" y="535255"/>
            <a:ext cx="3511241" cy="1071121"/>
          </a:xfrm>
        </p:spPr>
        <p:txBody>
          <a:bodyPr anchor="t" anchorCtr="0">
            <a:normAutofit/>
          </a:bodyPr>
          <a:lstStyle>
            <a:lvl1pPr>
              <a:defRPr sz="2700"/>
            </a:lvl1pPr>
          </a:lstStyle>
          <a:p>
            <a:r>
              <a:rPr lang="zh-CN" altLang="en-US" dirty="0"/>
              <a:t>单击此处编辑标题</a:t>
            </a:r>
          </a:p>
        </p:txBody>
      </p:sp>
      <p:sp>
        <p:nvSpPr>
          <p:cNvPr id="3" name="图片占位符 2"/>
          <p:cNvSpPr>
            <a:spLocks noGrp="1" noChangeAspect="1"/>
          </p:cNvSpPr>
          <p:nvPr>
            <p:ph type="pic" idx="1"/>
            <p:custDataLst>
              <p:tags r:id="rId2"/>
            </p:custDataLst>
          </p:nvPr>
        </p:nvSpPr>
        <p:spPr>
          <a:xfrm>
            <a:off x="4231888" y="535255"/>
            <a:ext cx="4283912" cy="40527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dirty="0"/>
          </a:p>
        </p:txBody>
      </p:sp>
      <p:sp>
        <p:nvSpPr>
          <p:cNvPr id="4" name="文本占位符 3"/>
          <p:cNvSpPr>
            <a:spLocks noGrp="1"/>
          </p:cNvSpPr>
          <p:nvPr>
            <p:ph type="body" sz="half" idx="2"/>
            <p:custDataLst>
              <p:tags r:id="rId3"/>
            </p:custDataLst>
          </p:nvPr>
        </p:nvSpPr>
        <p:spPr>
          <a:xfrm>
            <a:off x="628650" y="1735405"/>
            <a:ext cx="3511241" cy="2858691"/>
          </a:xfrm>
        </p:spPr>
        <p:txBody>
          <a:bodyP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dirty="0"/>
              <a:t>单击此处编辑母版文本样式</a:t>
            </a:r>
          </a:p>
        </p:txBody>
      </p:sp>
      <p:sp>
        <p:nvSpPr>
          <p:cNvPr id="5" name="日期占位符 4"/>
          <p:cNvSpPr>
            <a:spLocks noGrp="1"/>
          </p:cNvSpPr>
          <p:nvPr>
            <p:ph type="dt" sz="half" idx="10"/>
            <p:custDataLst>
              <p:tags r:id="rId4"/>
            </p:custDataLst>
          </p:nvPr>
        </p:nvSpPr>
        <p:spPr/>
        <p:txBody>
          <a:bodyPr/>
          <a:lstStyle/>
          <a:p>
            <a:fld id="{779AA763-8A79-4DF9-A58D-99BE471617E4}" type="datetime1">
              <a:rPr lang="zh-CN" altLang="en-US" smtClean="0"/>
              <a:t>2022/10/27</a:t>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7833674" y="273844"/>
            <a:ext cx="681676" cy="4358879"/>
          </a:xfrm>
        </p:spPr>
        <p:txBody>
          <a:bodyPr vert="eaVert">
            <a:normAutofit/>
          </a:bodyPr>
          <a:lstStyle>
            <a:lvl1pPr>
              <a:defRPr sz="3300"/>
            </a:lvl1pPr>
          </a:lstStyle>
          <a:p>
            <a:r>
              <a:rPr lang="zh-CN" altLang="en-US" dirty="0"/>
              <a:t>单击此处编辑标题</a:t>
            </a:r>
          </a:p>
        </p:txBody>
      </p:sp>
      <p:sp>
        <p:nvSpPr>
          <p:cNvPr id="3" name="竖排文字占位符 2"/>
          <p:cNvSpPr>
            <a:spLocks noGrp="1"/>
          </p:cNvSpPr>
          <p:nvPr>
            <p:ph type="body" orient="vert" idx="1"/>
            <p:custDataLst>
              <p:tags r:id="rId2"/>
            </p:custDataLst>
          </p:nvPr>
        </p:nvSpPr>
        <p:spPr>
          <a:xfrm>
            <a:off x="628649" y="273844"/>
            <a:ext cx="7084832" cy="4358879"/>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25F33B7-0967-4B7B-9A76-50A2853A4D90}" type="datetime1">
              <a:rPr lang="zh-CN" altLang="en-US" smtClean="0"/>
              <a:t>2022/10/27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a:xfrm>
            <a:off x="7086600" y="4767263"/>
            <a:ext cx="2057400" cy="273844"/>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BE353BCE-C905-4557-8793-1220EB262781}" type="datetime1">
              <a:rPr lang="zh-CN" altLang="en-US" smtClean="0"/>
              <a:t>2022/10/27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28650" y="413657"/>
            <a:ext cx="7886700" cy="416922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6072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B68484C-7E32-4C07-A0C9-0C7B7F7F0F9F}" type="datetime1">
              <a:rPr lang="zh-CN" altLang="en-US" smtClean="0"/>
              <a:t>2022/10/27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F89BD26-1759-467D-BE9F-F98F5E62A972}" type="datetime1">
              <a:rPr lang="zh-CN" altLang="en-US" smtClean="0"/>
              <a:t>2022/10/27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43000" y="1390649"/>
            <a:ext cx="6858000" cy="1241822"/>
          </a:xfrm>
        </p:spPr>
        <p:txBody>
          <a:bodyPr anchor="b">
            <a:normAutofit/>
          </a:bodyPr>
          <a:lstStyle>
            <a:lvl1pPr algn="ctr">
              <a:defRPr sz="5400" b="0"/>
            </a:lvl1pPr>
          </a:lstStyle>
          <a:p>
            <a:r>
              <a:rPr lang="zh-CN" altLang="en-US" dirty="0"/>
              <a:t>单击此处编辑标题</a:t>
            </a:r>
          </a:p>
        </p:txBody>
      </p:sp>
      <p:sp>
        <p:nvSpPr>
          <p:cNvPr id="3" name="副标题 2"/>
          <p:cNvSpPr>
            <a:spLocks noGrp="1"/>
          </p:cNvSpPr>
          <p:nvPr>
            <p:ph type="subTitle" idx="1"/>
            <p:custDataLst>
              <p:tags r:id="rId2"/>
            </p:custDataLst>
          </p:nvPr>
        </p:nvSpPr>
        <p:spPr>
          <a:xfrm>
            <a:off x="1143000" y="2701529"/>
            <a:ext cx="6858000" cy="1241822"/>
          </a:xfrm>
        </p:spPr>
        <p:txBody>
          <a:bodyPr>
            <a:normAutofit/>
          </a:bodyPr>
          <a:lstStyle>
            <a:lvl1pPr marL="0" indent="0" algn="ctr">
              <a:buNone/>
              <a:defRPr sz="135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单击此处编辑母版副标题样式</a:t>
            </a:r>
          </a:p>
        </p:txBody>
      </p:sp>
      <p:sp>
        <p:nvSpPr>
          <p:cNvPr id="4" name="日期占位符 3"/>
          <p:cNvSpPr>
            <a:spLocks noGrp="1"/>
          </p:cNvSpPr>
          <p:nvPr>
            <p:ph type="dt" sz="half" idx="10"/>
            <p:custDataLst>
              <p:tags r:id="rId3"/>
            </p:custDataLst>
          </p:nvPr>
        </p:nvSpPr>
        <p:spPr/>
        <p:txBody>
          <a:bodyPr/>
          <a:lstStyle/>
          <a:p>
            <a:fld id="{3008C9EE-EFCF-46B4-A526-CB11A62259BF}" type="datetime1">
              <a:rPr lang="zh-CN" altLang="en-US" smtClean="0"/>
              <a:t>2022/10/27</a:t>
            </a:fld>
            <a:endParaRPr lang="zh-CN" altLang="en-US" dirty="0"/>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nchor="ctr" anchorCtr="0"/>
          <a:lstStyle/>
          <a:p>
            <a:r>
              <a:rPr lang="zh-CN" altLang="en-US" dirty="0"/>
              <a:t>单击此处编辑母版标题样式</a:t>
            </a:r>
          </a:p>
        </p:txBody>
      </p:sp>
      <p:sp>
        <p:nvSpPr>
          <p:cNvPr id="3" name="内容占位符 2"/>
          <p:cNvSpPr>
            <a:spLocks noGrp="1"/>
          </p:cNvSpPr>
          <p:nvPr>
            <p:ph idx="1"/>
            <p:custDataLst>
              <p:tags r:id="rId2"/>
            </p:custDataLst>
          </p:nvPr>
        </p:nvSpPr>
        <p:spPr/>
        <p:txBody>
          <a:bodyPr/>
          <a:lstStyle>
            <a:lvl1pPr>
              <a:defRPr sz="1800"/>
            </a:lvl1pPr>
            <a:lvl2pPr>
              <a:defRPr sz="1500"/>
            </a:lvl2pPr>
            <a:lvl3pPr>
              <a:defRPr sz="1350"/>
            </a:lvl3pPr>
            <a:lvl4pPr>
              <a:defRPr sz="1350"/>
            </a:lvl4pPr>
            <a:lvl5pPr>
              <a:defRPr sz="135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A2DC6AC2-BC28-410F-B4C8-16BDA54AACF1}" type="datetime1">
              <a:rPr lang="zh-CN" altLang="en-US" smtClean="0"/>
              <a:t>2022/10/27</a:t>
            </a:fld>
            <a:endParaRPr lang="zh-CN" altLang="en-US" dirty="0"/>
          </a:p>
        </p:txBody>
      </p:sp>
      <p:sp>
        <p:nvSpPr>
          <p:cNvPr id="5" name="页脚占位符 4"/>
          <p:cNvSpPr>
            <a:spLocks noGrp="1"/>
          </p:cNvSpPr>
          <p:nvPr>
            <p:ph type="ftr" sz="quarter" idx="11"/>
            <p:custDataLst>
              <p:tags r:id="rId4"/>
            </p:custDataLst>
          </p:nvPr>
        </p:nvSpPr>
        <p:spPr/>
        <p:txBody>
          <a:bodyPr/>
          <a:lstStyle/>
          <a:p>
            <a:endParaRPr lang="zh-CN" altLang="en-US" dirty="0"/>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F2419459-F12E-4262-B824-D3D497DA4E13}" type="datetime1">
              <a:rPr lang="zh-CN" altLang="en-US" smtClean="0"/>
              <a:t>2022/10/27</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E87C0E1D-24C4-406F-9615-DBDA8D2D1F93}" type="slidenum">
              <a:rPr lang="zh-CN" altLang="en-US" smtClean="0"/>
              <a:t>‹#›</a:t>
            </a:fld>
            <a:endParaRPr lang="zh-CN" altLang="en-US"/>
          </a:p>
        </p:txBody>
      </p:sp>
      <p:sp>
        <p:nvSpPr>
          <p:cNvPr id="5" name="标题 4"/>
          <p:cNvSpPr>
            <a:spLocks noGrp="1"/>
          </p:cNvSpPr>
          <p:nvPr>
            <p:ph type="title" hasCustomPrompt="1"/>
            <p:custDataLst>
              <p:tags r:id="rId4"/>
            </p:custDataLst>
          </p:nvPr>
        </p:nvSpPr>
        <p:spPr>
          <a:xfrm>
            <a:off x="628650" y="1640582"/>
            <a:ext cx="7886700" cy="1862336"/>
          </a:xfrm>
        </p:spPr>
        <p:txBody>
          <a:bodyPr>
            <a:normAutofit/>
          </a:bodyPr>
          <a:lstStyle>
            <a:lvl1pPr algn="ctr">
              <a:defRPr sz="4500" b="0"/>
            </a:lvl1pPr>
          </a:lstStyle>
          <a:p>
            <a:r>
              <a:rPr lang="zh-CN" altLang="en-US" dirty="0"/>
              <a:t>单击此处编辑标题</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nchor="ctr" anchorCtr="0"/>
          <a:lstStyle/>
          <a:p>
            <a:r>
              <a:rPr lang="zh-CN" altLang="en-US"/>
              <a:t>单击此处编辑母版标题样式</a:t>
            </a:r>
          </a:p>
        </p:txBody>
      </p:sp>
      <p:sp>
        <p:nvSpPr>
          <p:cNvPr id="3" name="内容占位符 2"/>
          <p:cNvSpPr>
            <a:spLocks noGrp="1"/>
          </p:cNvSpPr>
          <p:nvPr>
            <p:ph sz="half" idx="1"/>
            <p:custDataLst>
              <p:tags r:id="rId2"/>
            </p:custDataLst>
          </p:nvPr>
        </p:nvSpPr>
        <p:spPr>
          <a:xfrm>
            <a:off x="628650" y="1369219"/>
            <a:ext cx="3886200" cy="326350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custDataLst>
              <p:tags r:id="rId3"/>
            </p:custDataLst>
          </p:nvPr>
        </p:nvSpPr>
        <p:spPr>
          <a:xfrm>
            <a:off x="4629150" y="1369219"/>
            <a:ext cx="3886200" cy="326350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B9E01A64-16A4-4B87-B71D-FD284D6B1264}" type="datetime1">
              <a:rPr lang="zh-CN" altLang="en-US" smtClean="0"/>
              <a:t>2022/10/27</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17" Type="http://schemas.openxmlformats.org/officeDocument/2006/relationships/tags" Target="../tags/tag5.xml"/><Relationship Id="rId2" Type="http://schemas.openxmlformats.org/officeDocument/2006/relationships/slideLayout" Target="../slideLayouts/slideLayout7.xml"/><Relationship Id="rId16" Type="http://schemas.openxmlformats.org/officeDocument/2006/relationships/tags" Target="../tags/tag4.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tags" Target="../tags/tag3.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cstate="screen">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E9E73C8A-FD12-49DB-B706-A4F5573819EC}" type="datetime1">
              <a:rPr lang="zh-CN" altLang="en-US" smtClean="0"/>
              <a:t>2022/10/27</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
        <p:nvSpPr>
          <p:cNvPr id="7" name="矩形 6"/>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3"/>
            </p:custDataLst>
          </p:nvPr>
        </p:nvSpPr>
        <p:spPr>
          <a:xfrm>
            <a:off x="628650" y="273844"/>
            <a:ext cx="7886700" cy="994172"/>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14"/>
            </p:custDataLst>
          </p:nvPr>
        </p:nvSpPr>
        <p:spPr>
          <a:xfrm>
            <a:off x="628650" y="1369219"/>
            <a:ext cx="7886700" cy="3263504"/>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custDataLst>
              <p:tags r:id="rId15"/>
            </p:custDataLst>
          </p:nvPr>
        </p:nvSpPr>
        <p:spPr>
          <a:xfrm>
            <a:off x="628650" y="4767263"/>
            <a:ext cx="2057400" cy="273844"/>
          </a:xfrm>
          <a:prstGeom prst="rect">
            <a:avLst/>
          </a:prstGeom>
        </p:spPr>
        <p:txBody>
          <a:bodyPr vert="horz" lIns="91440" tIns="45720" rIns="91440" bIns="45720" rtlCol="0" anchor="ctr">
            <a:normAutofit/>
          </a:bodyPr>
          <a:lstStyle>
            <a:lvl1pPr algn="ctr">
              <a:defRPr sz="900">
                <a:solidFill>
                  <a:schemeClr val="bg1">
                    <a:lumMod val="50000"/>
                  </a:schemeClr>
                </a:solidFill>
                <a:latin typeface="黑体" panose="02010609060101010101" pitchFamily="49" charset="-122"/>
                <a:ea typeface="黑体" panose="02010609060101010101" pitchFamily="49" charset="-122"/>
              </a:defRPr>
            </a:lvl1pPr>
          </a:lstStyle>
          <a:p>
            <a:fld id="{FE587E39-F0C9-40DA-8418-D1B430714646}" type="datetime1">
              <a:rPr lang="zh-CN" altLang="en-US" smtClean="0"/>
              <a:t>2022/10/27</a:t>
            </a:fld>
            <a:endParaRPr lang="zh-CN" altLang="en-US" dirty="0"/>
          </a:p>
        </p:txBody>
      </p:sp>
      <p:sp>
        <p:nvSpPr>
          <p:cNvPr id="10" name="页脚占位符 4"/>
          <p:cNvSpPr>
            <a:spLocks noGrp="1"/>
          </p:cNvSpPr>
          <p:nvPr>
            <p:ph type="ftr" sz="quarter" idx="3"/>
            <p:custDataLst>
              <p:tags r:id="rId16"/>
            </p:custDataLst>
          </p:nvPr>
        </p:nvSpPr>
        <p:spPr>
          <a:xfrm>
            <a:off x="3028950" y="4767263"/>
            <a:ext cx="3086100" cy="273844"/>
          </a:xfrm>
          <a:prstGeom prst="rect">
            <a:avLst/>
          </a:prstGeom>
        </p:spPr>
        <p:txBody>
          <a:bodyPr vert="horz" lIns="91440" tIns="45720" rIns="91440" bIns="45720" rtlCol="0" anchor="ctr">
            <a:normAutofit/>
          </a:bodyPr>
          <a:lstStyle>
            <a:lvl1pPr algn="ctr">
              <a:defRPr sz="9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custDataLst>
              <p:tags r:id="rId17"/>
            </p:custDataLst>
          </p:nvPr>
        </p:nvSpPr>
        <p:spPr>
          <a:xfrm>
            <a:off x="6457950" y="4767263"/>
            <a:ext cx="2057400" cy="273844"/>
          </a:xfrm>
          <a:prstGeom prst="rect">
            <a:avLst/>
          </a:prstGeom>
        </p:spPr>
        <p:txBody>
          <a:bodyPr vert="horz" lIns="91440" tIns="45720" rIns="91440" bIns="45720" rtlCol="0" anchor="ctr">
            <a:normAutofit/>
          </a:bodyPr>
          <a:lstStyle>
            <a:lvl1pPr algn="ctr">
              <a:defRPr sz="9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t>‹#›</a:t>
            </a:fld>
            <a:endParaRPr lang="zh-CN" altLang="en-US"/>
          </a:p>
        </p:txBody>
      </p:sp>
      <p:sp>
        <p:nvSpPr>
          <p:cNvPr id="2"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hyperlink" Target="mailto:dengxj615@hust.edu.cn" TargetMode="Externa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66.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2.xml"/><Relationship Id="rId1" Type="http://schemas.openxmlformats.org/officeDocument/2006/relationships/tags" Target="../tags/tag6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2.xml"/><Relationship Id="rId1" Type="http://schemas.openxmlformats.org/officeDocument/2006/relationships/tags" Target="../tags/tag68.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12.xml"/><Relationship Id="rId1" Type="http://schemas.openxmlformats.org/officeDocument/2006/relationships/tags" Target="../tags/tag69.xml"/><Relationship Id="rId5" Type="http://schemas.openxmlformats.org/officeDocument/2006/relationships/image" Target="../media/image3.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2.xml"/><Relationship Id="rId1" Type="http://schemas.openxmlformats.org/officeDocument/2006/relationships/tags" Target="../tags/tag70.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2.xml"/><Relationship Id="rId1" Type="http://schemas.openxmlformats.org/officeDocument/2006/relationships/tags" Target="../tags/tag71.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2.xml"/><Relationship Id="rId1" Type="http://schemas.openxmlformats.org/officeDocument/2006/relationships/tags" Target="../tags/tag7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2.xml"/><Relationship Id="rId1" Type="http://schemas.openxmlformats.org/officeDocument/2006/relationships/tags" Target="../tags/tag73.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2.xml"/><Relationship Id="rId1" Type="http://schemas.openxmlformats.org/officeDocument/2006/relationships/tags" Target="../tags/tag74.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2.xml"/><Relationship Id="rId1" Type="http://schemas.openxmlformats.org/officeDocument/2006/relationships/tags" Target="../tags/tag7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5.xml"/><Relationship Id="rId1" Type="http://schemas.openxmlformats.org/officeDocument/2006/relationships/tags" Target="../tags/tag58.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2.xml"/><Relationship Id="rId1" Type="http://schemas.openxmlformats.org/officeDocument/2006/relationships/tags" Target="../tags/tag76.xml"/><Relationship Id="rId5" Type="http://schemas.openxmlformats.org/officeDocument/2006/relationships/image" Target="../media/image9.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7" Type="http://schemas.openxmlformats.org/officeDocument/2006/relationships/image" Target="../media/image13.png"/><Relationship Id="rId2" Type="http://schemas.openxmlformats.org/officeDocument/2006/relationships/slideLayout" Target="../slideLayouts/slideLayout12.xml"/><Relationship Id="rId1" Type="http://schemas.openxmlformats.org/officeDocument/2006/relationships/tags" Target="../tags/tag77.xml"/><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78.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79.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2.xml"/><Relationship Id="rId1" Type="http://schemas.openxmlformats.org/officeDocument/2006/relationships/tags" Target="../tags/tag80.xml"/><Relationship Id="rId5" Type="http://schemas.openxmlformats.org/officeDocument/2006/relationships/image" Target="../media/image16.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2.xml"/><Relationship Id="rId1" Type="http://schemas.openxmlformats.org/officeDocument/2006/relationships/tags" Target="../tags/tag8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5.xml"/><Relationship Id="rId1" Type="http://schemas.openxmlformats.org/officeDocument/2006/relationships/tags" Target="../tags/tag59.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5.xml"/><Relationship Id="rId1" Type="http://schemas.openxmlformats.org/officeDocument/2006/relationships/tags" Target="../tags/tag60.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6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5.xml"/><Relationship Id="rId1" Type="http://schemas.openxmlformats.org/officeDocument/2006/relationships/tags" Target="../tags/tag6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5.xml"/><Relationship Id="rId1" Type="http://schemas.openxmlformats.org/officeDocument/2006/relationships/tags" Target="../tags/tag63.xml"/><Relationship Id="rId4" Type="http://schemas.openxmlformats.org/officeDocument/2006/relationships/image" Target="../media/image40.pn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12.xml"/><Relationship Id="rId1" Type="http://schemas.openxmlformats.org/officeDocument/2006/relationships/tags" Target="../tags/tag64.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6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80528" y="-11432"/>
            <a:ext cx="5434698" cy="5467302"/>
            <a:chOff x="-180528" y="-11432"/>
            <a:chExt cx="5125768" cy="5156519"/>
          </a:xfrm>
        </p:grpSpPr>
        <p:sp>
          <p:nvSpPr>
            <p:cNvPr id="3324" name="Freeform 3305"/>
            <p:cNvSpPr/>
            <p:nvPr/>
          </p:nvSpPr>
          <p:spPr bwMode="auto">
            <a:xfrm>
              <a:off x="-180528" y="-11432"/>
              <a:ext cx="5108575" cy="5146675"/>
            </a:xfrm>
            <a:custGeom>
              <a:avLst/>
              <a:gdLst>
                <a:gd name="T0" fmla="*/ 2365 w 3218"/>
                <a:gd name="T1" fmla="*/ 0 h 3242"/>
                <a:gd name="T2" fmla="*/ 0 w 3218"/>
                <a:gd name="T3" fmla="*/ 0 h 3242"/>
                <a:gd name="T4" fmla="*/ 0 w 3218"/>
                <a:gd name="T5" fmla="*/ 2356 h 3242"/>
                <a:gd name="T6" fmla="*/ 885 w 3218"/>
                <a:gd name="T7" fmla="*/ 3242 h 3242"/>
                <a:gd name="T8" fmla="*/ 3218 w 3218"/>
                <a:gd name="T9" fmla="*/ 907 h 3242"/>
                <a:gd name="T10" fmla="*/ 3218 w 3218"/>
                <a:gd name="T11" fmla="*/ 854 h 3242"/>
                <a:gd name="T12" fmla="*/ 2365 w 3218"/>
                <a:gd name="T13" fmla="*/ 0 h 3242"/>
              </a:gdLst>
              <a:ahLst/>
              <a:cxnLst>
                <a:cxn ang="0">
                  <a:pos x="T0" y="T1"/>
                </a:cxn>
                <a:cxn ang="0">
                  <a:pos x="T2" y="T3"/>
                </a:cxn>
                <a:cxn ang="0">
                  <a:pos x="T4" y="T5"/>
                </a:cxn>
                <a:cxn ang="0">
                  <a:pos x="T6" y="T7"/>
                </a:cxn>
                <a:cxn ang="0">
                  <a:pos x="T8" y="T9"/>
                </a:cxn>
                <a:cxn ang="0">
                  <a:pos x="T10" y="T11"/>
                </a:cxn>
                <a:cxn ang="0">
                  <a:pos x="T12" y="T13"/>
                </a:cxn>
              </a:cxnLst>
              <a:rect l="0" t="0" r="r" b="b"/>
              <a:pathLst>
                <a:path w="3218" h="3242">
                  <a:moveTo>
                    <a:pt x="2365" y="0"/>
                  </a:moveTo>
                  <a:lnTo>
                    <a:pt x="0" y="0"/>
                  </a:lnTo>
                  <a:lnTo>
                    <a:pt x="0" y="2356"/>
                  </a:lnTo>
                  <a:lnTo>
                    <a:pt x="885" y="3242"/>
                  </a:lnTo>
                  <a:lnTo>
                    <a:pt x="3218" y="907"/>
                  </a:lnTo>
                  <a:lnTo>
                    <a:pt x="3218" y="854"/>
                  </a:lnTo>
                  <a:lnTo>
                    <a:pt x="2365" y="0"/>
                  </a:lnTo>
                  <a:close/>
                </a:path>
              </a:pathLst>
            </a:custGeom>
            <a:solidFill>
              <a:srgbClr val="FBF3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325" name="Freeform 3306"/>
            <p:cNvSpPr/>
            <p:nvPr/>
          </p:nvSpPr>
          <p:spPr bwMode="auto">
            <a:xfrm>
              <a:off x="-163335" y="-1588"/>
              <a:ext cx="5108575" cy="5146675"/>
            </a:xfrm>
            <a:custGeom>
              <a:avLst/>
              <a:gdLst>
                <a:gd name="T0" fmla="*/ 2365 w 3218"/>
                <a:gd name="T1" fmla="*/ 0 h 3242"/>
                <a:gd name="T2" fmla="*/ 0 w 3218"/>
                <a:gd name="T3" fmla="*/ 0 h 3242"/>
                <a:gd name="T4" fmla="*/ 0 w 3218"/>
                <a:gd name="T5" fmla="*/ 2356 h 3242"/>
                <a:gd name="T6" fmla="*/ 885 w 3218"/>
                <a:gd name="T7" fmla="*/ 3242 h 3242"/>
                <a:gd name="T8" fmla="*/ 3218 w 3218"/>
                <a:gd name="T9" fmla="*/ 907 h 3242"/>
                <a:gd name="T10" fmla="*/ 3218 w 3218"/>
                <a:gd name="T11" fmla="*/ 854 h 3242"/>
                <a:gd name="T12" fmla="*/ 2365 w 3218"/>
                <a:gd name="T13" fmla="*/ 0 h 3242"/>
              </a:gdLst>
              <a:ahLst/>
              <a:cxnLst>
                <a:cxn ang="0">
                  <a:pos x="T0" y="T1"/>
                </a:cxn>
                <a:cxn ang="0">
                  <a:pos x="T2" y="T3"/>
                </a:cxn>
                <a:cxn ang="0">
                  <a:pos x="T4" y="T5"/>
                </a:cxn>
                <a:cxn ang="0">
                  <a:pos x="T6" y="T7"/>
                </a:cxn>
                <a:cxn ang="0">
                  <a:pos x="T8" y="T9"/>
                </a:cxn>
                <a:cxn ang="0">
                  <a:pos x="T10" y="T11"/>
                </a:cxn>
                <a:cxn ang="0">
                  <a:pos x="T12" y="T13"/>
                </a:cxn>
              </a:cxnLst>
              <a:rect l="0" t="0" r="r" b="b"/>
              <a:pathLst>
                <a:path w="3218" h="3242">
                  <a:moveTo>
                    <a:pt x="2365" y="0"/>
                  </a:moveTo>
                  <a:lnTo>
                    <a:pt x="0" y="0"/>
                  </a:lnTo>
                  <a:lnTo>
                    <a:pt x="0" y="2356"/>
                  </a:lnTo>
                  <a:lnTo>
                    <a:pt x="885" y="3242"/>
                  </a:lnTo>
                  <a:lnTo>
                    <a:pt x="3218" y="907"/>
                  </a:lnTo>
                  <a:lnTo>
                    <a:pt x="3218" y="854"/>
                  </a:lnTo>
                  <a:lnTo>
                    <a:pt x="23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8" name="Freeform 5"/>
            <p:cNvSpPr/>
            <p:nvPr/>
          </p:nvSpPr>
          <p:spPr bwMode="auto">
            <a:xfrm>
              <a:off x="755771" y="281861"/>
              <a:ext cx="2229488" cy="2232243"/>
            </a:xfrm>
            <a:custGeom>
              <a:avLst/>
              <a:gdLst>
                <a:gd name="T0" fmla="*/ 809 w 1619"/>
                <a:gd name="T1" fmla="*/ 1621 h 1621"/>
                <a:gd name="T2" fmla="*/ 0 w 1619"/>
                <a:gd name="T3" fmla="*/ 810 h 1621"/>
                <a:gd name="T4" fmla="*/ 809 w 1619"/>
                <a:gd name="T5" fmla="*/ 0 h 1621"/>
                <a:gd name="T6" fmla="*/ 1619 w 1619"/>
                <a:gd name="T7" fmla="*/ 810 h 1621"/>
                <a:gd name="T8" fmla="*/ 809 w 1619"/>
                <a:gd name="T9" fmla="*/ 1621 h 1621"/>
              </a:gdLst>
              <a:ahLst/>
              <a:cxnLst>
                <a:cxn ang="0">
                  <a:pos x="T0" y="T1"/>
                </a:cxn>
                <a:cxn ang="0">
                  <a:pos x="T2" y="T3"/>
                </a:cxn>
                <a:cxn ang="0">
                  <a:pos x="T4" y="T5"/>
                </a:cxn>
                <a:cxn ang="0">
                  <a:pos x="T6" y="T7"/>
                </a:cxn>
                <a:cxn ang="0">
                  <a:pos x="T8" y="T9"/>
                </a:cxn>
              </a:cxnLst>
              <a:rect l="0" t="0" r="r" b="b"/>
              <a:pathLst>
                <a:path w="1619" h="1621">
                  <a:moveTo>
                    <a:pt x="809" y="1621"/>
                  </a:moveTo>
                  <a:lnTo>
                    <a:pt x="0" y="810"/>
                  </a:lnTo>
                  <a:lnTo>
                    <a:pt x="809" y="0"/>
                  </a:lnTo>
                  <a:lnTo>
                    <a:pt x="1619" y="810"/>
                  </a:lnTo>
                  <a:lnTo>
                    <a:pt x="809" y="1621"/>
                  </a:lnTo>
                  <a:close/>
                </a:path>
              </a:pathLst>
            </a:custGeom>
            <a:solidFill>
              <a:srgbClr val="DD24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0" name="Freeform 6"/>
            <p:cNvSpPr/>
            <p:nvPr/>
          </p:nvSpPr>
          <p:spPr bwMode="auto">
            <a:xfrm>
              <a:off x="755771" y="2514104"/>
              <a:ext cx="2229488" cy="2230865"/>
            </a:xfrm>
            <a:custGeom>
              <a:avLst/>
              <a:gdLst>
                <a:gd name="T0" fmla="*/ 809 w 1619"/>
                <a:gd name="T1" fmla="*/ 1620 h 1620"/>
                <a:gd name="T2" fmla="*/ 0 w 1619"/>
                <a:gd name="T3" fmla="*/ 810 h 1620"/>
                <a:gd name="T4" fmla="*/ 809 w 1619"/>
                <a:gd name="T5" fmla="*/ 0 h 1620"/>
                <a:gd name="T6" fmla="*/ 1619 w 1619"/>
                <a:gd name="T7" fmla="*/ 810 h 1620"/>
                <a:gd name="T8" fmla="*/ 809 w 1619"/>
                <a:gd name="T9" fmla="*/ 1620 h 1620"/>
              </a:gdLst>
              <a:ahLst/>
              <a:cxnLst>
                <a:cxn ang="0">
                  <a:pos x="T0" y="T1"/>
                </a:cxn>
                <a:cxn ang="0">
                  <a:pos x="T2" y="T3"/>
                </a:cxn>
                <a:cxn ang="0">
                  <a:pos x="T4" y="T5"/>
                </a:cxn>
                <a:cxn ang="0">
                  <a:pos x="T6" y="T7"/>
                </a:cxn>
                <a:cxn ang="0">
                  <a:pos x="T8" y="T9"/>
                </a:cxn>
              </a:cxnLst>
              <a:rect l="0" t="0" r="r" b="b"/>
              <a:pathLst>
                <a:path w="1619" h="1620">
                  <a:moveTo>
                    <a:pt x="809" y="1620"/>
                  </a:moveTo>
                  <a:lnTo>
                    <a:pt x="0" y="810"/>
                  </a:lnTo>
                  <a:lnTo>
                    <a:pt x="809" y="0"/>
                  </a:lnTo>
                  <a:lnTo>
                    <a:pt x="1619" y="810"/>
                  </a:lnTo>
                  <a:lnTo>
                    <a:pt x="809" y="1620"/>
                  </a:lnTo>
                  <a:close/>
                </a:path>
              </a:pathLst>
            </a:custGeom>
            <a:solidFill>
              <a:srgbClr val="9614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11" name="Freeform 7"/>
            <p:cNvSpPr/>
            <p:nvPr/>
          </p:nvSpPr>
          <p:spPr bwMode="auto">
            <a:xfrm>
              <a:off x="1869827" y="1397295"/>
              <a:ext cx="2230865" cy="2232243"/>
            </a:xfrm>
            <a:custGeom>
              <a:avLst/>
              <a:gdLst>
                <a:gd name="T0" fmla="*/ 810 w 1620"/>
                <a:gd name="T1" fmla="*/ 1621 h 1621"/>
                <a:gd name="T2" fmla="*/ 0 w 1620"/>
                <a:gd name="T3" fmla="*/ 811 h 1621"/>
                <a:gd name="T4" fmla="*/ 810 w 1620"/>
                <a:gd name="T5" fmla="*/ 0 h 1621"/>
                <a:gd name="T6" fmla="*/ 1620 w 1620"/>
                <a:gd name="T7" fmla="*/ 811 h 1621"/>
                <a:gd name="T8" fmla="*/ 810 w 1620"/>
                <a:gd name="T9" fmla="*/ 1621 h 1621"/>
              </a:gdLst>
              <a:ahLst/>
              <a:cxnLst>
                <a:cxn ang="0">
                  <a:pos x="T0" y="T1"/>
                </a:cxn>
                <a:cxn ang="0">
                  <a:pos x="T2" y="T3"/>
                </a:cxn>
                <a:cxn ang="0">
                  <a:pos x="T4" y="T5"/>
                </a:cxn>
                <a:cxn ang="0">
                  <a:pos x="T6" y="T7"/>
                </a:cxn>
                <a:cxn ang="0">
                  <a:pos x="T8" y="T9"/>
                </a:cxn>
              </a:cxnLst>
              <a:rect l="0" t="0" r="r" b="b"/>
              <a:pathLst>
                <a:path w="1620" h="1621">
                  <a:moveTo>
                    <a:pt x="810" y="1621"/>
                  </a:moveTo>
                  <a:lnTo>
                    <a:pt x="0" y="811"/>
                  </a:lnTo>
                  <a:lnTo>
                    <a:pt x="810" y="0"/>
                  </a:lnTo>
                  <a:lnTo>
                    <a:pt x="1620" y="811"/>
                  </a:lnTo>
                  <a:lnTo>
                    <a:pt x="810" y="1621"/>
                  </a:lnTo>
                  <a:close/>
                </a:path>
              </a:pathLst>
            </a:custGeom>
            <a:solidFill>
              <a:srgbClr val="B71C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sp>
          <p:nvSpPr>
            <p:cNvPr id="3310" name="Freeform 3297"/>
            <p:cNvSpPr/>
            <p:nvPr/>
          </p:nvSpPr>
          <p:spPr bwMode="auto">
            <a:xfrm>
              <a:off x="100316" y="1114832"/>
              <a:ext cx="2796817" cy="2798546"/>
            </a:xfrm>
            <a:custGeom>
              <a:avLst/>
              <a:gdLst>
                <a:gd name="T0" fmla="*/ 1619 w 3239"/>
                <a:gd name="T1" fmla="*/ 3241 h 3241"/>
                <a:gd name="T2" fmla="*/ 0 w 3239"/>
                <a:gd name="T3" fmla="*/ 1620 h 3241"/>
                <a:gd name="T4" fmla="*/ 1619 w 3239"/>
                <a:gd name="T5" fmla="*/ 0 h 3241"/>
                <a:gd name="T6" fmla="*/ 3239 w 3239"/>
                <a:gd name="T7" fmla="*/ 1620 h 3241"/>
                <a:gd name="T8" fmla="*/ 1619 w 3239"/>
                <a:gd name="T9" fmla="*/ 3241 h 3241"/>
              </a:gdLst>
              <a:ahLst/>
              <a:cxnLst>
                <a:cxn ang="0">
                  <a:pos x="T0" y="T1"/>
                </a:cxn>
                <a:cxn ang="0">
                  <a:pos x="T2" y="T3"/>
                </a:cxn>
                <a:cxn ang="0">
                  <a:pos x="T4" y="T5"/>
                </a:cxn>
                <a:cxn ang="0">
                  <a:pos x="T6" y="T7"/>
                </a:cxn>
                <a:cxn ang="0">
                  <a:pos x="T8" y="T9"/>
                </a:cxn>
              </a:cxnLst>
              <a:rect l="0" t="0" r="r" b="b"/>
              <a:pathLst>
                <a:path w="3239" h="3241">
                  <a:moveTo>
                    <a:pt x="1619" y="3241"/>
                  </a:moveTo>
                  <a:lnTo>
                    <a:pt x="0" y="1620"/>
                  </a:lnTo>
                  <a:lnTo>
                    <a:pt x="1619" y="0"/>
                  </a:lnTo>
                  <a:lnTo>
                    <a:pt x="3239" y="1620"/>
                  </a:lnTo>
                  <a:lnTo>
                    <a:pt x="1619" y="3241"/>
                  </a:lnTo>
                  <a:close/>
                </a:path>
              </a:pathLst>
            </a:custGeom>
            <a:solidFill>
              <a:srgbClr val="FFFFFF"/>
            </a:solidFill>
            <a:ln>
              <a:noFill/>
            </a:ln>
            <a:effectLst>
              <a:outerShdw blurRad="50800" dist="38100" algn="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cs typeface="+mn-ea"/>
                <a:sym typeface="+mn-lt"/>
              </a:endParaRPr>
            </a:p>
          </p:txBody>
        </p:sp>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l="14987" t="445" r="10012" b="-445"/>
            <a:stretch>
              <a:fillRect/>
            </a:stretch>
          </p:blipFill>
          <p:spPr>
            <a:xfrm>
              <a:off x="230613" y="1256278"/>
              <a:ext cx="2539608" cy="2539608"/>
            </a:xfrm>
            <a:prstGeom prst="diamond">
              <a:avLst/>
            </a:prstGeom>
          </p:spPr>
        </p:pic>
      </p:grpSp>
      <p:sp>
        <p:nvSpPr>
          <p:cNvPr id="28" name="矩形 27"/>
          <p:cNvSpPr/>
          <p:nvPr/>
        </p:nvSpPr>
        <p:spPr>
          <a:xfrm>
            <a:off x="7176244" y="1627969"/>
            <a:ext cx="1728193" cy="525465"/>
          </a:xfrm>
          <a:prstGeom prst="rect">
            <a:avLst/>
          </a:prstGeom>
          <a:ln>
            <a:noFill/>
          </a:ln>
        </p:spPr>
        <p:txBody>
          <a:bodyPr wrap="square">
            <a:spAutoFit/>
            <a:scene3d>
              <a:camera prst="orthographicFront"/>
              <a:lightRig rig="threePt" dir="t"/>
            </a:scene3d>
            <a:sp3d contourW="12700"/>
          </a:bodyPr>
          <a:lstStyle/>
          <a:p>
            <a:pPr algn="dist">
              <a:lnSpc>
                <a:spcPct val="130000"/>
              </a:lnSpc>
            </a:pPr>
            <a:r>
              <a:rPr lang="zh-CN" altLang="en-US" sz="2400" b="1" dirty="0">
                <a:solidFill>
                  <a:schemeClr val="accent1"/>
                </a:solidFill>
                <a:cs typeface="+mn-ea"/>
                <a:sym typeface="+mn-lt"/>
              </a:rPr>
              <a:t>静态表</a:t>
            </a:r>
          </a:p>
        </p:txBody>
      </p:sp>
      <p:sp>
        <p:nvSpPr>
          <p:cNvPr id="29" name="矩形 28"/>
          <p:cNvSpPr/>
          <p:nvPr/>
        </p:nvSpPr>
        <p:spPr>
          <a:xfrm>
            <a:off x="5235941" y="771550"/>
            <a:ext cx="4016579" cy="1532727"/>
          </a:xfrm>
          <a:prstGeom prst="rect">
            <a:avLst/>
          </a:prstGeom>
        </p:spPr>
        <p:txBody>
          <a:bodyPr wrap="square">
            <a:spAutoFit/>
          </a:bodyPr>
          <a:lstStyle/>
          <a:p>
            <a:pPr>
              <a:lnSpc>
                <a:spcPct val="130000"/>
              </a:lnSpc>
              <a:defRPr/>
            </a:pPr>
            <a:r>
              <a:rPr lang="zh-CN" altLang="en-US" sz="3600" b="1" kern="0" dirty="0">
                <a:cs typeface="+mn-ea"/>
                <a:sym typeface="+mn-lt"/>
              </a:rPr>
              <a:t>第</a:t>
            </a:r>
            <a:r>
              <a:rPr lang="en-US" altLang="zh-CN" sz="3600" b="1" kern="0" dirty="0">
                <a:cs typeface="+mn-ea"/>
                <a:sym typeface="+mn-lt"/>
              </a:rPr>
              <a:t>9</a:t>
            </a:r>
            <a:r>
              <a:rPr lang="zh-CN" altLang="en-US" sz="3600" b="1" kern="0" dirty="0">
                <a:cs typeface="+mn-ea"/>
                <a:sym typeface="+mn-lt"/>
              </a:rPr>
              <a:t>章　查找</a:t>
            </a:r>
            <a:br>
              <a:rPr lang="en-US" altLang="zh-CN" sz="4000" b="1" kern="0" dirty="0">
                <a:solidFill>
                  <a:srgbClr val="006600"/>
                </a:solidFill>
                <a:cs typeface="+mn-ea"/>
                <a:sym typeface="+mn-lt"/>
              </a:rPr>
            </a:br>
            <a:endParaRPr lang="zh-CN" altLang="en-US" sz="3600" b="1" spc="300" dirty="0">
              <a:solidFill>
                <a:srgbClr val="333333"/>
              </a:solidFill>
              <a:cs typeface="+mn-ea"/>
              <a:sym typeface="+mn-lt"/>
            </a:endParaRPr>
          </a:p>
        </p:txBody>
      </p:sp>
      <p:cxnSp>
        <p:nvCxnSpPr>
          <p:cNvPr id="32" name="直接连接符 31"/>
          <p:cNvCxnSpPr>
            <a:stCxn id="29" idx="1"/>
          </p:cNvCxnSpPr>
          <p:nvPr/>
        </p:nvCxnSpPr>
        <p:spPr>
          <a:xfrm>
            <a:off x="5235941" y="1537914"/>
            <a:ext cx="3908063" cy="1516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148064" y="1627969"/>
            <a:ext cx="3995940" cy="19673"/>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cxnSpLocks/>
          </p:cNvCxnSpPr>
          <p:nvPr/>
        </p:nvCxnSpPr>
        <p:spPr>
          <a:xfrm flipV="1">
            <a:off x="7289745" y="2143015"/>
            <a:ext cx="1544225" cy="120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40" name="组合 39"/>
          <p:cNvGrpSpPr/>
          <p:nvPr/>
        </p:nvGrpSpPr>
        <p:grpSpPr>
          <a:xfrm>
            <a:off x="6084168" y="3923911"/>
            <a:ext cx="3445635" cy="2618868"/>
            <a:chOff x="6084168" y="3923907"/>
            <a:chExt cx="3445634" cy="2618868"/>
          </a:xfrm>
        </p:grpSpPr>
        <p:sp>
          <p:nvSpPr>
            <p:cNvPr id="41" name="Freeform 5"/>
            <p:cNvSpPr/>
            <p:nvPr/>
          </p:nvSpPr>
          <p:spPr bwMode="auto">
            <a:xfrm>
              <a:off x="6084168" y="3923907"/>
              <a:ext cx="2615636" cy="2618868"/>
            </a:xfrm>
            <a:custGeom>
              <a:avLst/>
              <a:gdLst>
                <a:gd name="T0" fmla="*/ 809 w 1619"/>
                <a:gd name="T1" fmla="*/ 1621 h 1621"/>
                <a:gd name="T2" fmla="*/ 0 w 1619"/>
                <a:gd name="T3" fmla="*/ 810 h 1621"/>
                <a:gd name="T4" fmla="*/ 809 w 1619"/>
                <a:gd name="T5" fmla="*/ 0 h 1621"/>
                <a:gd name="T6" fmla="*/ 1619 w 1619"/>
                <a:gd name="T7" fmla="*/ 810 h 1621"/>
                <a:gd name="T8" fmla="*/ 809 w 1619"/>
                <a:gd name="T9" fmla="*/ 1621 h 1621"/>
              </a:gdLst>
              <a:ahLst/>
              <a:cxnLst>
                <a:cxn ang="0">
                  <a:pos x="T0" y="T1"/>
                </a:cxn>
                <a:cxn ang="0">
                  <a:pos x="T2" y="T3"/>
                </a:cxn>
                <a:cxn ang="0">
                  <a:pos x="T4" y="T5"/>
                </a:cxn>
                <a:cxn ang="0">
                  <a:pos x="T6" y="T7"/>
                </a:cxn>
                <a:cxn ang="0">
                  <a:pos x="T8" y="T9"/>
                </a:cxn>
              </a:cxnLst>
              <a:rect l="0" t="0" r="r" b="b"/>
              <a:pathLst>
                <a:path w="1619" h="1621">
                  <a:moveTo>
                    <a:pt x="809" y="1621"/>
                  </a:moveTo>
                  <a:lnTo>
                    <a:pt x="0" y="810"/>
                  </a:lnTo>
                  <a:lnTo>
                    <a:pt x="809" y="0"/>
                  </a:lnTo>
                  <a:lnTo>
                    <a:pt x="1619" y="810"/>
                  </a:lnTo>
                  <a:lnTo>
                    <a:pt x="809" y="1621"/>
                  </a:lnTo>
                  <a:close/>
                </a:path>
              </a:pathLst>
            </a:custGeom>
            <a:solidFill>
              <a:srgbClr val="DD24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dirty="0">
                <a:cs typeface="+mn-ea"/>
                <a:sym typeface="+mn-lt"/>
              </a:endParaRPr>
            </a:p>
          </p:txBody>
        </p:sp>
        <p:sp>
          <p:nvSpPr>
            <p:cNvPr id="42" name="Freeform 3301"/>
            <p:cNvSpPr/>
            <p:nvPr/>
          </p:nvSpPr>
          <p:spPr bwMode="auto">
            <a:xfrm>
              <a:off x="7893162" y="4520570"/>
              <a:ext cx="1636640" cy="1638160"/>
            </a:xfrm>
            <a:custGeom>
              <a:avLst/>
              <a:gdLst>
                <a:gd name="T0" fmla="*/ 1617 w 3233"/>
                <a:gd name="T1" fmla="*/ 3236 h 3236"/>
                <a:gd name="T2" fmla="*/ 0 w 3233"/>
                <a:gd name="T3" fmla="*/ 1619 h 3236"/>
                <a:gd name="T4" fmla="*/ 1617 w 3233"/>
                <a:gd name="T5" fmla="*/ 0 h 3236"/>
                <a:gd name="T6" fmla="*/ 3233 w 3233"/>
                <a:gd name="T7" fmla="*/ 1619 h 3236"/>
                <a:gd name="T8" fmla="*/ 1617 w 3233"/>
                <a:gd name="T9" fmla="*/ 3236 h 3236"/>
              </a:gdLst>
              <a:ahLst/>
              <a:cxnLst>
                <a:cxn ang="0">
                  <a:pos x="T0" y="T1"/>
                </a:cxn>
                <a:cxn ang="0">
                  <a:pos x="T2" y="T3"/>
                </a:cxn>
                <a:cxn ang="0">
                  <a:pos x="T4" y="T5"/>
                </a:cxn>
                <a:cxn ang="0">
                  <a:pos x="T6" y="T7"/>
                </a:cxn>
                <a:cxn ang="0">
                  <a:pos x="T8" y="T9"/>
                </a:cxn>
              </a:cxnLst>
              <a:rect l="0" t="0" r="r" b="b"/>
              <a:pathLst>
                <a:path w="3233" h="3236">
                  <a:moveTo>
                    <a:pt x="1617" y="3236"/>
                  </a:moveTo>
                  <a:lnTo>
                    <a:pt x="0" y="1619"/>
                  </a:lnTo>
                  <a:lnTo>
                    <a:pt x="1617" y="0"/>
                  </a:lnTo>
                  <a:lnTo>
                    <a:pt x="3233" y="1619"/>
                  </a:lnTo>
                  <a:lnTo>
                    <a:pt x="1617" y="3236"/>
                  </a:lnTo>
                  <a:close/>
                </a:path>
              </a:pathLst>
            </a:custGeom>
            <a:solidFill>
              <a:srgbClr val="333333"/>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dirty="0">
                <a:cs typeface="+mn-ea"/>
                <a:sym typeface="+mn-lt"/>
              </a:endParaRPr>
            </a:p>
          </p:txBody>
        </p:sp>
      </p:grpSp>
      <p:sp>
        <p:nvSpPr>
          <p:cNvPr id="19" name="文本框 13">
            <a:extLst>
              <a:ext uri="{FF2B5EF4-FFF2-40B4-BE49-F238E27FC236}">
                <a16:creationId xmlns:a16="http://schemas.microsoft.com/office/drawing/2014/main" id="{7D59FA17-AAB9-4168-AB69-52053DD8FCB4}"/>
              </a:ext>
            </a:extLst>
          </p:cNvPr>
          <p:cNvSpPr txBox="1"/>
          <p:nvPr/>
        </p:nvSpPr>
        <p:spPr>
          <a:xfrm>
            <a:off x="4357261" y="2379522"/>
            <a:ext cx="4685567" cy="166148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30000"/>
              </a:lnSpc>
              <a:spcBef>
                <a:spcPct val="0"/>
              </a:spcBef>
              <a:spcAft>
                <a:spcPct val="0"/>
              </a:spcAft>
              <a:buClrTx/>
              <a:buSzTx/>
              <a:buFontTx/>
              <a:buNone/>
              <a:tabLst/>
              <a:defRPr/>
            </a:pPr>
            <a:r>
              <a:rPr kumimoji="0" lang="zh-CN" altLang="en-US" sz="1600" b="1" i="0" u="none" strike="noStrike" kern="1200" cap="none" spc="0" normalizeH="0" baseline="0" noProof="0" dirty="0">
                <a:ln>
                  <a:noFill/>
                </a:ln>
                <a:solidFill>
                  <a:srgbClr val="2808C8"/>
                </a:solidFill>
                <a:effectLst/>
                <a:uLnTx/>
                <a:uFillTx/>
                <a:cs typeface="+mn-ea"/>
                <a:sym typeface="+mn-lt"/>
              </a:rPr>
              <a:t>主讲人：邓贤君</a:t>
            </a:r>
            <a:endParaRPr kumimoji="0" lang="en-US" altLang="zh-CN" sz="1600" b="1" i="0" u="none" strike="noStrike" kern="1200" cap="none" spc="0" normalizeH="0" baseline="0" noProof="0" dirty="0">
              <a:ln>
                <a:noFill/>
              </a:ln>
              <a:solidFill>
                <a:srgbClr val="2808C8"/>
              </a:solidFill>
              <a:effectLst/>
              <a:uLnTx/>
              <a:uFillTx/>
              <a:cs typeface="+mn-ea"/>
              <a:sym typeface="+mn-lt"/>
            </a:endParaRPr>
          </a:p>
          <a:p>
            <a:pPr marL="0" marR="0" lvl="0" indent="0" algn="ctr" defTabSz="914400" rtl="0" eaLnBrk="1" fontAlgn="base" latinLnBrk="0" hangingPunct="1">
              <a:lnSpc>
                <a:spcPct val="130000"/>
              </a:lnSpc>
              <a:spcBef>
                <a:spcPct val="0"/>
              </a:spcBef>
              <a:spcAft>
                <a:spcPct val="0"/>
              </a:spcAft>
              <a:buClrTx/>
              <a:buSzTx/>
              <a:buFontTx/>
              <a:buNone/>
              <a:tabLst/>
              <a:defRPr/>
            </a:pPr>
            <a:r>
              <a:rPr lang="zh-CN" altLang="en-US" sz="1600" b="1" dirty="0">
                <a:solidFill>
                  <a:srgbClr val="2808C8"/>
                </a:solidFill>
                <a:cs typeface="+mn-ea"/>
                <a:sym typeface="+mn-lt"/>
              </a:rPr>
              <a:t>华中科技大学、网络空间安全学院</a:t>
            </a:r>
            <a:endParaRPr lang="en-US" altLang="zh-CN" sz="1600" b="1" dirty="0">
              <a:solidFill>
                <a:srgbClr val="2808C8"/>
              </a:solidFill>
              <a:cs typeface="+mn-ea"/>
              <a:sym typeface="+mn-lt"/>
            </a:endParaRPr>
          </a:p>
          <a:p>
            <a:pPr marL="0" marR="0" lvl="0" indent="0" defTabSz="914400" rtl="0" eaLnBrk="1" fontAlgn="base" latinLnBrk="0" hangingPunct="1">
              <a:lnSpc>
                <a:spcPct val="130000"/>
              </a:lnSpc>
              <a:spcBef>
                <a:spcPct val="0"/>
              </a:spcBef>
              <a:spcAft>
                <a:spcPct val="0"/>
              </a:spcAft>
              <a:buClrTx/>
              <a:buSzTx/>
              <a:buFontTx/>
              <a:buNone/>
              <a:tabLst/>
              <a:defRPr/>
            </a:pPr>
            <a:r>
              <a:rPr kumimoji="0" lang="en-US" altLang="zh-CN" sz="1600" b="1" i="0" u="none" strike="noStrike" kern="1200" cap="none" spc="0" normalizeH="0" baseline="0" noProof="0" dirty="0">
                <a:ln>
                  <a:noFill/>
                </a:ln>
                <a:solidFill>
                  <a:srgbClr val="2808C8"/>
                </a:solidFill>
                <a:effectLst/>
                <a:uLnTx/>
                <a:uFillTx/>
                <a:cs typeface="+mn-ea"/>
                <a:sym typeface="+mn-lt"/>
              </a:rPr>
              <a:t>              Email: </a:t>
            </a:r>
            <a:r>
              <a:rPr kumimoji="0" lang="en-US" altLang="zh-CN" sz="1600" b="1" i="0" u="none" strike="noStrike" kern="1200" cap="none" spc="0" normalizeH="0" baseline="0" noProof="0" dirty="0">
                <a:ln>
                  <a:noFill/>
                </a:ln>
                <a:solidFill>
                  <a:srgbClr val="2808C8"/>
                </a:solidFill>
                <a:effectLst/>
                <a:uLnTx/>
                <a:uFillTx/>
                <a:cs typeface="+mn-ea"/>
                <a:sym typeface="+mn-lt"/>
                <a:hlinkClick r:id="rId4">
                  <a:extLst>
                    <a:ext uri="{A12FA001-AC4F-418D-AE19-62706E023703}">
                      <ahyp:hlinkClr xmlns:ahyp="http://schemas.microsoft.com/office/drawing/2018/hyperlinkcolor" val="tx"/>
                    </a:ext>
                  </a:extLst>
                </a:hlinkClick>
              </a:rPr>
              <a:t>dengxj615@hust.edu.cn</a:t>
            </a:r>
            <a:endParaRPr kumimoji="0" lang="en-US" altLang="zh-CN" sz="1600" b="1" i="0" u="none" strike="noStrike" kern="1200" cap="none" spc="0" normalizeH="0" baseline="0" noProof="0" dirty="0">
              <a:ln>
                <a:noFill/>
              </a:ln>
              <a:solidFill>
                <a:srgbClr val="2808C8"/>
              </a:solidFill>
              <a:effectLst/>
              <a:uLnTx/>
              <a:uFillTx/>
              <a:cs typeface="+mn-ea"/>
              <a:sym typeface="+mn-lt"/>
            </a:endParaRPr>
          </a:p>
          <a:p>
            <a:pPr marL="0" marR="0" lvl="0" indent="0" defTabSz="914400" rtl="0" eaLnBrk="1" fontAlgn="base" latinLnBrk="0" hangingPunct="1">
              <a:lnSpc>
                <a:spcPct val="130000"/>
              </a:lnSpc>
              <a:spcBef>
                <a:spcPct val="0"/>
              </a:spcBef>
              <a:spcAft>
                <a:spcPct val="0"/>
              </a:spcAft>
              <a:buClrTx/>
              <a:buSzTx/>
              <a:buFontTx/>
              <a:buNone/>
              <a:tabLst/>
              <a:defRPr/>
            </a:pPr>
            <a:r>
              <a:rPr lang="en-US" altLang="zh-CN" sz="1600" b="1" dirty="0">
                <a:solidFill>
                  <a:srgbClr val="2808C8"/>
                </a:solidFill>
                <a:cs typeface="+mn-ea"/>
                <a:sym typeface="+mn-lt"/>
              </a:rPr>
              <a:t>              Cell: 19986908208</a:t>
            </a:r>
          </a:p>
          <a:p>
            <a:pPr marL="0" marR="0" lvl="0" indent="0" defTabSz="914400" rtl="0" eaLnBrk="1" fontAlgn="base" latinLnBrk="0" hangingPunct="1">
              <a:lnSpc>
                <a:spcPct val="130000"/>
              </a:lnSpc>
              <a:spcBef>
                <a:spcPct val="0"/>
              </a:spcBef>
              <a:spcAft>
                <a:spcPct val="0"/>
              </a:spcAft>
              <a:buClrTx/>
              <a:buSzTx/>
              <a:buFontTx/>
              <a:buNone/>
              <a:tabLst/>
              <a:defRPr/>
            </a:pPr>
            <a:r>
              <a:rPr kumimoji="0" lang="en-US" altLang="zh-CN" sz="1600" b="1" i="0" u="none" strike="noStrike" kern="1200" cap="none" spc="0" normalizeH="0" baseline="0" noProof="0" dirty="0">
                <a:ln>
                  <a:noFill/>
                </a:ln>
                <a:solidFill>
                  <a:srgbClr val="2808C8"/>
                </a:solidFill>
                <a:effectLst/>
                <a:uLnTx/>
                <a:uFillTx/>
                <a:cs typeface="+mn-ea"/>
                <a:sym typeface="+mn-lt"/>
              </a:rPr>
              <a:t>              </a:t>
            </a:r>
            <a:r>
              <a:rPr kumimoji="0" lang="en-US" altLang="zh-CN" sz="1600" b="1" i="0" u="none" strike="noStrike" kern="1200" cap="none" spc="0" normalizeH="0" baseline="0" noProof="0" dirty="0" err="1">
                <a:ln>
                  <a:noFill/>
                </a:ln>
                <a:solidFill>
                  <a:srgbClr val="2808C8"/>
                </a:solidFill>
                <a:effectLst/>
                <a:uLnTx/>
                <a:uFillTx/>
                <a:cs typeface="+mn-ea"/>
                <a:sym typeface="+mn-lt"/>
              </a:rPr>
              <a:t>Wechat</a:t>
            </a:r>
            <a:r>
              <a:rPr kumimoji="0" lang="en-US" altLang="zh-CN" sz="1600" b="1" i="0" u="none" strike="noStrike" kern="1200" cap="none" spc="0" normalizeH="0" baseline="0" noProof="0" dirty="0">
                <a:ln>
                  <a:noFill/>
                </a:ln>
                <a:solidFill>
                  <a:srgbClr val="2808C8"/>
                </a:solidFill>
                <a:effectLst/>
                <a:uLnTx/>
                <a:uFillTx/>
                <a:cs typeface="+mn-ea"/>
                <a:sym typeface="+mn-lt"/>
              </a:rPr>
              <a:t>: dengxj615</a:t>
            </a:r>
            <a:r>
              <a:rPr kumimoji="0" lang="zh-CN" altLang="en-US" sz="1600" b="1" i="0" u="none" strike="noStrike" kern="1200" cap="none" spc="0" normalizeH="0" baseline="0" noProof="0" dirty="0">
                <a:ln>
                  <a:noFill/>
                </a:ln>
                <a:solidFill>
                  <a:srgbClr val="2808C8"/>
                </a:solidFill>
                <a:effectLst/>
                <a:uLnTx/>
                <a:uFillTx/>
                <a:cs typeface="+mn-ea"/>
                <a:sym typeface="+mn-lt"/>
              </a:rPr>
              <a:t>或</a:t>
            </a:r>
            <a:r>
              <a:rPr kumimoji="0" lang="en-US" altLang="zh-CN" sz="1600" b="1" i="0" u="none" strike="noStrike" kern="1200" cap="none" spc="0" normalizeH="0" baseline="0" noProof="0" dirty="0">
                <a:ln>
                  <a:noFill/>
                </a:ln>
                <a:solidFill>
                  <a:srgbClr val="2808C8"/>
                </a:solidFill>
                <a:effectLst/>
                <a:uLnTx/>
                <a:uFillTx/>
                <a:cs typeface="+mn-ea"/>
                <a:sym typeface="+mn-lt"/>
              </a:rPr>
              <a:t>13787704209</a:t>
            </a:r>
            <a:endParaRPr kumimoji="0" lang="zh-CN" altLang="en-US" sz="1600" b="1" i="0" u="none" strike="noStrike" kern="1200" cap="none" spc="0" normalizeH="0" baseline="0" noProof="0" dirty="0">
              <a:ln>
                <a:noFill/>
              </a:ln>
              <a:solidFill>
                <a:srgbClr val="2808C8"/>
              </a:solidFill>
              <a:effectLst/>
              <a:uLnTx/>
              <a:uFillTx/>
              <a:cs typeface="+mn-ea"/>
              <a:sym typeface="+mn-lt"/>
            </a:endParaRPr>
          </a:p>
        </p:txBody>
      </p:sp>
    </p:spTree>
    <p:extLst>
      <p:ext uri="{BB962C8B-B14F-4D97-AF65-F5344CB8AC3E}">
        <p14:creationId xmlns:p14="http://schemas.microsoft.com/office/powerpoint/2010/main" val="1074669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540568" y="-598083"/>
            <a:ext cx="2150080" cy="1634177"/>
            <a:chOff x="6084168" y="3923907"/>
            <a:chExt cx="3445634" cy="2618868"/>
          </a:xfrm>
        </p:grpSpPr>
        <p:sp>
          <p:nvSpPr>
            <p:cNvPr id="10" name="Freeform 5"/>
            <p:cNvSpPr/>
            <p:nvPr/>
          </p:nvSpPr>
          <p:spPr bwMode="auto">
            <a:xfrm>
              <a:off x="6084168" y="3923907"/>
              <a:ext cx="2615636" cy="2618868"/>
            </a:xfrm>
            <a:custGeom>
              <a:avLst/>
              <a:gdLst>
                <a:gd name="T0" fmla="*/ 809 w 1619"/>
                <a:gd name="T1" fmla="*/ 1621 h 1621"/>
                <a:gd name="T2" fmla="*/ 0 w 1619"/>
                <a:gd name="T3" fmla="*/ 810 h 1621"/>
                <a:gd name="T4" fmla="*/ 809 w 1619"/>
                <a:gd name="T5" fmla="*/ 0 h 1621"/>
                <a:gd name="T6" fmla="*/ 1619 w 1619"/>
                <a:gd name="T7" fmla="*/ 810 h 1621"/>
                <a:gd name="T8" fmla="*/ 809 w 1619"/>
                <a:gd name="T9" fmla="*/ 1621 h 1621"/>
              </a:gdLst>
              <a:ahLst/>
              <a:cxnLst>
                <a:cxn ang="0">
                  <a:pos x="T0" y="T1"/>
                </a:cxn>
                <a:cxn ang="0">
                  <a:pos x="T2" y="T3"/>
                </a:cxn>
                <a:cxn ang="0">
                  <a:pos x="T4" y="T5"/>
                </a:cxn>
                <a:cxn ang="0">
                  <a:pos x="T6" y="T7"/>
                </a:cxn>
                <a:cxn ang="0">
                  <a:pos x="T8" y="T9"/>
                </a:cxn>
              </a:cxnLst>
              <a:rect l="0" t="0" r="r" b="b"/>
              <a:pathLst>
                <a:path w="1619" h="1621">
                  <a:moveTo>
                    <a:pt x="809" y="1621"/>
                  </a:moveTo>
                  <a:lnTo>
                    <a:pt x="0" y="810"/>
                  </a:lnTo>
                  <a:lnTo>
                    <a:pt x="809" y="0"/>
                  </a:lnTo>
                  <a:lnTo>
                    <a:pt x="1619" y="810"/>
                  </a:lnTo>
                  <a:lnTo>
                    <a:pt x="809" y="1621"/>
                  </a:lnTo>
                  <a:close/>
                </a:path>
              </a:pathLst>
            </a:custGeom>
            <a:solidFill>
              <a:srgbClr val="DD24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dirty="0">
                <a:cs typeface="+mn-ea"/>
                <a:sym typeface="+mn-lt"/>
              </a:endParaRPr>
            </a:p>
          </p:txBody>
        </p:sp>
        <p:sp>
          <p:nvSpPr>
            <p:cNvPr id="13" name="Freeform 3301"/>
            <p:cNvSpPr/>
            <p:nvPr/>
          </p:nvSpPr>
          <p:spPr bwMode="auto">
            <a:xfrm>
              <a:off x="7893162" y="4520570"/>
              <a:ext cx="1636640" cy="1638160"/>
            </a:xfrm>
            <a:custGeom>
              <a:avLst/>
              <a:gdLst>
                <a:gd name="T0" fmla="*/ 1617 w 3233"/>
                <a:gd name="T1" fmla="*/ 3236 h 3236"/>
                <a:gd name="T2" fmla="*/ 0 w 3233"/>
                <a:gd name="T3" fmla="*/ 1619 h 3236"/>
                <a:gd name="T4" fmla="*/ 1617 w 3233"/>
                <a:gd name="T5" fmla="*/ 0 h 3236"/>
                <a:gd name="T6" fmla="*/ 3233 w 3233"/>
                <a:gd name="T7" fmla="*/ 1619 h 3236"/>
                <a:gd name="T8" fmla="*/ 1617 w 3233"/>
                <a:gd name="T9" fmla="*/ 3236 h 3236"/>
              </a:gdLst>
              <a:ahLst/>
              <a:cxnLst>
                <a:cxn ang="0">
                  <a:pos x="T0" y="T1"/>
                </a:cxn>
                <a:cxn ang="0">
                  <a:pos x="T2" y="T3"/>
                </a:cxn>
                <a:cxn ang="0">
                  <a:pos x="T4" y="T5"/>
                </a:cxn>
                <a:cxn ang="0">
                  <a:pos x="T6" y="T7"/>
                </a:cxn>
                <a:cxn ang="0">
                  <a:pos x="T8" y="T9"/>
                </a:cxn>
              </a:cxnLst>
              <a:rect l="0" t="0" r="r" b="b"/>
              <a:pathLst>
                <a:path w="3233" h="3236">
                  <a:moveTo>
                    <a:pt x="1617" y="3236"/>
                  </a:moveTo>
                  <a:lnTo>
                    <a:pt x="0" y="1619"/>
                  </a:lnTo>
                  <a:lnTo>
                    <a:pt x="1617" y="0"/>
                  </a:lnTo>
                  <a:lnTo>
                    <a:pt x="3233" y="1619"/>
                  </a:lnTo>
                  <a:lnTo>
                    <a:pt x="1617" y="3236"/>
                  </a:lnTo>
                  <a:close/>
                </a:path>
              </a:pathLst>
            </a:custGeom>
            <a:solidFill>
              <a:srgbClr val="333333"/>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dirty="0">
                <a:cs typeface="+mn-ea"/>
                <a:sym typeface="+mn-lt"/>
              </a:endParaRPr>
            </a:p>
          </p:txBody>
        </p:sp>
      </p:grpSp>
      <p:sp>
        <p:nvSpPr>
          <p:cNvPr id="2" name="灯片编号占位符 1">
            <a:extLst>
              <a:ext uri="{FF2B5EF4-FFF2-40B4-BE49-F238E27FC236}">
                <a16:creationId xmlns:a16="http://schemas.microsoft.com/office/drawing/2014/main" id="{A4390690-6CB5-43F4-8705-BC124DF3703E}"/>
              </a:ext>
            </a:extLst>
          </p:cNvPr>
          <p:cNvSpPr>
            <a:spLocks noGrp="1"/>
          </p:cNvSpPr>
          <p:nvPr>
            <p:ph type="sldNum" sz="quarter" idx="12"/>
          </p:nvPr>
        </p:nvSpPr>
        <p:spPr>
          <a:xfrm>
            <a:off x="6913836" y="4656356"/>
            <a:ext cx="2133600" cy="273844"/>
          </a:xfrm>
        </p:spPr>
        <p:txBody>
          <a:bodyPr/>
          <a:lstStyle/>
          <a:p>
            <a:fld id="{49AE70B2-8BF9-45C0-BB95-33D1B9D3A854}" type="slidenum">
              <a:rPr lang="zh-CN" altLang="en-US" smtClean="0">
                <a:cs typeface="+mn-ea"/>
                <a:sym typeface="+mn-lt"/>
              </a:rPr>
              <a:t>10</a:t>
            </a:fld>
            <a:endParaRPr lang="zh-CN" altLang="en-US" dirty="0">
              <a:cs typeface="+mn-ea"/>
              <a:sym typeface="+mn-lt"/>
            </a:endParaRPr>
          </a:p>
        </p:txBody>
      </p:sp>
      <p:sp>
        <p:nvSpPr>
          <p:cNvPr id="14" name="文本框 13">
            <a:extLst>
              <a:ext uri="{FF2B5EF4-FFF2-40B4-BE49-F238E27FC236}">
                <a16:creationId xmlns:a16="http://schemas.microsoft.com/office/drawing/2014/main" id="{A0D96F4B-F148-47A7-98FF-FCF4FC845267}"/>
              </a:ext>
            </a:extLst>
          </p:cNvPr>
          <p:cNvSpPr txBox="1"/>
          <p:nvPr/>
        </p:nvSpPr>
        <p:spPr>
          <a:xfrm>
            <a:off x="1907704" y="219005"/>
            <a:ext cx="2448272" cy="400110"/>
          </a:xfrm>
          <a:prstGeom prst="rect">
            <a:avLst/>
          </a:prstGeom>
          <a:noFill/>
        </p:spPr>
        <p:txBody>
          <a:bodyPr wrap="square">
            <a:spAutoFit/>
          </a:bodyPr>
          <a:lstStyle/>
          <a:p>
            <a:r>
              <a:rPr lang="en-US" altLang="zh-CN" sz="2000" b="1" dirty="0"/>
              <a:t>9.2 </a:t>
            </a:r>
            <a:r>
              <a:rPr lang="zh-CN" altLang="en-US" sz="2000" b="1" dirty="0"/>
              <a:t>顺序表的查找</a:t>
            </a:r>
          </a:p>
        </p:txBody>
      </p:sp>
      <p:sp>
        <p:nvSpPr>
          <p:cNvPr id="11" name="文本框 10">
            <a:extLst>
              <a:ext uri="{FF2B5EF4-FFF2-40B4-BE49-F238E27FC236}">
                <a16:creationId xmlns:a16="http://schemas.microsoft.com/office/drawing/2014/main" id="{34C81CED-39B1-48BB-B2E1-46F069439479}"/>
              </a:ext>
            </a:extLst>
          </p:cNvPr>
          <p:cNvSpPr txBox="1"/>
          <p:nvPr/>
        </p:nvSpPr>
        <p:spPr>
          <a:xfrm>
            <a:off x="2315760" y="685943"/>
            <a:ext cx="1632160" cy="416524"/>
          </a:xfrm>
          <a:prstGeom prst="rect">
            <a:avLst/>
          </a:prstGeom>
          <a:noFill/>
        </p:spPr>
        <p:txBody>
          <a:bodyPr wrap="square">
            <a:spAutoFit/>
          </a:bodyPr>
          <a:lstStyle/>
          <a:p>
            <a:pPr marL="285750" indent="-285750">
              <a:lnSpc>
                <a:spcPct val="130000"/>
              </a:lnSpc>
              <a:buClr>
                <a:srgbClr val="FF0000"/>
              </a:buClr>
              <a:buFont typeface="Wingdings" panose="05000000000000000000" pitchFamily="2" charset="2"/>
              <a:buChar char="u"/>
            </a:pPr>
            <a:r>
              <a:rPr lang="zh-CN" altLang="en-US" b="1" dirty="0"/>
              <a:t>哨兵技术</a:t>
            </a:r>
          </a:p>
        </p:txBody>
      </p:sp>
      <p:graphicFrame>
        <p:nvGraphicFramePr>
          <p:cNvPr id="15" name="Group 2">
            <a:extLst>
              <a:ext uri="{FF2B5EF4-FFF2-40B4-BE49-F238E27FC236}">
                <a16:creationId xmlns:a16="http://schemas.microsoft.com/office/drawing/2014/main" id="{5E2807DE-EE70-4EEB-9233-78C1125F6F1D}"/>
              </a:ext>
            </a:extLst>
          </p:cNvPr>
          <p:cNvGraphicFramePr>
            <a:graphicFrameLocks noGrp="1"/>
          </p:cNvGraphicFramePr>
          <p:nvPr>
            <p:extLst>
              <p:ext uri="{D42A27DB-BD31-4B8C-83A1-F6EECF244321}">
                <p14:modId xmlns:p14="http://schemas.microsoft.com/office/powerpoint/2010/main" val="1397254346"/>
              </p:ext>
            </p:extLst>
          </p:nvPr>
        </p:nvGraphicFramePr>
        <p:xfrm>
          <a:off x="2315760" y="3074461"/>
          <a:ext cx="6361565" cy="412012"/>
        </p:xfrm>
        <a:graphic>
          <a:graphicData uri="http://schemas.openxmlformats.org/drawingml/2006/table">
            <a:tbl>
              <a:tblPr/>
              <a:tblGrid>
                <a:gridCol w="489351">
                  <a:extLst>
                    <a:ext uri="{9D8B030D-6E8A-4147-A177-3AD203B41FA5}">
                      <a16:colId xmlns:a16="http://schemas.microsoft.com/office/drawing/2014/main" val="1320698927"/>
                    </a:ext>
                  </a:extLst>
                </a:gridCol>
                <a:gridCol w="489351">
                  <a:extLst>
                    <a:ext uri="{9D8B030D-6E8A-4147-A177-3AD203B41FA5}">
                      <a16:colId xmlns:a16="http://schemas.microsoft.com/office/drawing/2014/main" val="122809414"/>
                    </a:ext>
                  </a:extLst>
                </a:gridCol>
                <a:gridCol w="489351">
                  <a:extLst>
                    <a:ext uri="{9D8B030D-6E8A-4147-A177-3AD203B41FA5}">
                      <a16:colId xmlns:a16="http://schemas.microsoft.com/office/drawing/2014/main" val="20001"/>
                    </a:ext>
                  </a:extLst>
                </a:gridCol>
                <a:gridCol w="489351">
                  <a:extLst>
                    <a:ext uri="{9D8B030D-6E8A-4147-A177-3AD203B41FA5}">
                      <a16:colId xmlns:a16="http://schemas.microsoft.com/office/drawing/2014/main" val="20002"/>
                    </a:ext>
                  </a:extLst>
                </a:gridCol>
                <a:gridCol w="489351">
                  <a:extLst>
                    <a:ext uri="{9D8B030D-6E8A-4147-A177-3AD203B41FA5}">
                      <a16:colId xmlns:a16="http://schemas.microsoft.com/office/drawing/2014/main" val="20003"/>
                    </a:ext>
                  </a:extLst>
                </a:gridCol>
                <a:gridCol w="489351">
                  <a:extLst>
                    <a:ext uri="{9D8B030D-6E8A-4147-A177-3AD203B41FA5}">
                      <a16:colId xmlns:a16="http://schemas.microsoft.com/office/drawing/2014/main" val="20004"/>
                    </a:ext>
                  </a:extLst>
                </a:gridCol>
                <a:gridCol w="978704">
                  <a:extLst>
                    <a:ext uri="{9D8B030D-6E8A-4147-A177-3AD203B41FA5}">
                      <a16:colId xmlns:a16="http://schemas.microsoft.com/office/drawing/2014/main" val="20007"/>
                    </a:ext>
                  </a:extLst>
                </a:gridCol>
                <a:gridCol w="489351">
                  <a:extLst>
                    <a:ext uri="{9D8B030D-6E8A-4147-A177-3AD203B41FA5}">
                      <a16:colId xmlns:a16="http://schemas.microsoft.com/office/drawing/2014/main" val="3482673450"/>
                    </a:ext>
                  </a:extLst>
                </a:gridCol>
                <a:gridCol w="489351">
                  <a:extLst>
                    <a:ext uri="{9D8B030D-6E8A-4147-A177-3AD203B41FA5}">
                      <a16:colId xmlns:a16="http://schemas.microsoft.com/office/drawing/2014/main" val="3996005107"/>
                    </a:ext>
                  </a:extLst>
                </a:gridCol>
                <a:gridCol w="489351">
                  <a:extLst>
                    <a:ext uri="{9D8B030D-6E8A-4147-A177-3AD203B41FA5}">
                      <a16:colId xmlns:a16="http://schemas.microsoft.com/office/drawing/2014/main" val="3255779724"/>
                    </a:ext>
                  </a:extLst>
                </a:gridCol>
                <a:gridCol w="489351">
                  <a:extLst>
                    <a:ext uri="{9D8B030D-6E8A-4147-A177-3AD203B41FA5}">
                      <a16:colId xmlns:a16="http://schemas.microsoft.com/office/drawing/2014/main" val="1775663874"/>
                    </a:ext>
                  </a:extLst>
                </a:gridCol>
                <a:gridCol w="489351">
                  <a:extLst>
                    <a:ext uri="{9D8B030D-6E8A-4147-A177-3AD203B41FA5}">
                      <a16:colId xmlns:a16="http://schemas.microsoft.com/office/drawing/2014/main" val="2771839367"/>
                    </a:ext>
                  </a:extLst>
                </a:gridCol>
              </a:tblGrid>
              <a:tr h="365125">
                <a:tc>
                  <a:txBody>
                    <a:bodyPr/>
                    <a:lstStyle/>
                    <a:p>
                      <a:pPr marL="0" marR="0" lvl="0" indent="0" algn="ctr" defTabSz="914400" rtl="0" eaLnBrk="1" fontAlgn="base" latinLnBrk="0" hangingPunct="1">
                        <a:lnSpc>
                          <a:spcPct val="130000"/>
                        </a:lnSpc>
                        <a:spcBef>
                          <a:spcPct val="0"/>
                        </a:spcBef>
                        <a:spcAft>
                          <a:spcPct val="0"/>
                        </a:spcAft>
                        <a:buClrTx/>
                        <a:buSzTx/>
                        <a:buFontTx/>
                        <a:buNone/>
                      </a:pPr>
                      <a:endParaRPr kumimoji="1" lang="en-US" altLang="zh-CN" sz="1800" b="0" i="0" u="none" strike="noStrike" cap="none" normalizeH="0" baseline="0" noProof="1">
                        <a:ln>
                          <a:noFill/>
                        </a:ln>
                        <a:solidFill>
                          <a:srgbClr val="000000"/>
                        </a:solidFill>
                        <a:effectLst/>
                        <a:latin typeface="+mn-lt"/>
                        <a:ea typeface="+mn-ea"/>
                        <a:cs typeface="+mn-ea"/>
                        <a:sym typeface="+mn-lt"/>
                      </a:endParaRPr>
                    </a:p>
                  </a:txBody>
                  <a:tcPr marT="45478" marB="4547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a</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1</a:t>
                      </a:r>
                      <a:endParaRPr kumimoji="1" lang="en-US" altLang="zh-CN" sz="1800" b="0" i="0" u="none" strike="noStrike" cap="none" normalizeH="0" baseline="0" noProof="1">
                        <a:ln>
                          <a:noFill/>
                        </a:ln>
                        <a:solidFill>
                          <a:srgbClr val="000000"/>
                        </a:solidFill>
                        <a:effectLst/>
                        <a:latin typeface="+mn-lt"/>
                        <a:ea typeface="+mn-ea"/>
                        <a:cs typeface="+mn-ea"/>
                        <a:sym typeface="+mn-lt"/>
                      </a:endParaRPr>
                    </a:p>
                  </a:txBody>
                  <a:tcPr marT="45478" marB="4547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a</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2</a:t>
                      </a:r>
                      <a:endParaRPr kumimoji="1" lang="en-US" altLang="zh-CN" sz="1800" b="0" i="0" u="none" strike="noStrike" cap="none" normalizeH="0" baseline="0" noProof="1">
                        <a:ln>
                          <a:noFill/>
                        </a:ln>
                        <a:solidFill>
                          <a:srgbClr val="000000"/>
                        </a:solidFill>
                        <a:effectLst/>
                        <a:latin typeface="+mn-lt"/>
                        <a:ea typeface="+mn-ea"/>
                        <a:cs typeface="+mn-ea"/>
                        <a:sym typeface="+mn-lt"/>
                      </a:endParaRPr>
                    </a:p>
                  </a:txBody>
                  <a:tcPr marT="45478" marB="4547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pPr>
                      <a:r>
                        <a:rPr lang="en-US" altLang="zh-CN" sz="1800" b="0" dirty="0">
                          <a:latin typeface="Times New Roman" panose="02020603050405020304" pitchFamily="18" charset="0"/>
                          <a:ea typeface="微软雅黑" panose="020B0503020204020204" pitchFamily="34" charset="-122"/>
                        </a:rPr>
                        <a:t>a</a:t>
                      </a:r>
                      <a:r>
                        <a:rPr lang="en-US" altLang="zh-CN" sz="1800" b="0" baseline="-25000" dirty="0">
                          <a:latin typeface="Times New Roman" panose="02020603050405020304" pitchFamily="18" charset="0"/>
                          <a:ea typeface="微软雅黑" panose="020B0503020204020204" pitchFamily="34" charset="-122"/>
                        </a:rPr>
                        <a:t>3</a:t>
                      </a:r>
                      <a:endParaRPr kumimoji="1" lang="en-US" altLang="zh-CN" sz="1800" b="0" i="0" u="none" strike="noStrike" cap="none" normalizeH="0" baseline="0" noProof="1">
                        <a:ln>
                          <a:noFill/>
                        </a:ln>
                        <a:solidFill>
                          <a:srgbClr val="000000"/>
                        </a:solidFill>
                        <a:effectLst/>
                        <a:latin typeface="+mn-lt"/>
                        <a:ea typeface="+mn-ea"/>
                        <a:cs typeface="+mn-ea"/>
                        <a:sym typeface="+mn-lt"/>
                      </a:endParaRPr>
                    </a:p>
                  </a:txBody>
                  <a:tcPr marT="45478" marB="4547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pPr>
                      <a:r>
                        <a:rPr kumimoji="1" lang="en-US" altLang="zh-CN" sz="1800" b="0" i="0" u="none" strike="noStrike" cap="none" normalizeH="0" baseline="0" dirty="0">
                          <a:ln>
                            <a:noFill/>
                          </a:ln>
                          <a:solidFill>
                            <a:srgbClr val="000000"/>
                          </a:solidFill>
                          <a:effectLst/>
                          <a:latin typeface="+mn-lt"/>
                          <a:ea typeface="+mn-ea"/>
                          <a:cs typeface="+mn-ea"/>
                          <a:sym typeface="+mn-lt"/>
                        </a:rPr>
                        <a:t>…</a:t>
                      </a:r>
                      <a:endParaRPr kumimoji="1" lang="en-US" altLang="zh-CN" sz="1800" b="0" i="0" u="none" strike="noStrike" cap="none" normalizeH="0" baseline="0" noProof="1">
                        <a:ln>
                          <a:noFill/>
                        </a:ln>
                        <a:solidFill>
                          <a:srgbClr val="000000"/>
                        </a:solidFill>
                        <a:effectLst/>
                        <a:latin typeface="+mn-lt"/>
                        <a:ea typeface="+mn-ea"/>
                        <a:cs typeface="+mn-ea"/>
                        <a:sym typeface="+mn-lt"/>
                      </a:endParaRPr>
                    </a:p>
                  </a:txBody>
                  <a:tcPr marT="45478" marB="4547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pPr>
                      <a:r>
                        <a:rPr lang="en-US" altLang="zh-CN" sz="1800" b="0" dirty="0">
                          <a:latin typeface="Times New Roman" panose="02020603050405020304" pitchFamily="18" charset="0"/>
                          <a:ea typeface="微软雅黑" panose="020B0503020204020204" pitchFamily="34" charset="-122"/>
                        </a:rPr>
                        <a:t>a</a:t>
                      </a:r>
                      <a:r>
                        <a:rPr lang="en-US" altLang="zh-CN" sz="1800" b="0" baseline="-25000" dirty="0">
                          <a:latin typeface="Times New Roman" panose="02020603050405020304" pitchFamily="18" charset="0"/>
                          <a:ea typeface="微软雅黑" panose="020B0503020204020204" pitchFamily="34" charset="-122"/>
                        </a:rPr>
                        <a:t>i</a:t>
                      </a:r>
                      <a:endParaRPr kumimoji="1" lang="en-US" altLang="zh-CN" sz="1800" b="0" i="0" u="none" strike="noStrike" cap="none" normalizeH="0" baseline="0" noProof="1">
                        <a:ln>
                          <a:noFill/>
                        </a:ln>
                        <a:solidFill>
                          <a:srgbClr val="000000"/>
                        </a:solidFill>
                        <a:effectLst/>
                        <a:latin typeface="+mn-lt"/>
                        <a:ea typeface="+mn-ea"/>
                        <a:cs typeface="+mn-ea"/>
                        <a:sym typeface="+mn-lt"/>
                      </a:endParaRPr>
                    </a:p>
                  </a:txBody>
                  <a:tcPr marT="45478" marB="4547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pPr>
                      <a:r>
                        <a:rPr kumimoji="1" lang="en-GB" altLang="zh-CN" sz="1800" b="0" i="0" u="none" strike="noStrike" cap="none" normalizeH="0" baseline="0" dirty="0">
                          <a:ln>
                            <a:noFill/>
                          </a:ln>
                          <a:solidFill>
                            <a:srgbClr val="000000"/>
                          </a:solidFill>
                          <a:effectLst/>
                          <a:latin typeface="+mn-lt"/>
                          <a:ea typeface="+mn-ea"/>
                          <a:cs typeface="+mn-ea"/>
                          <a:sym typeface="+mn-lt"/>
                        </a:rPr>
                        <a:t>…</a:t>
                      </a:r>
                      <a:endParaRPr kumimoji="1" lang="en-GB" altLang="zh-CN" sz="1800" b="0" i="0" u="none" strike="noStrike" cap="none" normalizeH="0" baseline="0" noProof="1">
                        <a:ln>
                          <a:noFill/>
                        </a:ln>
                        <a:solidFill>
                          <a:srgbClr val="000000"/>
                        </a:solidFill>
                        <a:effectLst/>
                        <a:latin typeface="+mn-lt"/>
                        <a:ea typeface="+mn-ea"/>
                        <a:cs typeface="+mn-ea"/>
                        <a:sym typeface="+mn-lt"/>
                      </a:endParaRPr>
                    </a:p>
                  </a:txBody>
                  <a:tcPr marT="45478" marB="4547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defRPr/>
                      </a:pPr>
                      <a:r>
                        <a:rPr lang="en-US" altLang="zh-CN" sz="1800" b="0" dirty="0">
                          <a:latin typeface="Times New Roman" panose="02020603050405020304" pitchFamily="18" charset="0"/>
                          <a:ea typeface="微软雅黑" panose="020B0503020204020204" pitchFamily="34" charset="-122"/>
                        </a:rPr>
                        <a:t>a</a:t>
                      </a:r>
                      <a:r>
                        <a:rPr lang="en-US" altLang="zh-CN" sz="1800" b="0" baseline="-25000" dirty="0">
                          <a:latin typeface="Times New Roman" panose="02020603050405020304" pitchFamily="18" charset="0"/>
                          <a:ea typeface="微软雅黑" panose="020B0503020204020204" pitchFamily="34" charset="-122"/>
                        </a:rPr>
                        <a:t>n-1</a:t>
                      </a:r>
                      <a:endParaRPr kumimoji="1" lang="en-US" altLang="zh-CN" sz="1800" b="0" i="0" u="none" strike="noStrike" cap="none" normalizeH="0" baseline="0" noProof="1">
                        <a:ln>
                          <a:noFill/>
                        </a:ln>
                        <a:solidFill>
                          <a:srgbClr val="000000"/>
                        </a:solidFill>
                        <a:effectLst/>
                        <a:latin typeface="+mn-lt"/>
                        <a:ea typeface="+mn-ea"/>
                        <a:cs typeface="+mn-ea"/>
                        <a:sym typeface="+mn-lt"/>
                      </a:endParaRPr>
                    </a:p>
                  </a:txBody>
                  <a:tcPr marT="45478" marB="4547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defRPr/>
                      </a:pPr>
                      <a:r>
                        <a:rPr lang="en-US" altLang="zh-CN" sz="1800" b="0" dirty="0">
                          <a:latin typeface="Times New Roman" panose="02020603050405020304" pitchFamily="18" charset="0"/>
                          <a:ea typeface="微软雅黑" panose="020B0503020204020204" pitchFamily="34" charset="-122"/>
                        </a:rPr>
                        <a:t>a</a:t>
                      </a:r>
                      <a:r>
                        <a:rPr lang="en-US" altLang="zh-CN" sz="1800" b="0" baseline="-25000" dirty="0">
                          <a:latin typeface="Times New Roman" panose="02020603050405020304" pitchFamily="18" charset="0"/>
                          <a:ea typeface="微软雅黑" panose="020B0503020204020204" pitchFamily="34" charset="-122"/>
                        </a:rPr>
                        <a:t>n</a:t>
                      </a:r>
                      <a:endParaRPr kumimoji="1" lang="en-US" altLang="zh-CN" sz="1800" b="0" i="0" u="none" strike="noStrike" cap="none" normalizeH="0" baseline="0" noProof="1">
                        <a:ln>
                          <a:noFill/>
                        </a:ln>
                        <a:solidFill>
                          <a:srgbClr val="000000"/>
                        </a:solidFill>
                        <a:effectLst/>
                        <a:latin typeface="+mn-lt"/>
                        <a:ea typeface="+mn-ea"/>
                        <a:cs typeface="+mn-ea"/>
                        <a:sym typeface="+mn-lt"/>
                      </a:endParaRPr>
                    </a:p>
                  </a:txBody>
                  <a:tcPr marT="45478" marB="4547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pPr>
                      <a:endParaRPr kumimoji="1" lang="en-GB" altLang="zh-CN" sz="1800" b="0" i="0" u="none" strike="noStrike" cap="none" normalizeH="0" baseline="0" noProof="1">
                        <a:ln>
                          <a:noFill/>
                        </a:ln>
                        <a:solidFill>
                          <a:srgbClr val="000000"/>
                        </a:solidFill>
                        <a:effectLst/>
                        <a:latin typeface="+mn-lt"/>
                        <a:ea typeface="+mn-ea"/>
                        <a:cs typeface="+mn-ea"/>
                        <a:sym typeface="+mn-lt"/>
                      </a:endParaRPr>
                    </a:p>
                  </a:txBody>
                  <a:tcPr marT="45478" marB="4547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pPr>
                      <a:r>
                        <a:rPr kumimoji="1" lang="en-GB" altLang="zh-CN" sz="1800" b="0" i="0" u="none" strike="noStrike" cap="none" normalizeH="0" baseline="0" noProof="1">
                          <a:ln>
                            <a:noFill/>
                          </a:ln>
                          <a:solidFill>
                            <a:srgbClr val="000000"/>
                          </a:solidFill>
                          <a:effectLst/>
                          <a:latin typeface="+mn-lt"/>
                          <a:ea typeface="+mn-ea"/>
                          <a:cs typeface="+mn-ea"/>
                          <a:sym typeface="+mn-lt"/>
                        </a:rPr>
                        <a:t>…</a:t>
                      </a:r>
                    </a:p>
                  </a:txBody>
                  <a:tcPr marT="45478" marB="4547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pPr>
                      <a:endParaRPr kumimoji="1" lang="en-GB" altLang="zh-CN" sz="1800" b="0" i="0" u="none" strike="noStrike" cap="none" normalizeH="0" baseline="0" noProof="1">
                        <a:ln>
                          <a:noFill/>
                        </a:ln>
                        <a:solidFill>
                          <a:srgbClr val="000000"/>
                        </a:solidFill>
                        <a:effectLst/>
                        <a:latin typeface="+mn-lt"/>
                        <a:ea typeface="+mn-ea"/>
                        <a:cs typeface="+mn-ea"/>
                        <a:sym typeface="+mn-lt"/>
                      </a:endParaRPr>
                    </a:p>
                  </a:txBody>
                  <a:tcPr marT="45478" marB="4547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0"/>
                  </a:ext>
                </a:extLst>
              </a:tr>
            </a:tbl>
          </a:graphicData>
        </a:graphic>
      </p:graphicFrame>
      <p:sp>
        <p:nvSpPr>
          <p:cNvPr id="99" name="文本框 98">
            <a:extLst>
              <a:ext uri="{FF2B5EF4-FFF2-40B4-BE49-F238E27FC236}">
                <a16:creationId xmlns:a16="http://schemas.microsoft.com/office/drawing/2014/main" id="{44171038-5C29-4A41-B19F-56A55774965E}"/>
              </a:ext>
            </a:extLst>
          </p:cNvPr>
          <p:cNvSpPr txBox="1"/>
          <p:nvPr/>
        </p:nvSpPr>
        <p:spPr>
          <a:xfrm>
            <a:off x="2315760" y="3553301"/>
            <a:ext cx="6480720" cy="338554"/>
          </a:xfrm>
          <a:prstGeom prst="rect">
            <a:avLst/>
          </a:prstGeom>
          <a:noFill/>
        </p:spPr>
        <p:txBody>
          <a:bodyPr wrap="square">
            <a:spAutoFit/>
          </a:bodyPr>
          <a:lstStyle/>
          <a:p>
            <a:r>
              <a:rPr lang="en-US" altLang="zh-CN" sz="1600" dirty="0">
                <a:latin typeface="Times New Roman" panose="02020603050405020304" pitchFamily="18" charset="0"/>
                <a:ea typeface="微软雅黑" panose="020B0503020204020204" pitchFamily="34" charset="-122"/>
              </a:rPr>
              <a:t>0          1       2        3                 i                           n-1     n      n+1               m</a:t>
            </a:r>
            <a:endParaRPr lang="zh-CN" altLang="en-US" sz="1600" dirty="0"/>
          </a:p>
        </p:txBody>
      </p:sp>
      <p:sp>
        <p:nvSpPr>
          <p:cNvPr id="77" name="文本框 76">
            <a:extLst>
              <a:ext uri="{FF2B5EF4-FFF2-40B4-BE49-F238E27FC236}">
                <a16:creationId xmlns:a16="http://schemas.microsoft.com/office/drawing/2014/main" id="{6E010B99-05A5-4198-95A5-CB69B559D53F}"/>
              </a:ext>
            </a:extLst>
          </p:cNvPr>
          <p:cNvSpPr txBox="1"/>
          <p:nvPr/>
        </p:nvSpPr>
        <p:spPr>
          <a:xfrm>
            <a:off x="275512" y="1558536"/>
            <a:ext cx="1835696" cy="1341393"/>
          </a:xfrm>
          <a:prstGeom prst="rect">
            <a:avLst/>
          </a:prstGeom>
          <a:noFill/>
          <a:ln w="19050">
            <a:solidFill>
              <a:srgbClr val="FF0000"/>
            </a:solidFill>
          </a:ln>
        </p:spPr>
        <p:txBody>
          <a:bodyPr wrap="square">
            <a:spAutoFit/>
          </a:bodyPr>
          <a:lstStyle/>
          <a:p>
            <a:pPr>
              <a:lnSpc>
                <a:spcPct val="130000"/>
              </a:lnSpc>
            </a:pPr>
            <a:r>
              <a:rPr lang="zh-CN" altLang="en-US" sz="1600" dirty="0">
                <a:cs typeface="+mn-ea"/>
                <a:sym typeface="+mn-lt"/>
              </a:rPr>
              <a:t>保证游标</a:t>
            </a:r>
            <a:r>
              <a:rPr lang="en-US" altLang="zh-CN" sz="1600" dirty="0">
                <a:cs typeface="+mn-ea"/>
                <a:sym typeface="+mn-lt"/>
              </a:rPr>
              <a:t>i</a:t>
            </a:r>
            <a:r>
              <a:rPr lang="zh-CN" altLang="en-US" sz="1600" dirty="0">
                <a:cs typeface="+mn-ea"/>
                <a:sym typeface="+mn-lt"/>
              </a:rPr>
              <a:t>的值不会越界，消除了比较是否越界操作的开销</a:t>
            </a:r>
            <a:endParaRPr lang="zh-CN" altLang="en-US" sz="1600" dirty="0">
              <a:solidFill>
                <a:srgbClr val="FF0000"/>
              </a:solidFill>
            </a:endParaRPr>
          </a:p>
        </p:txBody>
      </p:sp>
      <p:sp>
        <p:nvSpPr>
          <p:cNvPr id="23" name="文本框 22">
            <a:extLst>
              <a:ext uri="{FF2B5EF4-FFF2-40B4-BE49-F238E27FC236}">
                <a16:creationId xmlns:a16="http://schemas.microsoft.com/office/drawing/2014/main" id="{645B2865-8459-4C98-81EB-D49007019216}"/>
              </a:ext>
            </a:extLst>
          </p:cNvPr>
          <p:cNvSpPr txBox="1"/>
          <p:nvPr/>
        </p:nvSpPr>
        <p:spPr>
          <a:xfrm>
            <a:off x="2627783" y="1039544"/>
            <a:ext cx="5280576" cy="1136721"/>
          </a:xfrm>
          <a:prstGeom prst="rect">
            <a:avLst/>
          </a:prstGeom>
          <a:noFill/>
        </p:spPr>
        <p:txBody>
          <a:bodyPr wrap="square">
            <a:spAutoFit/>
          </a:bodyPr>
          <a:lstStyle/>
          <a:p>
            <a:pPr marL="285750" indent="-285750">
              <a:lnSpc>
                <a:spcPct val="130000"/>
              </a:lnSpc>
              <a:buClr>
                <a:srgbClr val="FF0000"/>
              </a:buClr>
              <a:buFont typeface="Wingdings" panose="05000000000000000000" pitchFamily="2" charset="2"/>
              <a:buChar char="n"/>
            </a:pPr>
            <a:r>
              <a:rPr lang="zh-CN" altLang="en-US" dirty="0">
                <a:cs typeface="+mn-ea"/>
                <a:sym typeface="+mn-lt"/>
              </a:rPr>
              <a:t>首先将待查找的数据元素存放在顺序表的边界，即执行赋值语句</a:t>
            </a:r>
            <a:r>
              <a:rPr lang="en-US" altLang="zh-CN" dirty="0">
                <a:cs typeface="+mn-ea"/>
                <a:sym typeface="+mn-lt"/>
              </a:rPr>
              <a:t>a[0] = x;</a:t>
            </a:r>
          </a:p>
          <a:p>
            <a:pPr marL="285750" indent="-285750">
              <a:lnSpc>
                <a:spcPct val="130000"/>
              </a:lnSpc>
              <a:buClr>
                <a:srgbClr val="FF0000"/>
              </a:buClr>
              <a:buFont typeface="Wingdings" panose="05000000000000000000" pitchFamily="2" charset="2"/>
              <a:buChar char="n"/>
            </a:pPr>
            <a:r>
              <a:rPr lang="zh-CN" altLang="en-US" dirty="0">
                <a:cs typeface="+mn-ea"/>
                <a:sym typeface="+mn-lt"/>
              </a:rPr>
              <a:t>然后从</a:t>
            </a:r>
            <a:r>
              <a:rPr lang="en-US" altLang="zh-CN" dirty="0">
                <a:cs typeface="+mn-ea"/>
                <a:sym typeface="+mn-lt"/>
              </a:rPr>
              <a:t>a[n]</a:t>
            </a:r>
            <a:r>
              <a:rPr lang="zh-CN" altLang="en-US" dirty="0">
                <a:cs typeface="+mn-ea"/>
                <a:sym typeface="+mn-lt"/>
              </a:rPr>
              <a:t>开始进行逆序方向的查找</a:t>
            </a:r>
            <a:endParaRPr lang="zh-CN" altLang="en-US" dirty="0"/>
          </a:p>
        </p:txBody>
      </p:sp>
      <p:sp>
        <p:nvSpPr>
          <p:cNvPr id="25" name="文本框 24">
            <a:extLst>
              <a:ext uri="{FF2B5EF4-FFF2-40B4-BE49-F238E27FC236}">
                <a16:creationId xmlns:a16="http://schemas.microsoft.com/office/drawing/2014/main" id="{BFC64478-5182-489F-A919-C9E9E6268726}"/>
              </a:ext>
            </a:extLst>
          </p:cNvPr>
          <p:cNvSpPr txBox="1"/>
          <p:nvPr/>
        </p:nvSpPr>
        <p:spPr>
          <a:xfrm>
            <a:off x="2813901" y="2629905"/>
            <a:ext cx="435340" cy="369332"/>
          </a:xfrm>
          <a:prstGeom prst="rect">
            <a:avLst/>
          </a:prstGeom>
          <a:noFill/>
        </p:spPr>
        <p:txBody>
          <a:bodyPr wrap="square">
            <a:spAutoFit/>
          </a:bodyPr>
          <a:lstStyle/>
          <a:p>
            <a:r>
              <a:rPr lang="en-US" altLang="zh-CN" sz="1800" dirty="0">
                <a:solidFill>
                  <a:srgbClr val="FF0000"/>
                </a:solidFill>
                <a:latin typeface="Times New Roman" panose="02020603050405020304" pitchFamily="18" charset="0"/>
                <a:ea typeface="微软雅黑" panose="020B0503020204020204" pitchFamily="34" charset="-122"/>
              </a:rPr>
              <a:t>x</a:t>
            </a:r>
            <a:endParaRPr lang="zh-CN" altLang="en-US" dirty="0">
              <a:solidFill>
                <a:srgbClr val="FF0000"/>
              </a:solidFill>
            </a:endParaRPr>
          </a:p>
        </p:txBody>
      </p:sp>
      <p:sp>
        <p:nvSpPr>
          <p:cNvPr id="8" name="对话气泡: 矩形 7">
            <a:extLst>
              <a:ext uri="{FF2B5EF4-FFF2-40B4-BE49-F238E27FC236}">
                <a16:creationId xmlns:a16="http://schemas.microsoft.com/office/drawing/2014/main" id="{9BDA4B9B-121C-4B63-BC59-A621575355B3}"/>
              </a:ext>
            </a:extLst>
          </p:cNvPr>
          <p:cNvSpPr/>
          <p:nvPr/>
        </p:nvSpPr>
        <p:spPr>
          <a:xfrm>
            <a:off x="3527883" y="2305098"/>
            <a:ext cx="1799693" cy="310063"/>
          </a:xfrm>
          <a:prstGeom prst="wedgeRectCallout">
            <a:avLst>
              <a:gd name="adj1" fmla="val -75082"/>
              <a:gd name="adj2" fmla="val 110690"/>
            </a:avLst>
          </a:prstGeom>
          <a:solidFill>
            <a:srgbClr val="B7DEE8"/>
          </a:solidFill>
          <a:ln>
            <a:solidFill>
              <a:srgbClr val="B7DE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a:extLst>
              <a:ext uri="{FF2B5EF4-FFF2-40B4-BE49-F238E27FC236}">
                <a16:creationId xmlns:a16="http://schemas.microsoft.com/office/drawing/2014/main" id="{D9CD6944-5F4D-460E-ACE7-B804D4A47DD8}"/>
              </a:ext>
            </a:extLst>
          </p:cNvPr>
          <p:cNvSpPr txBox="1"/>
          <p:nvPr/>
        </p:nvSpPr>
        <p:spPr>
          <a:xfrm>
            <a:off x="3491880" y="2305098"/>
            <a:ext cx="1835696" cy="338554"/>
          </a:xfrm>
          <a:prstGeom prst="rect">
            <a:avLst/>
          </a:prstGeom>
          <a:noFill/>
        </p:spPr>
        <p:txBody>
          <a:bodyPr wrap="square">
            <a:spAutoFit/>
          </a:bodyPr>
          <a:lstStyle/>
          <a:p>
            <a:r>
              <a:rPr lang="zh-CN" altLang="en-US" sz="1600" dirty="0">
                <a:cs typeface="+mn-ea"/>
                <a:sym typeface="+mn-lt"/>
              </a:rPr>
              <a:t>待查找的数据元素</a:t>
            </a:r>
            <a:endParaRPr lang="zh-CN" altLang="en-US" sz="1600" dirty="0"/>
          </a:p>
        </p:txBody>
      </p:sp>
      <p:sp>
        <p:nvSpPr>
          <p:cNvPr id="29" name="文本框 28">
            <a:extLst>
              <a:ext uri="{FF2B5EF4-FFF2-40B4-BE49-F238E27FC236}">
                <a16:creationId xmlns:a16="http://schemas.microsoft.com/office/drawing/2014/main" id="{D854EAB9-0843-4B25-96F1-A961B088B92A}"/>
              </a:ext>
            </a:extLst>
          </p:cNvPr>
          <p:cNvSpPr txBox="1"/>
          <p:nvPr/>
        </p:nvSpPr>
        <p:spPr>
          <a:xfrm>
            <a:off x="2813901" y="2622602"/>
            <a:ext cx="435340" cy="369332"/>
          </a:xfrm>
          <a:prstGeom prst="rect">
            <a:avLst/>
          </a:prstGeom>
          <a:noFill/>
        </p:spPr>
        <p:txBody>
          <a:bodyPr wrap="square">
            <a:spAutoFit/>
          </a:bodyPr>
          <a:lstStyle/>
          <a:p>
            <a:r>
              <a:rPr lang="en-US" altLang="zh-CN" sz="1800" dirty="0">
                <a:solidFill>
                  <a:srgbClr val="FF0000"/>
                </a:solidFill>
                <a:latin typeface="Times New Roman" panose="02020603050405020304" pitchFamily="18" charset="0"/>
                <a:ea typeface="微软雅黑" panose="020B0503020204020204" pitchFamily="34" charset="-122"/>
              </a:rPr>
              <a:t>x</a:t>
            </a:r>
            <a:endParaRPr lang="zh-CN" altLang="en-US" dirty="0">
              <a:solidFill>
                <a:srgbClr val="FF0000"/>
              </a:solidFill>
            </a:endParaRPr>
          </a:p>
        </p:txBody>
      </p:sp>
      <p:sp>
        <p:nvSpPr>
          <p:cNvPr id="30" name="箭头: 下 29">
            <a:extLst>
              <a:ext uri="{FF2B5EF4-FFF2-40B4-BE49-F238E27FC236}">
                <a16:creationId xmlns:a16="http://schemas.microsoft.com/office/drawing/2014/main" id="{D83399B2-C4AD-44AB-9CE9-E5E311347D10}"/>
              </a:ext>
            </a:extLst>
          </p:cNvPr>
          <p:cNvSpPr/>
          <p:nvPr/>
        </p:nvSpPr>
        <p:spPr>
          <a:xfrm rot="10800000">
            <a:off x="2483768" y="3823655"/>
            <a:ext cx="144016" cy="285253"/>
          </a:xfrm>
          <a:prstGeom prst="downArrow">
            <a:avLst/>
          </a:prstGeom>
          <a:solidFill>
            <a:srgbClr val="B7DEE8"/>
          </a:solidFill>
          <a:ln>
            <a:solidFill>
              <a:srgbClr val="B7DE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79EB16AD-6D1A-426C-8CA4-A4A51E5248F3}"/>
              </a:ext>
            </a:extLst>
          </p:cNvPr>
          <p:cNvSpPr/>
          <p:nvPr/>
        </p:nvSpPr>
        <p:spPr>
          <a:xfrm rot="10800000">
            <a:off x="2627784" y="4103458"/>
            <a:ext cx="4286052" cy="55376"/>
          </a:xfrm>
          <a:prstGeom prst="rightArrow">
            <a:avLst/>
          </a:prstGeom>
          <a:solidFill>
            <a:srgbClr val="B7DEE8"/>
          </a:solidFill>
          <a:ln>
            <a:solidFill>
              <a:srgbClr val="B7DE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箭头: 下 31">
            <a:extLst>
              <a:ext uri="{FF2B5EF4-FFF2-40B4-BE49-F238E27FC236}">
                <a16:creationId xmlns:a16="http://schemas.microsoft.com/office/drawing/2014/main" id="{4A74A480-1DFE-4699-9A32-6B1CFC1CC047}"/>
              </a:ext>
            </a:extLst>
          </p:cNvPr>
          <p:cNvSpPr/>
          <p:nvPr/>
        </p:nvSpPr>
        <p:spPr>
          <a:xfrm>
            <a:off x="6913836" y="3858287"/>
            <a:ext cx="144016" cy="285253"/>
          </a:xfrm>
          <a:prstGeom prst="downArrow">
            <a:avLst/>
          </a:prstGeom>
          <a:solidFill>
            <a:srgbClr val="B7DEE8"/>
          </a:solidFill>
          <a:ln>
            <a:solidFill>
              <a:srgbClr val="B7DE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985725EA-191E-40CF-B2F8-91C3B51EAFCC}"/>
              </a:ext>
            </a:extLst>
          </p:cNvPr>
          <p:cNvGrpSpPr/>
          <p:nvPr/>
        </p:nvGrpSpPr>
        <p:grpSpPr>
          <a:xfrm>
            <a:off x="2315760" y="2462307"/>
            <a:ext cx="672064" cy="338554"/>
            <a:chOff x="2315760" y="2462307"/>
            <a:chExt cx="672064" cy="338554"/>
          </a:xfrm>
        </p:grpSpPr>
        <p:sp>
          <p:nvSpPr>
            <p:cNvPr id="12" name="对话气泡: 椭圆形 11">
              <a:extLst>
                <a:ext uri="{FF2B5EF4-FFF2-40B4-BE49-F238E27FC236}">
                  <a16:creationId xmlns:a16="http://schemas.microsoft.com/office/drawing/2014/main" id="{363BA9CD-CF0F-4BB1-BE56-F994AF0C460C}"/>
                </a:ext>
              </a:extLst>
            </p:cNvPr>
            <p:cNvSpPr/>
            <p:nvPr/>
          </p:nvSpPr>
          <p:spPr>
            <a:xfrm>
              <a:off x="2315760" y="2462307"/>
              <a:ext cx="628571" cy="338554"/>
            </a:xfrm>
            <a:prstGeom prst="wedgeEllipseCallout">
              <a:avLst>
                <a:gd name="adj1" fmla="val -10996"/>
                <a:gd name="adj2" fmla="val 101858"/>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3DB30445-E289-47BC-BFE1-9B927F628CDF}"/>
                </a:ext>
              </a:extLst>
            </p:cNvPr>
            <p:cNvSpPr txBox="1"/>
            <p:nvPr/>
          </p:nvSpPr>
          <p:spPr>
            <a:xfrm>
              <a:off x="2359253" y="2462307"/>
              <a:ext cx="628571" cy="338554"/>
            </a:xfrm>
            <a:prstGeom prst="rect">
              <a:avLst/>
            </a:prstGeom>
            <a:noFill/>
          </p:spPr>
          <p:txBody>
            <a:bodyPr wrap="square">
              <a:spAutoFit/>
            </a:bodyPr>
            <a:lstStyle/>
            <a:p>
              <a:r>
                <a:rPr lang="zh-CN" altLang="en-US" sz="1600" dirty="0">
                  <a:solidFill>
                    <a:srgbClr val="FF0000"/>
                  </a:solidFill>
                  <a:latin typeface="Times New Roman" panose="02020603050405020304" pitchFamily="18" charset="0"/>
                  <a:ea typeface="微软雅黑" panose="020B0503020204020204" pitchFamily="34" charset="-122"/>
                </a:rPr>
                <a:t>哨兵</a:t>
              </a:r>
              <a:endParaRPr lang="zh-CN" altLang="en-US" sz="1600" dirty="0">
                <a:solidFill>
                  <a:srgbClr val="FF0000"/>
                </a:solidFill>
              </a:endParaRPr>
            </a:p>
          </p:txBody>
        </p:sp>
      </p:grpSp>
    </p:spTree>
    <p:custDataLst>
      <p:tags r:id="rId1"/>
    </p:custDataLst>
    <p:extLst>
      <p:ext uri="{BB962C8B-B14F-4D97-AF65-F5344CB8AC3E}">
        <p14:creationId xmlns:p14="http://schemas.microsoft.com/office/powerpoint/2010/main" val="4037007166"/>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99"/>
                                        </p:tgtEl>
                                        <p:attrNameLst>
                                          <p:attrName>style.visibility</p:attrName>
                                        </p:attrNameLst>
                                      </p:cBhvr>
                                      <p:to>
                                        <p:strVal val="visible"/>
                                      </p:to>
                                    </p:set>
                                    <p:animEffect transition="in" filter="wipe(left)">
                                      <p:cBhvr>
                                        <p:cTn id="15" dur="500"/>
                                        <p:tgtEl>
                                          <p:spTgt spid="9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3">
                                            <p:txEl>
                                              <p:pRg st="0" end="0"/>
                                            </p:txEl>
                                          </p:spTgt>
                                        </p:tgtEl>
                                        <p:attrNameLst>
                                          <p:attrName>style.visibility</p:attrName>
                                        </p:attrNameLst>
                                      </p:cBhvr>
                                      <p:to>
                                        <p:strVal val="visible"/>
                                      </p:to>
                                    </p:set>
                                    <p:animEffect transition="in" filter="wipe(left)">
                                      <p:cBhvr>
                                        <p:cTn id="20" dur="500"/>
                                        <p:tgtEl>
                                          <p:spTgt spid="23">
                                            <p:txEl>
                                              <p:pRg st="0" end="0"/>
                                            </p:txEl>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3">
                                            <p:txEl>
                                              <p:pRg st="1" end="1"/>
                                            </p:txEl>
                                          </p:spTgt>
                                        </p:tgtEl>
                                        <p:attrNameLst>
                                          <p:attrName>style.visibility</p:attrName>
                                        </p:attrNameLst>
                                      </p:cBhvr>
                                      <p:to>
                                        <p:strVal val="visible"/>
                                      </p:to>
                                    </p:set>
                                    <p:animEffect transition="in" filter="wipe(left)">
                                      <p:cBhvr>
                                        <p:cTn id="36" dur="500"/>
                                        <p:tgtEl>
                                          <p:spTgt spid="23">
                                            <p:txEl>
                                              <p:pRg st="1" end="1"/>
                                            </p:txEl>
                                          </p:spTgt>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path" presetSubtype="0" accel="50000" decel="50000" fill="hold" grpId="1" nodeType="clickEffect">
                                  <p:stCondLst>
                                    <p:cond delay="0"/>
                                  </p:stCondLst>
                                  <p:childTnLst>
                                    <p:animMotion origin="layout" path="M 2.77778E-6 9.87654E-7 L -0.05035 0.09444 " pathEditMode="relative" rAng="0" ptsTypes="AA">
                                      <p:cBhvr>
                                        <p:cTn id="44" dur="2000" fill="hold"/>
                                        <p:tgtEl>
                                          <p:spTgt spid="29"/>
                                        </p:tgtEl>
                                        <p:attrNameLst>
                                          <p:attrName>ppt_x</p:attrName>
                                          <p:attrName>ppt_y</p:attrName>
                                        </p:attrNameLst>
                                      </p:cBhvr>
                                      <p:rCtr x="-2517" y="4722"/>
                                    </p:animMotion>
                                  </p:childTnLst>
                                </p:cTn>
                              </p:par>
                            </p:childTnLst>
                          </p:cTn>
                        </p:par>
                        <p:par>
                          <p:cTn id="45" fill="hold">
                            <p:stCondLst>
                              <p:cond delay="2000"/>
                            </p:stCondLst>
                            <p:childTnLst>
                              <p:par>
                                <p:cTn id="46" presetID="22" presetClass="entr" presetSubtype="1" fill="hold" grpId="0" nodeType="after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wipe(up)">
                                      <p:cBhvr>
                                        <p:cTn id="48" dur="500"/>
                                        <p:tgtEl>
                                          <p:spTgt spid="32"/>
                                        </p:tgtEl>
                                      </p:cBhvr>
                                    </p:animEffect>
                                  </p:childTnLst>
                                </p:cTn>
                              </p:par>
                            </p:childTnLst>
                          </p:cTn>
                        </p:par>
                        <p:par>
                          <p:cTn id="49" fill="hold">
                            <p:stCondLst>
                              <p:cond delay="2500"/>
                            </p:stCondLst>
                            <p:childTnLst>
                              <p:par>
                                <p:cTn id="50" presetID="22" presetClass="entr" presetSubtype="2" fill="hold" grpId="0" nodeType="after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wipe(right)">
                                      <p:cBhvr>
                                        <p:cTn id="52" dur="500"/>
                                        <p:tgtEl>
                                          <p:spTgt spid="31"/>
                                        </p:tgtEl>
                                      </p:cBhvr>
                                    </p:animEffect>
                                  </p:childTnLst>
                                </p:cTn>
                              </p:par>
                            </p:childTnLst>
                          </p:cTn>
                        </p:par>
                        <p:par>
                          <p:cTn id="53" fill="hold">
                            <p:stCondLst>
                              <p:cond delay="3000"/>
                            </p:stCondLst>
                            <p:childTnLst>
                              <p:par>
                                <p:cTn id="54" presetID="22" presetClass="entr" presetSubtype="4" fill="hold" grpId="0" nodeType="after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wipe(down)">
                                      <p:cBhvr>
                                        <p:cTn id="56" dur="500"/>
                                        <p:tgtEl>
                                          <p:spTgt spid="30"/>
                                        </p:tgtEl>
                                      </p:cBhvr>
                                    </p:animEffect>
                                  </p:childTnLst>
                                </p:cTn>
                              </p:par>
                            </p:childTnLst>
                          </p:cTn>
                        </p:par>
                        <p:par>
                          <p:cTn id="57" fill="hold">
                            <p:stCondLst>
                              <p:cond delay="3500"/>
                            </p:stCondLst>
                            <p:childTnLst>
                              <p:par>
                                <p:cTn id="58" presetID="22" presetClass="entr" presetSubtype="1" fill="hold" nodeType="after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wipe(up)">
                                      <p:cBhvr>
                                        <p:cTn id="60" dur="500"/>
                                        <p:tgtEl>
                                          <p:spTgt spid="1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77"/>
                                        </p:tgtEl>
                                        <p:attrNameLst>
                                          <p:attrName>style.visibility</p:attrName>
                                        </p:attrNameLst>
                                      </p:cBhvr>
                                      <p:to>
                                        <p:strVal val="visible"/>
                                      </p:to>
                                    </p:set>
                                    <p:animEffect transition="in" filter="fade">
                                      <p:cBhvr>
                                        <p:cTn id="65"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99" grpId="0"/>
      <p:bldP spid="77" grpId="0" animBg="1"/>
      <p:bldP spid="25" grpId="0"/>
      <p:bldP spid="8" grpId="0" animBg="1"/>
      <p:bldP spid="28" grpId="0"/>
      <p:bldP spid="29" grpId="0"/>
      <p:bldP spid="29" grpId="1"/>
      <p:bldP spid="30" grpId="0" animBg="1"/>
      <p:bldP spid="31" grpId="0" animBg="1"/>
      <p:bldP spid="3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540568" y="-598083"/>
            <a:ext cx="2150080" cy="1634177"/>
            <a:chOff x="6084168" y="3923907"/>
            <a:chExt cx="3445634" cy="2618868"/>
          </a:xfrm>
        </p:grpSpPr>
        <p:sp>
          <p:nvSpPr>
            <p:cNvPr id="10" name="Freeform 5"/>
            <p:cNvSpPr/>
            <p:nvPr/>
          </p:nvSpPr>
          <p:spPr bwMode="auto">
            <a:xfrm>
              <a:off x="6084168" y="3923907"/>
              <a:ext cx="2615636" cy="2618868"/>
            </a:xfrm>
            <a:custGeom>
              <a:avLst/>
              <a:gdLst>
                <a:gd name="T0" fmla="*/ 809 w 1619"/>
                <a:gd name="T1" fmla="*/ 1621 h 1621"/>
                <a:gd name="T2" fmla="*/ 0 w 1619"/>
                <a:gd name="T3" fmla="*/ 810 h 1621"/>
                <a:gd name="T4" fmla="*/ 809 w 1619"/>
                <a:gd name="T5" fmla="*/ 0 h 1621"/>
                <a:gd name="T6" fmla="*/ 1619 w 1619"/>
                <a:gd name="T7" fmla="*/ 810 h 1621"/>
                <a:gd name="T8" fmla="*/ 809 w 1619"/>
                <a:gd name="T9" fmla="*/ 1621 h 1621"/>
              </a:gdLst>
              <a:ahLst/>
              <a:cxnLst>
                <a:cxn ang="0">
                  <a:pos x="T0" y="T1"/>
                </a:cxn>
                <a:cxn ang="0">
                  <a:pos x="T2" y="T3"/>
                </a:cxn>
                <a:cxn ang="0">
                  <a:pos x="T4" y="T5"/>
                </a:cxn>
                <a:cxn ang="0">
                  <a:pos x="T6" y="T7"/>
                </a:cxn>
                <a:cxn ang="0">
                  <a:pos x="T8" y="T9"/>
                </a:cxn>
              </a:cxnLst>
              <a:rect l="0" t="0" r="r" b="b"/>
              <a:pathLst>
                <a:path w="1619" h="1621">
                  <a:moveTo>
                    <a:pt x="809" y="1621"/>
                  </a:moveTo>
                  <a:lnTo>
                    <a:pt x="0" y="810"/>
                  </a:lnTo>
                  <a:lnTo>
                    <a:pt x="809" y="0"/>
                  </a:lnTo>
                  <a:lnTo>
                    <a:pt x="1619" y="810"/>
                  </a:lnTo>
                  <a:lnTo>
                    <a:pt x="809" y="1621"/>
                  </a:lnTo>
                  <a:close/>
                </a:path>
              </a:pathLst>
            </a:custGeom>
            <a:solidFill>
              <a:srgbClr val="DD24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dirty="0">
                <a:cs typeface="+mn-ea"/>
                <a:sym typeface="+mn-lt"/>
              </a:endParaRPr>
            </a:p>
          </p:txBody>
        </p:sp>
        <p:sp>
          <p:nvSpPr>
            <p:cNvPr id="13" name="Freeform 3301"/>
            <p:cNvSpPr/>
            <p:nvPr/>
          </p:nvSpPr>
          <p:spPr bwMode="auto">
            <a:xfrm>
              <a:off x="7893162" y="4520570"/>
              <a:ext cx="1636640" cy="1638160"/>
            </a:xfrm>
            <a:custGeom>
              <a:avLst/>
              <a:gdLst>
                <a:gd name="T0" fmla="*/ 1617 w 3233"/>
                <a:gd name="T1" fmla="*/ 3236 h 3236"/>
                <a:gd name="T2" fmla="*/ 0 w 3233"/>
                <a:gd name="T3" fmla="*/ 1619 h 3236"/>
                <a:gd name="T4" fmla="*/ 1617 w 3233"/>
                <a:gd name="T5" fmla="*/ 0 h 3236"/>
                <a:gd name="T6" fmla="*/ 3233 w 3233"/>
                <a:gd name="T7" fmla="*/ 1619 h 3236"/>
                <a:gd name="T8" fmla="*/ 1617 w 3233"/>
                <a:gd name="T9" fmla="*/ 3236 h 3236"/>
              </a:gdLst>
              <a:ahLst/>
              <a:cxnLst>
                <a:cxn ang="0">
                  <a:pos x="T0" y="T1"/>
                </a:cxn>
                <a:cxn ang="0">
                  <a:pos x="T2" y="T3"/>
                </a:cxn>
                <a:cxn ang="0">
                  <a:pos x="T4" y="T5"/>
                </a:cxn>
                <a:cxn ang="0">
                  <a:pos x="T6" y="T7"/>
                </a:cxn>
                <a:cxn ang="0">
                  <a:pos x="T8" y="T9"/>
                </a:cxn>
              </a:cxnLst>
              <a:rect l="0" t="0" r="r" b="b"/>
              <a:pathLst>
                <a:path w="3233" h="3236">
                  <a:moveTo>
                    <a:pt x="1617" y="3236"/>
                  </a:moveTo>
                  <a:lnTo>
                    <a:pt x="0" y="1619"/>
                  </a:lnTo>
                  <a:lnTo>
                    <a:pt x="1617" y="0"/>
                  </a:lnTo>
                  <a:lnTo>
                    <a:pt x="3233" y="1619"/>
                  </a:lnTo>
                  <a:lnTo>
                    <a:pt x="1617" y="3236"/>
                  </a:lnTo>
                  <a:close/>
                </a:path>
              </a:pathLst>
            </a:custGeom>
            <a:solidFill>
              <a:srgbClr val="333333"/>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dirty="0">
                <a:cs typeface="+mn-ea"/>
                <a:sym typeface="+mn-lt"/>
              </a:endParaRPr>
            </a:p>
          </p:txBody>
        </p:sp>
      </p:grpSp>
      <p:sp>
        <p:nvSpPr>
          <p:cNvPr id="2" name="灯片编号占位符 1">
            <a:extLst>
              <a:ext uri="{FF2B5EF4-FFF2-40B4-BE49-F238E27FC236}">
                <a16:creationId xmlns:a16="http://schemas.microsoft.com/office/drawing/2014/main" id="{A4390690-6CB5-43F4-8705-BC124DF3703E}"/>
              </a:ext>
            </a:extLst>
          </p:cNvPr>
          <p:cNvSpPr>
            <a:spLocks noGrp="1"/>
          </p:cNvSpPr>
          <p:nvPr>
            <p:ph type="sldNum" sz="quarter" idx="12"/>
          </p:nvPr>
        </p:nvSpPr>
        <p:spPr>
          <a:xfrm>
            <a:off x="6609130" y="4601365"/>
            <a:ext cx="2133600" cy="273844"/>
          </a:xfrm>
        </p:spPr>
        <p:txBody>
          <a:bodyPr/>
          <a:lstStyle/>
          <a:p>
            <a:fld id="{49AE70B2-8BF9-45C0-BB95-33D1B9D3A854}" type="slidenum">
              <a:rPr lang="zh-CN" altLang="en-US" smtClean="0">
                <a:cs typeface="+mn-ea"/>
                <a:sym typeface="+mn-lt"/>
              </a:rPr>
              <a:t>11</a:t>
            </a:fld>
            <a:endParaRPr lang="zh-CN" altLang="en-US">
              <a:cs typeface="+mn-ea"/>
              <a:sym typeface="+mn-lt"/>
            </a:endParaRPr>
          </a:p>
        </p:txBody>
      </p:sp>
      <p:sp>
        <p:nvSpPr>
          <p:cNvPr id="11" name="文本框 10">
            <a:extLst>
              <a:ext uri="{FF2B5EF4-FFF2-40B4-BE49-F238E27FC236}">
                <a16:creationId xmlns:a16="http://schemas.microsoft.com/office/drawing/2014/main" id="{21394278-95EA-4843-8072-252A2C2DC254}"/>
              </a:ext>
            </a:extLst>
          </p:cNvPr>
          <p:cNvSpPr txBox="1"/>
          <p:nvPr/>
        </p:nvSpPr>
        <p:spPr>
          <a:xfrm>
            <a:off x="3567428" y="1309503"/>
            <a:ext cx="4608512" cy="3661387"/>
          </a:xfrm>
          <a:prstGeom prst="rect">
            <a:avLst/>
          </a:prstGeom>
          <a:noFill/>
          <a:ln w="12700">
            <a:solidFill>
              <a:srgbClr val="FF0000"/>
            </a:solidFill>
          </a:ln>
        </p:spPr>
        <p:txBody>
          <a:bodyPr wrap="square">
            <a:spAutoFit/>
          </a:bodyPr>
          <a:lstStyle/>
          <a:p>
            <a:pPr fontAlgn="base">
              <a:lnSpc>
                <a:spcPct val="130000"/>
              </a:lnSpc>
              <a:spcBef>
                <a:spcPct val="0"/>
              </a:spcBef>
              <a:spcAft>
                <a:spcPct val="0"/>
              </a:spcAft>
              <a:buClrTx/>
              <a:buSzTx/>
              <a:buFontTx/>
              <a:buNone/>
            </a:pPr>
            <a:r>
              <a:rPr lang="zh-CN" altLang="en-US" sz="1600" dirty="0">
                <a:solidFill>
                  <a:srgbClr val="000000"/>
                </a:solidFill>
                <a:cs typeface="+mn-ea"/>
                <a:sym typeface="+mn-lt"/>
              </a:rPr>
              <a:t>输入：查找表</a:t>
            </a:r>
            <a:r>
              <a:rPr lang="en-US" altLang="zh-CN" sz="1600" dirty="0">
                <a:solidFill>
                  <a:srgbClr val="000000"/>
                </a:solidFill>
                <a:cs typeface="+mn-ea"/>
                <a:sym typeface="+mn-lt"/>
              </a:rPr>
              <a:t>ST</a:t>
            </a:r>
            <a:r>
              <a:rPr lang="zh-CN" altLang="en-US" sz="1600" dirty="0">
                <a:solidFill>
                  <a:srgbClr val="000000"/>
                </a:solidFill>
                <a:cs typeface="+mn-ea"/>
                <a:sym typeface="+mn-lt"/>
              </a:rPr>
              <a:t>，查找条件（关键字）</a:t>
            </a:r>
            <a:r>
              <a:rPr lang="en-US" altLang="zh-CN" sz="1600" dirty="0">
                <a:solidFill>
                  <a:srgbClr val="000000"/>
                </a:solidFill>
                <a:cs typeface="+mn-ea"/>
                <a:sym typeface="+mn-lt"/>
              </a:rPr>
              <a:t>k</a:t>
            </a:r>
          </a:p>
          <a:p>
            <a:pPr fontAlgn="base">
              <a:lnSpc>
                <a:spcPct val="130000"/>
              </a:lnSpc>
              <a:spcBef>
                <a:spcPct val="0"/>
              </a:spcBef>
              <a:spcAft>
                <a:spcPct val="0"/>
              </a:spcAft>
              <a:buClrTx/>
              <a:buSzTx/>
              <a:buFontTx/>
              <a:buNone/>
            </a:pPr>
            <a:r>
              <a:rPr lang="zh-CN" altLang="en-US" sz="1600" dirty="0">
                <a:solidFill>
                  <a:srgbClr val="000000"/>
                </a:solidFill>
                <a:cs typeface="+mn-ea"/>
                <a:sym typeface="+mn-lt"/>
              </a:rPr>
              <a:t>输出：成功时：记录序号，失败时：</a:t>
            </a:r>
            <a:r>
              <a:rPr lang="en-US" altLang="zh-CN" sz="1600" dirty="0">
                <a:solidFill>
                  <a:srgbClr val="000000"/>
                </a:solidFill>
                <a:cs typeface="+mn-ea"/>
                <a:sym typeface="+mn-lt"/>
              </a:rPr>
              <a:t>0</a:t>
            </a:r>
          </a:p>
          <a:p>
            <a:pPr fontAlgn="base">
              <a:lnSpc>
                <a:spcPct val="120000"/>
              </a:lnSpc>
              <a:spcBef>
                <a:spcPct val="0"/>
              </a:spcBef>
              <a:spcAft>
                <a:spcPct val="0"/>
              </a:spcAft>
              <a:buClrTx/>
              <a:buSzTx/>
              <a:buFontTx/>
              <a:buNone/>
            </a:pPr>
            <a:r>
              <a:rPr lang="en-US" altLang="zh-CN" sz="1600" dirty="0">
                <a:solidFill>
                  <a:srgbClr val="000000"/>
                </a:solidFill>
                <a:cs typeface="+mn-ea"/>
                <a:sym typeface="+mn-lt"/>
              </a:rPr>
              <a:t>int </a:t>
            </a:r>
            <a:r>
              <a:rPr lang="en-US" altLang="zh-CN" sz="1600" dirty="0" err="1">
                <a:solidFill>
                  <a:srgbClr val="000000"/>
                </a:solidFill>
                <a:cs typeface="+mn-ea"/>
                <a:sym typeface="+mn-lt"/>
              </a:rPr>
              <a:t>sequsearch</a:t>
            </a:r>
            <a:r>
              <a:rPr lang="en-US" altLang="zh-CN" sz="1600" dirty="0">
                <a:solidFill>
                  <a:srgbClr val="000000"/>
                </a:solidFill>
                <a:cs typeface="+mn-ea"/>
                <a:sym typeface="+mn-lt"/>
              </a:rPr>
              <a:t>(</a:t>
            </a:r>
            <a:r>
              <a:rPr lang="en-US" altLang="zh-CN" sz="1600" dirty="0" err="1">
                <a:solidFill>
                  <a:srgbClr val="000000"/>
                </a:solidFill>
                <a:cs typeface="+mn-ea"/>
                <a:sym typeface="+mn-lt"/>
              </a:rPr>
              <a:t>SSTable</a:t>
            </a:r>
            <a:r>
              <a:rPr lang="en-US" altLang="zh-CN" sz="1600" dirty="0">
                <a:solidFill>
                  <a:srgbClr val="000000"/>
                </a:solidFill>
                <a:cs typeface="+mn-ea"/>
                <a:sym typeface="+mn-lt"/>
              </a:rPr>
              <a:t> </a:t>
            </a:r>
            <a:r>
              <a:rPr lang="en-US" altLang="zh-CN" sz="1600" dirty="0" err="1">
                <a:solidFill>
                  <a:srgbClr val="000000"/>
                </a:solidFill>
                <a:cs typeface="+mn-ea"/>
                <a:sym typeface="+mn-lt"/>
              </a:rPr>
              <a:t>ST,keytype</a:t>
            </a:r>
            <a:r>
              <a:rPr lang="en-US" altLang="zh-CN" sz="1600" dirty="0">
                <a:solidFill>
                  <a:srgbClr val="000000"/>
                </a:solidFill>
                <a:cs typeface="+mn-ea"/>
                <a:sym typeface="+mn-lt"/>
              </a:rPr>
              <a:t> k)</a:t>
            </a:r>
          </a:p>
          <a:p>
            <a:pPr fontAlgn="base">
              <a:lnSpc>
                <a:spcPct val="120000"/>
              </a:lnSpc>
              <a:spcBef>
                <a:spcPct val="0"/>
              </a:spcBef>
              <a:spcAft>
                <a:spcPct val="0"/>
              </a:spcAft>
              <a:buClrTx/>
              <a:buSzTx/>
              <a:buFontTx/>
              <a:buNone/>
            </a:pPr>
            <a:r>
              <a:rPr lang="en-US" altLang="zh-CN" sz="1600" dirty="0">
                <a:solidFill>
                  <a:srgbClr val="000000"/>
                </a:solidFill>
                <a:cs typeface="+mn-ea"/>
                <a:sym typeface="+mn-lt"/>
              </a:rPr>
              <a:t>{ </a:t>
            </a:r>
          </a:p>
          <a:p>
            <a:pPr fontAlgn="base">
              <a:lnSpc>
                <a:spcPct val="120000"/>
              </a:lnSpc>
              <a:spcBef>
                <a:spcPct val="0"/>
              </a:spcBef>
              <a:spcAft>
                <a:spcPct val="0"/>
              </a:spcAft>
              <a:buClrTx/>
              <a:buSzTx/>
              <a:buFontTx/>
              <a:buNone/>
            </a:pPr>
            <a:r>
              <a:rPr lang="en-US" altLang="zh-CN" sz="1600" dirty="0">
                <a:solidFill>
                  <a:srgbClr val="000000"/>
                </a:solidFill>
                <a:cs typeface="+mn-ea"/>
                <a:sym typeface="+mn-lt"/>
              </a:rPr>
              <a:t>  int </a:t>
            </a:r>
            <a:r>
              <a:rPr lang="en-US" altLang="zh-CN" sz="1600" dirty="0" err="1">
                <a:solidFill>
                  <a:srgbClr val="000000"/>
                </a:solidFill>
                <a:cs typeface="+mn-ea"/>
                <a:sym typeface="+mn-lt"/>
              </a:rPr>
              <a:t>i</a:t>
            </a:r>
            <a:r>
              <a:rPr lang="en-US" altLang="zh-CN" sz="1600" dirty="0">
                <a:solidFill>
                  <a:srgbClr val="000000"/>
                </a:solidFill>
                <a:cs typeface="+mn-ea"/>
                <a:sym typeface="+mn-lt"/>
              </a:rPr>
              <a:t>=</a:t>
            </a:r>
            <a:r>
              <a:rPr lang="en-US" altLang="zh-CN" sz="1600" dirty="0" err="1">
                <a:solidFill>
                  <a:srgbClr val="000000"/>
                </a:solidFill>
                <a:cs typeface="+mn-ea"/>
                <a:sym typeface="+mn-lt"/>
              </a:rPr>
              <a:t>ST.length</a:t>
            </a:r>
            <a:r>
              <a:rPr lang="en-US" altLang="zh-CN" sz="1600" dirty="0">
                <a:solidFill>
                  <a:srgbClr val="000000"/>
                </a:solidFill>
                <a:cs typeface="+mn-ea"/>
                <a:sym typeface="+mn-lt"/>
              </a:rPr>
              <a:t>;</a:t>
            </a:r>
            <a:r>
              <a:rPr lang="zh-CN" altLang="en-US" sz="1600" dirty="0">
                <a:solidFill>
                  <a:srgbClr val="000000"/>
                </a:solidFill>
                <a:cs typeface="+mn-ea"/>
                <a:sym typeface="+mn-lt"/>
              </a:rPr>
              <a:t>             </a:t>
            </a:r>
            <a:r>
              <a:rPr lang="en-US" altLang="zh-CN" sz="1600" dirty="0">
                <a:solidFill>
                  <a:srgbClr val="000000"/>
                </a:solidFill>
                <a:cs typeface="+mn-ea"/>
                <a:sym typeface="+mn-lt"/>
              </a:rPr>
              <a:t>//</a:t>
            </a:r>
            <a:r>
              <a:rPr lang="zh-CN" altLang="en-US" sz="1600" dirty="0">
                <a:solidFill>
                  <a:srgbClr val="000000"/>
                </a:solidFill>
                <a:cs typeface="+mn-ea"/>
                <a:sym typeface="+mn-lt"/>
              </a:rPr>
              <a:t>从第</a:t>
            </a:r>
            <a:r>
              <a:rPr lang="en-US" altLang="zh-CN" sz="1600" dirty="0">
                <a:solidFill>
                  <a:srgbClr val="000000"/>
                </a:solidFill>
                <a:cs typeface="+mn-ea"/>
                <a:sym typeface="+mn-lt"/>
              </a:rPr>
              <a:t>n</a:t>
            </a:r>
            <a:r>
              <a:rPr lang="zh-CN" altLang="en-US" sz="1600" dirty="0">
                <a:solidFill>
                  <a:srgbClr val="000000"/>
                </a:solidFill>
                <a:cs typeface="+mn-ea"/>
                <a:sym typeface="+mn-lt"/>
              </a:rPr>
              <a:t>个记录开始查找 </a:t>
            </a:r>
          </a:p>
          <a:p>
            <a:pPr fontAlgn="base">
              <a:lnSpc>
                <a:spcPct val="120000"/>
              </a:lnSpc>
              <a:spcBef>
                <a:spcPct val="0"/>
              </a:spcBef>
              <a:spcAft>
                <a:spcPct val="0"/>
              </a:spcAft>
              <a:buClrTx/>
              <a:buSzTx/>
              <a:buFontTx/>
              <a:buNone/>
            </a:pPr>
            <a:r>
              <a:rPr lang="zh-CN" altLang="en-US" sz="1600" dirty="0">
                <a:solidFill>
                  <a:srgbClr val="000000"/>
                </a:solidFill>
                <a:cs typeface="+mn-ea"/>
                <a:sym typeface="+mn-lt"/>
              </a:rPr>
              <a:t>  </a:t>
            </a:r>
            <a:r>
              <a:rPr lang="en-US" altLang="zh-CN" sz="1600" dirty="0">
                <a:solidFill>
                  <a:srgbClr val="000000"/>
                </a:solidFill>
                <a:cs typeface="+mn-ea"/>
                <a:sym typeface="+mn-lt"/>
              </a:rPr>
              <a:t>while (</a:t>
            </a:r>
            <a:r>
              <a:rPr lang="en-US" altLang="zh-CN" sz="1600" dirty="0" err="1">
                <a:solidFill>
                  <a:srgbClr val="000000"/>
                </a:solidFill>
                <a:cs typeface="+mn-ea"/>
                <a:sym typeface="+mn-lt"/>
              </a:rPr>
              <a:t>i</a:t>
            </a:r>
            <a:r>
              <a:rPr lang="en-US" altLang="zh-CN" sz="1600" dirty="0">
                <a:solidFill>
                  <a:srgbClr val="000000"/>
                </a:solidFill>
                <a:cs typeface="+mn-ea"/>
                <a:sym typeface="+mn-lt"/>
              </a:rPr>
              <a:t>&gt;=1 &amp;&amp; k!=</a:t>
            </a:r>
            <a:r>
              <a:rPr lang="en-US" altLang="zh-CN" sz="1600" dirty="0" err="1">
                <a:solidFill>
                  <a:srgbClr val="000000"/>
                </a:solidFill>
                <a:cs typeface="+mn-ea"/>
                <a:sym typeface="+mn-lt"/>
              </a:rPr>
              <a:t>ST.elem</a:t>
            </a:r>
            <a:r>
              <a:rPr lang="en-US" altLang="zh-CN" sz="1600" dirty="0">
                <a:solidFill>
                  <a:srgbClr val="000000"/>
                </a:solidFill>
                <a:cs typeface="+mn-ea"/>
                <a:sym typeface="+mn-lt"/>
              </a:rPr>
              <a:t>[</a:t>
            </a:r>
            <a:r>
              <a:rPr lang="en-US" altLang="zh-CN" sz="1600" dirty="0" err="1">
                <a:solidFill>
                  <a:srgbClr val="000000"/>
                </a:solidFill>
                <a:cs typeface="+mn-ea"/>
                <a:sym typeface="+mn-lt"/>
              </a:rPr>
              <a:t>i</a:t>
            </a:r>
            <a:r>
              <a:rPr lang="en-US" altLang="zh-CN" sz="1600" dirty="0">
                <a:solidFill>
                  <a:srgbClr val="000000"/>
                </a:solidFill>
                <a:cs typeface="+mn-ea"/>
                <a:sym typeface="+mn-lt"/>
              </a:rPr>
              <a:t>].key)</a:t>
            </a:r>
          </a:p>
          <a:p>
            <a:pPr fontAlgn="base">
              <a:lnSpc>
                <a:spcPct val="120000"/>
              </a:lnSpc>
              <a:spcBef>
                <a:spcPct val="0"/>
              </a:spcBef>
              <a:spcAft>
                <a:spcPct val="0"/>
              </a:spcAft>
              <a:buClrTx/>
              <a:buSzTx/>
              <a:buFontTx/>
              <a:buNone/>
            </a:pPr>
            <a:r>
              <a:rPr lang="en-US" altLang="zh-CN" sz="1600" dirty="0">
                <a:solidFill>
                  <a:srgbClr val="000000"/>
                </a:solidFill>
                <a:cs typeface="+mn-ea"/>
                <a:sym typeface="+mn-lt"/>
              </a:rPr>
              <a:t>       </a:t>
            </a:r>
            <a:r>
              <a:rPr lang="en-US" altLang="zh-CN" sz="1600" dirty="0" err="1">
                <a:solidFill>
                  <a:srgbClr val="000000"/>
                </a:solidFill>
                <a:cs typeface="+mn-ea"/>
                <a:sym typeface="+mn-lt"/>
              </a:rPr>
              <a:t>i</a:t>
            </a:r>
            <a:r>
              <a:rPr lang="en-US" altLang="zh-CN" sz="1600" dirty="0">
                <a:solidFill>
                  <a:srgbClr val="000000"/>
                </a:solidFill>
                <a:cs typeface="+mn-ea"/>
                <a:sym typeface="+mn-lt"/>
              </a:rPr>
              <a:t>--;</a:t>
            </a:r>
            <a:r>
              <a:rPr lang="zh-CN" altLang="en-US" sz="1600" dirty="0">
                <a:solidFill>
                  <a:srgbClr val="000000"/>
                </a:solidFill>
                <a:cs typeface="+mn-ea"/>
                <a:sym typeface="+mn-lt"/>
              </a:rPr>
              <a:t>                            </a:t>
            </a:r>
            <a:r>
              <a:rPr lang="en-US" altLang="zh-CN" sz="1600" dirty="0">
                <a:solidFill>
                  <a:srgbClr val="000000"/>
                </a:solidFill>
                <a:cs typeface="+mn-ea"/>
                <a:sym typeface="+mn-lt"/>
              </a:rPr>
              <a:t>//</a:t>
            </a:r>
            <a:r>
              <a:rPr lang="zh-CN" altLang="en-US" sz="1600" dirty="0">
                <a:solidFill>
                  <a:srgbClr val="000000"/>
                </a:solidFill>
                <a:cs typeface="+mn-ea"/>
                <a:sym typeface="+mn-lt"/>
              </a:rPr>
              <a:t>继续扫描 </a:t>
            </a:r>
          </a:p>
          <a:p>
            <a:pPr fontAlgn="base">
              <a:lnSpc>
                <a:spcPct val="120000"/>
              </a:lnSpc>
              <a:spcBef>
                <a:spcPct val="0"/>
              </a:spcBef>
              <a:spcAft>
                <a:spcPct val="0"/>
              </a:spcAft>
              <a:buClrTx/>
              <a:buSzTx/>
              <a:buFontTx/>
              <a:buNone/>
            </a:pPr>
            <a:r>
              <a:rPr lang="zh-CN" altLang="en-US" sz="1600" dirty="0">
                <a:solidFill>
                  <a:srgbClr val="000000"/>
                </a:solidFill>
                <a:cs typeface="+mn-ea"/>
                <a:sym typeface="+mn-lt"/>
              </a:rPr>
              <a:t>  </a:t>
            </a:r>
            <a:r>
              <a:rPr lang="en-US" altLang="zh-CN" sz="1600" dirty="0">
                <a:solidFill>
                  <a:srgbClr val="000000"/>
                </a:solidFill>
                <a:cs typeface="+mn-ea"/>
                <a:sym typeface="+mn-lt"/>
              </a:rPr>
              <a:t>if (</a:t>
            </a:r>
            <a:r>
              <a:rPr lang="en-US" altLang="zh-CN" sz="1600" dirty="0" err="1">
                <a:solidFill>
                  <a:srgbClr val="000000"/>
                </a:solidFill>
                <a:cs typeface="+mn-ea"/>
                <a:sym typeface="+mn-lt"/>
              </a:rPr>
              <a:t>i</a:t>
            </a:r>
            <a:r>
              <a:rPr lang="en-US" altLang="zh-CN" sz="1600" dirty="0">
                <a:solidFill>
                  <a:srgbClr val="000000"/>
                </a:solidFill>
                <a:cs typeface="+mn-ea"/>
                <a:sym typeface="+mn-lt"/>
              </a:rPr>
              <a:t>)</a:t>
            </a:r>
          </a:p>
          <a:p>
            <a:pPr fontAlgn="base">
              <a:lnSpc>
                <a:spcPct val="120000"/>
              </a:lnSpc>
              <a:spcBef>
                <a:spcPct val="0"/>
              </a:spcBef>
              <a:spcAft>
                <a:spcPct val="0"/>
              </a:spcAft>
              <a:buClrTx/>
              <a:buSzTx/>
              <a:buFontTx/>
              <a:buNone/>
            </a:pPr>
            <a:r>
              <a:rPr lang="en-US" altLang="zh-CN" sz="1600" dirty="0">
                <a:solidFill>
                  <a:srgbClr val="000000"/>
                </a:solidFill>
                <a:cs typeface="+mn-ea"/>
                <a:sym typeface="+mn-lt"/>
              </a:rPr>
              <a:t>     </a:t>
            </a:r>
            <a:r>
              <a:rPr lang="en-US" altLang="zh-CN" sz="1600" dirty="0" err="1">
                <a:solidFill>
                  <a:srgbClr val="000000"/>
                </a:solidFill>
                <a:cs typeface="+mn-ea"/>
                <a:sym typeface="+mn-lt"/>
              </a:rPr>
              <a:t>printf</a:t>
            </a:r>
            <a:r>
              <a:rPr lang="en-US" altLang="zh-CN" sz="1600" dirty="0">
                <a:solidFill>
                  <a:srgbClr val="000000"/>
                </a:solidFill>
                <a:cs typeface="+mn-ea"/>
                <a:sym typeface="+mn-lt"/>
              </a:rPr>
              <a:t>(”success\n”);</a:t>
            </a:r>
            <a:r>
              <a:rPr lang="zh-CN" altLang="en-US" sz="1600" dirty="0">
                <a:solidFill>
                  <a:srgbClr val="000000"/>
                </a:solidFill>
                <a:cs typeface="+mn-ea"/>
                <a:sym typeface="+mn-lt"/>
              </a:rPr>
              <a:t>    </a:t>
            </a:r>
            <a:r>
              <a:rPr lang="en-US" altLang="zh-CN" sz="1600" dirty="0">
                <a:solidFill>
                  <a:srgbClr val="000000"/>
                </a:solidFill>
                <a:cs typeface="+mn-ea"/>
                <a:sym typeface="+mn-lt"/>
              </a:rPr>
              <a:t>//</a:t>
            </a:r>
            <a:r>
              <a:rPr lang="zh-CN" altLang="en-US" sz="1600" dirty="0">
                <a:solidFill>
                  <a:srgbClr val="000000"/>
                </a:solidFill>
                <a:cs typeface="+mn-ea"/>
                <a:sym typeface="+mn-lt"/>
              </a:rPr>
              <a:t>查找成功</a:t>
            </a:r>
          </a:p>
          <a:p>
            <a:pPr fontAlgn="base">
              <a:lnSpc>
                <a:spcPct val="120000"/>
              </a:lnSpc>
              <a:spcBef>
                <a:spcPct val="0"/>
              </a:spcBef>
              <a:spcAft>
                <a:spcPct val="0"/>
              </a:spcAft>
              <a:buClrTx/>
              <a:buSzTx/>
              <a:buFontTx/>
              <a:buNone/>
            </a:pPr>
            <a:r>
              <a:rPr lang="zh-CN" altLang="en-US" sz="1600" dirty="0">
                <a:solidFill>
                  <a:srgbClr val="000000"/>
                </a:solidFill>
                <a:cs typeface="+mn-ea"/>
                <a:sym typeface="+mn-lt"/>
              </a:rPr>
              <a:t>  </a:t>
            </a:r>
            <a:r>
              <a:rPr lang="en-US" altLang="zh-CN" sz="1600" dirty="0">
                <a:solidFill>
                  <a:srgbClr val="000000"/>
                </a:solidFill>
                <a:cs typeface="+mn-ea"/>
                <a:sym typeface="+mn-lt"/>
              </a:rPr>
              <a:t>else   </a:t>
            </a:r>
            <a:r>
              <a:rPr lang="en-US" altLang="zh-CN" sz="1600" dirty="0" err="1">
                <a:solidFill>
                  <a:srgbClr val="000000"/>
                </a:solidFill>
                <a:cs typeface="+mn-ea"/>
                <a:sym typeface="+mn-lt"/>
              </a:rPr>
              <a:t>printf</a:t>
            </a:r>
            <a:r>
              <a:rPr lang="en-US" altLang="zh-CN" sz="1600" dirty="0">
                <a:solidFill>
                  <a:srgbClr val="000000"/>
                </a:solidFill>
                <a:cs typeface="+mn-ea"/>
                <a:sym typeface="+mn-lt"/>
              </a:rPr>
              <a:t>(”fail\n”);</a:t>
            </a:r>
            <a:r>
              <a:rPr lang="zh-CN" altLang="en-US" sz="1600" dirty="0">
                <a:solidFill>
                  <a:srgbClr val="000000"/>
                </a:solidFill>
                <a:cs typeface="+mn-ea"/>
                <a:sym typeface="+mn-lt"/>
              </a:rPr>
              <a:t>    </a:t>
            </a:r>
            <a:r>
              <a:rPr lang="en-US" altLang="zh-CN" sz="1600" dirty="0">
                <a:solidFill>
                  <a:srgbClr val="000000"/>
                </a:solidFill>
                <a:cs typeface="+mn-ea"/>
                <a:sym typeface="+mn-lt"/>
              </a:rPr>
              <a:t>//</a:t>
            </a:r>
            <a:r>
              <a:rPr lang="zh-CN" altLang="en-US" sz="1600" dirty="0">
                <a:solidFill>
                  <a:srgbClr val="000000"/>
                </a:solidFill>
                <a:cs typeface="+mn-ea"/>
                <a:sym typeface="+mn-lt"/>
              </a:rPr>
              <a:t>查找失败 </a:t>
            </a:r>
          </a:p>
          <a:p>
            <a:pPr fontAlgn="base">
              <a:lnSpc>
                <a:spcPct val="120000"/>
              </a:lnSpc>
              <a:spcBef>
                <a:spcPct val="0"/>
              </a:spcBef>
              <a:spcAft>
                <a:spcPct val="0"/>
              </a:spcAft>
              <a:buClrTx/>
              <a:buSzTx/>
              <a:buFontTx/>
              <a:buNone/>
            </a:pPr>
            <a:r>
              <a:rPr lang="zh-CN" altLang="en-US" sz="1600" dirty="0">
                <a:solidFill>
                  <a:srgbClr val="000000"/>
                </a:solidFill>
                <a:cs typeface="+mn-ea"/>
                <a:sym typeface="+mn-lt"/>
              </a:rPr>
              <a:t>  </a:t>
            </a:r>
            <a:r>
              <a:rPr lang="en-US" altLang="zh-CN" sz="1600" dirty="0">
                <a:solidFill>
                  <a:srgbClr val="000000"/>
                </a:solidFill>
                <a:cs typeface="+mn-ea"/>
                <a:sym typeface="+mn-lt"/>
              </a:rPr>
              <a:t>return I;    </a:t>
            </a:r>
            <a:r>
              <a:rPr lang="zh-CN" altLang="en-US" sz="1600" dirty="0">
                <a:solidFill>
                  <a:srgbClr val="000000"/>
                </a:solidFill>
                <a:cs typeface="+mn-ea"/>
                <a:sym typeface="+mn-lt"/>
              </a:rPr>
              <a:t>                     </a:t>
            </a:r>
            <a:r>
              <a:rPr lang="en-US" altLang="zh-CN" sz="1600" dirty="0">
                <a:solidFill>
                  <a:srgbClr val="000000"/>
                </a:solidFill>
                <a:cs typeface="+mn-ea"/>
                <a:sym typeface="+mn-lt"/>
              </a:rPr>
              <a:t>//</a:t>
            </a:r>
            <a:r>
              <a:rPr lang="zh-CN" altLang="en-US" sz="1600" dirty="0">
                <a:solidFill>
                  <a:srgbClr val="000000"/>
                </a:solidFill>
                <a:cs typeface="+mn-ea"/>
                <a:sym typeface="+mn-lt"/>
              </a:rPr>
              <a:t>返回记录的下标</a:t>
            </a:r>
            <a:r>
              <a:rPr lang="en-US" altLang="zh-CN" sz="1600" dirty="0" err="1">
                <a:solidFill>
                  <a:srgbClr val="000000"/>
                </a:solidFill>
                <a:cs typeface="+mn-ea"/>
                <a:sym typeface="+mn-lt"/>
              </a:rPr>
              <a:t>i</a:t>
            </a:r>
            <a:endParaRPr lang="en-US" altLang="zh-CN" sz="1600" dirty="0">
              <a:solidFill>
                <a:srgbClr val="000000"/>
              </a:solidFill>
              <a:cs typeface="+mn-ea"/>
              <a:sym typeface="+mn-lt"/>
            </a:endParaRPr>
          </a:p>
          <a:p>
            <a:pPr fontAlgn="base">
              <a:lnSpc>
                <a:spcPct val="120000"/>
              </a:lnSpc>
              <a:spcBef>
                <a:spcPct val="0"/>
              </a:spcBef>
              <a:spcAft>
                <a:spcPct val="0"/>
              </a:spcAft>
              <a:buClrTx/>
              <a:buSzTx/>
              <a:buFontTx/>
              <a:buNone/>
            </a:pPr>
            <a:r>
              <a:rPr lang="en-US" altLang="zh-CN" sz="1600" dirty="0">
                <a:solidFill>
                  <a:srgbClr val="000000"/>
                </a:solidFill>
                <a:cs typeface="+mn-ea"/>
                <a:sym typeface="+mn-lt"/>
              </a:rPr>
              <a:t> }</a:t>
            </a:r>
            <a:endParaRPr lang="en-US" altLang="zh-CN" sz="1600" noProof="1">
              <a:solidFill>
                <a:srgbClr val="000000"/>
              </a:solidFill>
              <a:cs typeface="+mn-ea"/>
              <a:sym typeface="+mn-lt"/>
            </a:endParaRPr>
          </a:p>
        </p:txBody>
      </p:sp>
      <p:sp>
        <p:nvSpPr>
          <p:cNvPr id="47" name="文本框 46">
            <a:extLst>
              <a:ext uri="{FF2B5EF4-FFF2-40B4-BE49-F238E27FC236}">
                <a16:creationId xmlns:a16="http://schemas.microsoft.com/office/drawing/2014/main" id="{E9C61F5D-79AB-4357-BFFB-09E582B3281D}"/>
              </a:ext>
            </a:extLst>
          </p:cNvPr>
          <p:cNvSpPr txBox="1"/>
          <p:nvPr/>
        </p:nvSpPr>
        <p:spPr>
          <a:xfrm>
            <a:off x="3724999" y="755726"/>
            <a:ext cx="4293370" cy="417165"/>
          </a:xfrm>
          <a:prstGeom prst="rect">
            <a:avLst/>
          </a:prstGeom>
          <a:noFill/>
        </p:spPr>
        <p:txBody>
          <a:bodyPr wrap="square">
            <a:spAutoFit/>
          </a:bodyPr>
          <a:lstStyle/>
          <a:p>
            <a:pPr marL="285750" lvl="0" indent="-285750" fontAlgn="base">
              <a:lnSpc>
                <a:spcPct val="130000"/>
              </a:lnSpc>
              <a:spcBef>
                <a:spcPct val="0"/>
              </a:spcBef>
              <a:spcAft>
                <a:spcPct val="0"/>
              </a:spcAft>
              <a:buClr>
                <a:srgbClr val="FF0000"/>
              </a:buClr>
              <a:buFont typeface="Wingdings" panose="05000000000000000000" pitchFamily="2" charset="2"/>
              <a:buChar char="u"/>
              <a:defRPr/>
            </a:pPr>
            <a:r>
              <a:rPr lang="zh-CN" altLang="en-US" b="1" dirty="0">
                <a:solidFill>
                  <a:srgbClr val="000000"/>
                </a:solidFill>
                <a:cs typeface="+mn-ea"/>
                <a:sym typeface="+mn-lt"/>
              </a:rPr>
              <a:t>算法</a:t>
            </a:r>
            <a:r>
              <a:rPr lang="en-US" altLang="zh-CN" b="1" dirty="0">
                <a:solidFill>
                  <a:srgbClr val="000000"/>
                </a:solidFill>
                <a:cs typeface="+mn-ea"/>
                <a:sym typeface="+mn-lt"/>
              </a:rPr>
              <a:t>1</a:t>
            </a:r>
            <a:r>
              <a:rPr lang="zh-CN" altLang="en-US" b="1" dirty="0">
                <a:solidFill>
                  <a:srgbClr val="000000"/>
                </a:solidFill>
                <a:cs typeface="+mn-ea"/>
                <a:sym typeface="+mn-lt"/>
              </a:rPr>
              <a:t>：假定不使用监视哨</a:t>
            </a:r>
            <a:r>
              <a:rPr lang="en-US" altLang="zh-CN" b="1" dirty="0" err="1">
                <a:solidFill>
                  <a:srgbClr val="000000"/>
                </a:solidFill>
                <a:cs typeface="+mn-ea"/>
                <a:sym typeface="+mn-lt"/>
              </a:rPr>
              <a:t>elem</a:t>
            </a:r>
            <a:r>
              <a:rPr lang="en-US" altLang="zh-CN" b="1" dirty="0">
                <a:solidFill>
                  <a:srgbClr val="000000"/>
                </a:solidFill>
                <a:cs typeface="+mn-ea"/>
                <a:sym typeface="+mn-lt"/>
              </a:rPr>
              <a:t>[0]</a:t>
            </a:r>
          </a:p>
        </p:txBody>
      </p:sp>
      <p:sp>
        <p:nvSpPr>
          <p:cNvPr id="48" name="文本框 47">
            <a:extLst>
              <a:ext uri="{FF2B5EF4-FFF2-40B4-BE49-F238E27FC236}">
                <a16:creationId xmlns:a16="http://schemas.microsoft.com/office/drawing/2014/main" id="{1089BA3A-7625-4BC5-8657-3A09C3990823}"/>
              </a:ext>
            </a:extLst>
          </p:cNvPr>
          <p:cNvSpPr txBox="1"/>
          <p:nvPr/>
        </p:nvSpPr>
        <p:spPr>
          <a:xfrm>
            <a:off x="1907704" y="219005"/>
            <a:ext cx="2448272" cy="400110"/>
          </a:xfrm>
          <a:prstGeom prst="rect">
            <a:avLst/>
          </a:prstGeom>
          <a:noFill/>
        </p:spPr>
        <p:txBody>
          <a:bodyPr wrap="square">
            <a:spAutoFit/>
          </a:bodyPr>
          <a:lstStyle/>
          <a:p>
            <a:r>
              <a:rPr lang="en-US" altLang="zh-CN" sz="2000" b="1" dirty="0"/>
              <a:t>9.2 </a:t>
            </a:r>
            <a:r>
              <a:rPr lang="zh-CN" altLang="en-US" sz="2000" b="1" dirty="0"/>
              <a:t>顺序表的查找</a:t>
            </a:r>
          </a:p>
        </p:txBody>
      </p:sp>
      <p:grpSp>
        <p:nvGrpSpPr>
          <p:cNvPr id="12" name="组合 11">
            <a:extLst>
              <a:ext uri="{FF2B5EF4-FFF2-40B4-BE49-F238E27FC236}">
                <a16:creationId xmlns:a16="http://schemas.microsoft.com/office/drawing/2014/main" id="{3A5B95F1-A236-4B96-A73D-E6D15AA64B46}"/>
              </a:ext>
            </a:extLst>
          </p:cNvPr>
          <p:cNvGrpSpPr/>
          <p:nvPr/>
        </p:nvGrpSpPr>
        <p:grpSpPr>
          <a:xfrm>
            <a:off x="388272" y="1356737"/>
            <a:ext cx="2884046" cy="2994531"/>
            <a:chOff x="365760" y="1169670"/>
            <a:chExt cx="3427380" cy="3558680"/>
          </a:xfrm>
        </p:grpSpPr>
        <p:pic>
          <p:nvPicPr>
            <p:cNvPr id="14" name="图片 13">
              <a:extLst>
                <a:ext uri="{FF2B5EF4-FFF2-40B4-BE49-F238E27FC236}">
                  <a16:creationId xmlns:a16="http://schemas.microsoft.com/office/drawing/2014/main" id="{9273F52E-05D1-4197-8682-CA03F64DD2B9}"/>
                </a:ext>
              </a:extLst>
            </p:cNvPr>
            <p:cNvPicPr>
              <a:picLocks noChangeAspect="1"/>
            </p:cNvPicPr>
            <p:nvPr/>
          </p:nvPicPr>
          <p:blipFill>
            <a:blip r:embed="rId3"/>
            <a:stretch>
              <a:fillRect/>
            </a:stretch>
          </p:blipFill>
          <p:spPr>
            <a:xfrm>
              <a:off x="365760" y="1169670"/>
              <a:ext cx="2804160" cy="2804160"/>
            </a:xfrm>
            <a:prstGeom prst="rect">
              <a:avLst/>
            </a:prstGeom>
          </p:spPr>
        </p:pic>
        <p:sp>
          <p:nvSpPr>
            <p:cNvPr id="15" name="椭圆 14">
              <a:extLst>
                <a:ext uri="{FF2B5EF4-FFF2-40B4-BE49-F238E27FC236}">
                  <a16:creationId xmlns:a16="http://schemas.microsoft.com/office/drawing/2014/main" id="{717BB614-1C41-4C3D-B2D2-C1083DC0AA33}"/>
                </a:ext>
              </a:extLst>
            </p:cNvPr>
            <p:cNvSpPr/>
            <p:nvPr/>
          </p:nvSpPr>
          <p:spPr>
            <a:xfrm>
              <a:off x="2631432" y="2939344"/>
              <a:ext cx="1161708" cy="1161708"/>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p>
          </p:txBody>
        </p:sp>
        <p:sp>
          <p:nvSpPr>
            <p:cNvPr id="16" name="椭圆 15">
              <a:extLst>
                <a:ext uri="{FF2B5EF4-FFF2-40B4-BE49-F238E27FC236}">
                  <a16:creationId xmlns:a16="http://schemas.microsoft.com/office/drawing/2014/main" id="{E3F77D48-0868-4768-9193-256BF6A9C240}"/>
                </a:ext>
              </a:extLst>
            </p:cNvPr>
            <p:cNvSpPr/>
            <p:nvPr/>
          </p:nvSpPr>
          <p:spPr>
            <a:xfrm>
              <a:off x="2438907" y="4343301"/>
              <a:ext cx="385049" cy="38504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p>
          </p:txBody>
        </p:sp>
      </p:grpSp>
    </p:spTree>
    <p:custDataLst>
      <p:tags r:id="rId1"/>
    </p:custDataLst>
    <p:extLst>
      <p:ext uri="{BB962C8B-B14F-4D97-AF65-F5344CB8AC3E}">
        <p14:creationId xmlns:p14="http://schemas.microsoft.com/office/powerpoint/2010/main" val="3628703024"/>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500"/>
                                        <p:tgtEl>
                                          <p:spTgt spid="4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540568" y="-598083"/>
            <a:ext cx="2150080" cy="1634177"/>
            <a:chOff x="6084168" y="3923907"/>
            <a:chExt cx="3445634" cy="2618868"/>
          </a:xfrm>
        </p:grpSpPr>
        <p:sp>
          <p:nvSpPr>
            <p:cNvPr id="10" name="Freeform 5"/>
            <p:cNvSpPr/>
            <p:nvPr/>
          </p:nvSpPr>
          <p:spPr bwMode="auto">
            <a:xfrm>
              <a:off x="6084168" y="3923907"/>
              <a:ext cx="2615636" cy="2618868"/>
            </a:xfrm>
            <a:custGeom>
              <a:avLst/>
              <a:gdLst>
                <a:gd name="T0" fmla="*/ 809 w 1619"/>
                <a:gd name="T1" fmla="*/ 1621 h 1621"/>
                <a:gd name="T2" fmla="*/ 0 w 1619"/>
                <a:gd name="T3" fmla="*/ 810 h 1621"/>
                <a:gd name="T4" fmla="*/ 809 w 1619"/>
                <a:gd name="T5" fmla="*/ 0 h 1621"/>
                <a:gd name="T6" fmla="*/ 1619 w 1619"/>
                <a:gd name="T7" fmla="*/ 810 h 1621"/>
                <a:gd name="T8" fmla="*/ 809 w 1619"/>
                <a:gd name="T9" fmla="*/ 1621 h 1621"/>
              </a:gdLst>
              <a:ahLst/>
              <a:cxnLst>
                <a:cxn ang="0">
                  <a:pos x="T0" y="T1"/>
                </a:cxn>
                <a:cxn ang="0">
                  <a:pos x="T2" y="T3"/>
                </a:cxn>
                <a:cxn ang="0">
                  <a:pos x="T4" y="T5"/>
                </a:cxn>
                <a:cxn ang="0">
                  <a:pos x="T6" y="T7"/>
                </a:cxn>
                <a:cxn ang="0">
                  <a:pos x="T8" y="T9"/>
                </a:cxn>
              </a:cxnLst>
              <a:rect l="0" t="0" r="r" b="b"/>
              <a:pathLst>
                <a:path w="1619" h="1621">
                  <a:moveTo>
                    <a:pt x="809" y="1621"/>
                  </a:moveTo>
                  <a:lnTo>
                    <a:pt x="0" y="810"/>
                  </a:lnTo>
                  <a:lnTo>
                    <a:pt x="809" y="0"/>
                  </a:lnTo>
                  <a:lnTo>
                    <a:pt x="1619" y="810"/>
                  </a:lnTo>
                  <a:lnTo>
                    <a:pt x="809" y="1621"/>
                  </a:lnTo>
                  <a:close/>
                </a:path>
              </a:pathLst>
            </a:custGeom>
            <a:solidFill>
              <a:srgbClr val="DD24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dirty="0">
                <a:cs typeface="+mn-ea"/>
                <a:sym typeface="+mn-lt"/>
              </a:endParaRPr>
            </a:p>
          </p:txBody>
        </p:sp>
        <p:sp>
          <p:nvSpPr>
            <p:cNvPr id="13" name="Freeform 3301"/>
            <p:cNvSpPr/>
            <p:nvPr/>
          </p:nvSpPr>
          <p:spPr bwMode="auto">
            <a:xfrm>
              <a:off x="7893162" y="4520570"/>
              <a:ext cx="1636640" cy="1638160"/>
            </a:xfrm>
            <a:custGeom>
              <a:avLst/>
              <a:gdLst>
                <a:gd name="T0" fmla="*/ 1617 w 3233"/>
                <a:gd name="T1" fmla="*/ 3236 h 3236"/>
                <a:gd name="T2" fmla="*/ 0 w 3233"/>
                <a:gd name="T3" fmla="*/ 1619 h 3236"/>
                <a:gd name="T4" fmla="*/ 1617 w 3233"/>
                <a:gd name="T5" fmla="*/ 0 h 3236"/>
                <a:gd name="T6" fmla="*/ 3233 w 3233"/>
                <a:gd name="T7" fmla="*/ 1619 h 3236"/>
                <a:gd name="T8" fmla="*/ 1617 w 3233"/>
                <a:gd name="T9" fmla="*/ 3236 h 3236"/>
              </a:gdLst>
              <a:ahLst/>
              <a:cxnLst>
                <a:cxn ang="0">
                  <a:pos x="T0" y="T1"/>
                </a:cxn>
                <a:cxn ang="0">
                  <a:pos x="T2" y="T3"/>
                </a:cxn>
                <a:cxn ang="0">
                  <a:pos x="T4" y="T5"/>
                </a:cxn>
                <a:cxn ang="0">
                  <a:pos x="T6" y="T7"/>
                </a:cxn>
                <a:cxn ang="0">
                  <a:pos x="T8" y="T9"/>
                </a:cxn>
              </a:cxnLst>
              <a:rect l="0" t="0" r="r" b="b"/>
              <a:pathLst>
                <a:path w="3233" h="3236">
                  <a:moveTo>
                    <a:pt x="1617" y="3236"/>
                  </a:moveTo>
                  <a:lnTo>
                    <a:pt x="0" y="1619"/>
                  </a:lnTo>
                  <a:lnTo>
                    <a:pt x="1617" y="0"/>
                  </a:lnTo>
                  <a:lnTo>
                    <a:pt x="3233" y="1619"/>
                  </a:lnTo>
                  <a:lnTo>
                    <a:pt x="1617" y="3236"/>
                  </a:lnTo>
                  <a:close/>
                </a:path>
              </a:pathLst>
            </a:custGeom>
            <a:solidFill>
              <a:srgbClr val="333333"/>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dirty="0">
                <a:cs typeface="+mn-ea"/>
                <a:sym typeface="+mn-lt"/>
              </a:endParaRPr>
            </a:p>
          </p:txBody>
        </p:sp>
      </p:grpSp>
      <p:sp>
        <p:nvSpPr>
          <p:cNvPr id="2" name="灯片编号占位符 1">
            <a:extLst>
              <a:ext uri="{FF2B5EF4-FFF2-40B4-BE49-F238E27FC236}">
                <a16:creationId xmlns:a16="http://schemas.microsoft.com/office/drawing/2014/main" id="{A4390690-6CB5-43F4-8705-BC124DF3703E}"/>
              </a:ext>
            </a:extLst>
          </p:cNvPr>
          <p:cNvSpPr>
            <a:spLocks noGrp="1"/>
          </p:cNvSpPr>
          <p:nvPr>
            <p:ph type="sldNum" sz="quarter" idx="12"/>
          </p:nvPr>
        </p:nvSpPr>
        <p:spPr>
          <a:xfrm>
            <a:off x="6609130" y="4601365"/>
            <a:ext cx="2133600" cy="273844"/>
          </a:xfrm>
        </p:spPr>
        <p:txBody>
          <a:bodyPr/>
          <a:lstStyle/>
          <a:p>
            <a:fld id="{49AE70B2-8BF9-45C0-BB95-33D1B9D3A854}" type="slidenum">
              <a:rPr lang="zh-CN" altLang="en-US" smtClean="0">
                <a:cs typeface="+mn-ea"/>
                <a:sym typeface="+mn-lt"/>
              </a:rPr>
              <a:t>12</a:t>
            </a:fld>
            <a:endParaRPr lang="zh-CN" altLang="en-US">
              <a:cs typeface="+mn-ea"/>
              <a:sym typeface="+mn-lt"/>
            </a:endParaRPr>
          </a:p>
        </p:txBody>
      </p:sp>
      <p:sp>
        <p:nvSpPr>
          <p:cNvPr id="11" name="文本框 10">
            <a:extLst>
              <a:ext uri="{FF2B5EF4-FFF2-40B4-BE49-F238E27FC236}">
                <a16:creationId xmlns:a16="http://schemas.microsoft.com/office/drawing/2014/main" id="{21394278-95EA-4843-8072-252A2C2DC254}"/>
              </a:ext>
            </a:extLst>
          </p:cNvPr>
          <p:cNvSpPr txBox="1"/>
          <p:nvPr/>
        </p:nvSpPr>
        <p:spPr>
          <a:xfrm>
            <a:off x="3419872" y="1188595"/>
            <a:ext cx="4752528" cy="3771289"/>
          </a:xfrm>
          <a:prstGeom prst="rect">
            <a:avLst/>
          </a:prstGeom>
          <a:noFill/>
          <a:ln w="12700">
            <a:solidFill>
              <a:srgbClr val="FF0000"/>
            </a:solidFill>
          </a:ln>
        </p:spPr>
        <p:txBody>
          <a:bodyPr wrap="square">
            <a:spAutoFit/>
          </a:bodyPr>
          <a:lstStyle/>
          <a:p>
            <a:pPr fontAlgn="base">
              <a:lnSpc>
                <a:spcPct val="130000"/>
              </a:lnSpc>
              <a:spcBef>
                <a:spcPct val="0"/>
              </a:spcBef>
              <a:spcAft>
                <a:spcPct val="0"/>
              </a:spcAft>
              <a:buClrTx/>
              <a:buSzTx/>
              <a:buFontTx/>
              <a:buNone/>
            </a:pPr>
            <a:r>
              <a:rPr lang="zh-CN" altLang="en-US" sz="1600" dirty="0">
                <a:solidFill>
                  <a:srgbClr val="000000"/>
                </a:solidFill>
                <a:cs typeface="+mn-ea"/>
                <a:sym typeface="+mn-lt"/>
              </a:rPr>
              <a:t>输入：查找表</a:t>
            </a:r>
            <a:r>
              <a:rPr lang="en-US" altLang="zh-CN" sz="1600" dirty="0">
                <a:solidFill>
                  <a:srgbClr val="000000"/>
                </a:solidFill>
                <a:cs typeface="+mn-ea"/>
                <a:sym typeface="+mn-lt"/>
              </a:rPr>
              <a:t>ST</a:t>
            </a:r>
            <a:r>
              <a:rPr lang="zh-CN" altLang="en-US" sz="1600" dirty="0">
                <a:solidFill>
                  <a:srgbClr val="000000"/>
                </a:solidFill>
                <a:cs typeface="+mn-ea"/>
                <a:sym typeface="+mn-lt"/>
              </a:rPr>
              <a:t>，查找条件（关键字）</a:t>
            </a:r>
            <a:r>
              <a:rPr lang="en-US" altLang="zh-CN" sz="1600" dirty="0">
                <a:solidFill>
                  <a:srgbClr val="000000"/>
                </a:solidFill>
                <a:cs typeface="+mn-ea"/>
                <a:sym typeface="+mn-lt"/>
              </a:rPr>
              <a:t>k</a:t>
            </a:r>
          </a:p>
          <a:p>
            <a:pPr fontAlgn="base">
              <a:lnSpc>
                <a:spcPct val="130000"/>
              </a:lnSpc>
              <a:spcBef>
                <a:spcPct val="0"/>
              </a:spcBef>
              <a:spcAft>
                <a:spcPts val="1200"/>
              </a:spcAft>
              <a:buClrTx/>
              <a:buSzTx/>
              <a:buFontTx/>
              <a:buNone/>
            </a:pPr>
            <a:r>
              <a:rPr lang="zh-CN" altLang="en-US" sz="1600" dirty="0">
                <a:solidFill>
                  <a:srgbClr val="000000"/>
                </a:solidFill>
                <a:cs typeface="+mn-ea"/>
                <a:sym typeface="+mn-lt"/>
              </a:rPr>
              <a:t>输出：成功时：记录序号，失败时：</a:t>
            </a:r>
            <a:r>
              <a:rPr lang="en-US" altLang="zh-CN" sz="1600" dirty="0">
                <a:solidFill>
                  <a:srgbClr val="000000"/>
                </a:solidFill>
                <a:cs typeface="+mn-ea"/>
                <a:sym typeface="+mn-lt"/>
              </a:rPr>
              <a:t>0</a:t>
            </a:r>
          </a:p>
          <a:p>
            <a:pPr fontAlgn="base">
              <a:lnSpc>
                <a:spcPct val="130000"/>
              </a:lnSpc>
              <a:spcBef>
                <a:spcPct val="0"/>
              </a:spcBef>
              <a:spcAft>
                <a:spcPct val="0"/>
              </a:spcAft>
              <a:buClrTx/>
              <a:buSzTx/>
              <a:buFontTx/>
              <a:buNone/>
            </a:pPr>
            <a:r>
              <a:rPr lang="en-US" altLang="zh-CN" sz="1600" dirty="0">
                <a:solidFill>
                  <a:srgbClr val="000000"/>
                </a:solidFill>
                <a:cs typeface="+mn-ea"/>
                <a:sym typeface="+mn-lt"/>
              </a:rPr>
              <a:t>int </a:t>
            </a:r>
            <a:r>
              <a:rPr lang="en-US" altLang="zh-CN" sz="1600" dirty="0" err="1">
                <a:solidFill>
                  <a:srgbClr val="000000"/>
                </a:solidFill>
                <a:cs typeface="+mn-ea"/>
                <a:sym typeface="+mn-lt"/>
              </a:rPr>
              <a:t>sequsearch</a:t>
            </a:r>
            <a:r>
              <a:rPr lang="en-US" altLang="zh-CN" sz="1600" dirty="0">
                <a:solidFill>
                  <a:srgbClr val="000000"/>
                </a:solidFill>
                <a:cs typeface="+mn-ea"/>
                <a:sym typeface="+mn-lt"/>
              </a:rPr>
              <a:t>(</a:t>
            </a:r>
            <a:r>
              <a:rPr lang="en-US" altLang="zh-CN" sz="1600" dirty="0" err="1">
                <a:solidFill>
                  <a:srgbClr val="000000"/>
                </a:solidFill>
                <a:cs typeface="+mn-ea"/>
                <a:sym typeface="+mn-lt"/>
              </a:rPr>
              <a:t>SSTable</a:t>
            </a:r>
            <a:r>
              <a:rPr lang="en-US" altLang="zh-CN" sz="1600" dirty="0">
                <a:solidFill>
                  <a:srgbClr val="000000"/>
                </a:solidFill>
                <a:cs typeface="+mn-ea"/>
                <a:sym typeface="+mn-lt"/>
              </a:rPr>
              <a:t>  </a:t>
            </a:r>
            <a:r>
              <a:rPr lang="en-US" altLang="zh-CN" sz="1600" dirty="0" err="1">
                <a:solidFill>
                  <a:srgbClr val="000000"/>
                </a:solidFill>
                <a:cs typeface="+mn-ea"/>
                <a:sym typeface="+mn-lt"/>
              </a:rPr>
              <a:t>ST,keytype</a:t>
            </a:r>
            <a:r>
              <a:rPr lang="en-US" altLang="zh-CN" sz="1600" dirty="0">
                <a:solidFill>
                  <a:srgbClr val="000000"/>
                </a:solidFill>
                <a:cs typeface="+mn-ea"/>
                <a:sym typeface="+mn-lt"/>
              </a:rPr>
              <a:t> k)</a:t>
            </a:r>
          </a:p>
          <a:p>
            <a:pPr fontAlgn="base">
              <a:lnSpc>
                <a:spcPct val="130000"/>
              </a:lnSpc>
              <a:spcBef>
                <a:spcPct val="0"/>
              </a:spcBef>
              <a:spcAft>
                <a:spcPct val="0"/>
              </a:spcAft>
              <a:buClrTx/>
              <a:buSzTx/>
              <a:buFontTx/>
              <a:buNone/>
            </a:pPr>
            <a:r>
              <a:rPr lang="en-US" altLang="zh-CN" sz="1600" dirty="0">
                <a:solidFill>
                  <a:srgbClr val="000000"/>
                </a:solidFill>
                <a:cs typeface="+mn-ea"/>
                <a:sym typeface="+mn-lt"/>
              </a:rPr>
              <a:t>{ </a:t>
            </a:r>
          </a:p>
          <a:p>
            <a:pPr fontAlgn="base">
              <a:lnSpc>
                <a:spcPct val="130000"/>
              </a:lnSpc>
              <a:spcBef>
                <a:spcPct val="0"/>
              </a:spcBef>
              <a:spcAft>
                <a:spcPct val="0"/>
              </a:spcAft>
              <a:buClrTx/>
              <a:buSzTx/>
              <a:buFontTx/>
              <a:buNone/>
            </a:pPr>
            <a:r>
              <a:rPr lang="en-US" altLang="zh-CN" sz="1600" dirty="0">
                <a:solidFill>
                  <a:srgbClr val="000000"/>
                </a:solidFill>
                <a:cs typeface="+mn-ea"/>
                <a:sym typeface="+mn-lt"/>
              </a:rPr>
              <a:t>  int </a:t>
            </a:r>
            <a:r>
              <a:rPr lang="en-US" altLang="zh-CN" sz="1600" dirty="0" err="1">
                <a:solidFill>
                  <a:srgbClr val="000000"/>
                </a:solidFill>
                <a:cs typeface="+mn-ea"/>
                <a:sym typeface="+mn-lt"/>
              </a:rPr>
              <a:t>i</a:t>
            </a:r>
            <a:r>
              <a:rPr lang="en-US" altLang="zh-CN" sz="1600" dirty="0">
                <a:solidFill>
                  <a:srgbClr val="000000"/>
                </a:solidFill>
                <a:cs typeface="+mn-ea"/>
                <a:sym typeface="+mn-lt"/>
              </a:rPr>
              <a:t>=</a:t>
            </a:r>
            <a:r>
              <a:rPr lang="en-US" altLang="zh-CN" sz="1600" dirty="0" err="1">
                <a:solidFill>
                  <a:srgbClr val="000000"/>
                </a:solidFill>
                <a:cs typeface="+mn-ea"/>
                <a:sym typeface="+mn-lt"/>
              </a:rPr>
              <a:t>ST.length</a:t>
            </a:r>
            <a:r>
              <a:rPr lang="en-US" altLang="zh-CN" sz="1600" dirty="0">
                <a:solidFill>
                  <a:srgbClr val="000000"/>
                </a:solidFill>
                <a:cs typeface="+mn-ea"/>
                <a:sym typeface="+mn-lt"/>
              </a:rPr>
              <a:t>;</a:t>
            </a:r>
            <a:r>
              <a:rPr lang="zh-CN" altLang="en-US" sz="1600" dirty="0">
                <a:solidFill>
                  <a:srgbClr val="000000"/>
                </a:solidFill>
                <a:cs typeface="+mn-ea"/>
                <a:sym typeface="+mn-lt"/>
              </a:rPr>
              <a:t>              </a:t>
            </a:r>
            <a:r>
              <a:rPr lang="en-US" altLang="zh-CN" sz="1600" dirty="0">
                <a:solidFill>
                  <a:srgbClr val="000000"/>
                </a:solidFill>
                <a:cs typeface="+mn-ea"/>
                <a:sym typeface="+mn-lt"/>
              </a:rPr>
              <a:t>//</a:t>
            </a:r>
            <a:r>
              <a:rPr lang="zh-CN" altLang="en-US" sz="1600" dirty="0">
                <a:solidFill>
                  <a:srgbClr val="000000"/>
                </a:solidFill>
                <a:cs typeface="+mn-ea"/>
                <a:sym typeface="+mn-lt"/>
              </a:rPr>
              <a:t>从第</a:t>
            </a:r>
            <a:r>
              <a:rPr lang="en-US" altLang="zh-CN" sz="1600" dirty="0">
                <a:solidFill>
                  <a:srgbClr val="000000"/>
                </a:solidFill>
                <a:cs typeface="+mn-ea"/>
                <a:sym typeface="+mn-lt"/>
              </a:rPr>
              <a:t>n</a:t>
            </a:r>
            <a:r>
              <a:rPr lang="zh-CN" altLang="en-US" sz="1600" dirty="0">
                <a:solidFill>
                  <a:srgbClr val="000000"/>
                </a:solidFill>
                <a:cs typeface="+mn-ea"/>
                <a:sym typeface="+mn-lt"/>
              </a:rPr>
              <a:t>个记录开始查找 </a:t>
            </a:r>
          </a:p>
          <a:p>
            <a:pPr fontAlgn="base">
              <a:lnSpc>
                <a:spcPct val="130000"/>
              </a:lnSpc>
              <a:spcBef>
                <a:spcPct val="0"/>
              </a:spcBef>
              <a:spcAft>
                <a:spcPct val="0"/>
              </a:spcAft>
              <a:buClrTx/>
              <a:buSzTx/>
              <a:buFontTx/>
              <a:buNone/>
            </a:pPr>
            <a:r>
              <a:rPr lang="zh-CN" altLang="en-US" sz="1600" dirty="0">
                <a:solidFill>
                  <a:srgbClr val="000000"/>
                </a:solidFill>
                <a:cs typeface="+mn-ea"/>
                <a:sym typeface="+mn-lt"/>
              </a:rPr>
              <a:t>  </a:t>
            </a:r>
            <a:r>
              <a:rPr lang="en-US" altLang="zh-CN" sz="1600" dirty="0" err="1">
                <a:solidFill>
                  <a:srgbClr val="000000"/>
                </a:solidFill>
                <a:cs typeface="+mn-ea"/>
                <a:sym typeface="+mn-lt"/>
              </a:rPr>
              <a:t>ST.elem</a:t>
            </a:r>
            <a:r>
              <a:rPr lang="en-US" altLang="zh-CN" sz="1600" dirty="0">
                <a:solidFill>
                  <a:srgbClr val="000000"/>
                </a:solidFill>
                <a:cs typeface="+mn-ea"/>
                <a:sym typeface="+mn-lt"/>
              </a:rPr>
              <a:t>[0].key=k;</a:t>
            </a:r>
            <a:r>
              <a:rPr lang="zh-CN" altLang="en-US" sz="1600" dirty="0">
                <a:solidFill>
                  <a:srgbClr val="000000"/>
                </a:solidFill>
                <a:cs typeface="+mn-ea"/>
                <a:sym typeface="+mn-lt"/>
              </a:rPr>
              <a:t>         </a:t>
            </a:r>
            <a:r>
              <a:rPr lang="en-US" altLang="zh-CN" sz="1600" dirty="0">
                <a:solidFill>
                  <a:srgbClr val="000000"/>
                </a:solidFill>
                <a:cs typeface="+mn-ea"/>
                <a:sym typeface="+mn-lt"/>
              </a:rPr>
              <a:t>//k</a:t>
            </a:r>
            <a:r>
              <a:rPr lang="zh-CN" altLang="en-US" sz="1600" dirty="0">
                <a:solidFill>
                  <a:srgbClr val="000000"/>
                </a:solidFill>
                <a:cs typeface="+mn-ea"/>
                <a:sym typeface="+mn-lt"/>
              </a:rPr>
              <a:t>填入</a:t>
            </a:r>
            <a:r>
              <a:rPr lang="en-US" altLang="zh-CN" sz="1600" dirty="0" err="1">
                <a:solidFill>
                  <a:srgbClr val="000000"/>
                </a:solidFill>
                <a:cs typeface="+mn-ea"/>
                <a:sym typeface="+mn-lt"/>
              </a:rPr>
              <a:t>ST.elem</a:t>
            </a:r>
            <a:r>
              <a:rPr lang="en-US" altLang="zh-CN" sz="1600" dirty="0">
                <a:solidFill>
                  <a:srgbClr val="000000"/>
                </a:solidFill>
                <a:cs typeface="+mn-ea"/>
                <a:sym typeface="+mn-lt"/>
              </a:rPr>
              <a:t>[0].key</a:t>
            </a:r>
          </a:p>
          <a:p>
            <a:pPr fontAlgn="base">
              <a:lnSpc>
                <a:spcPct val="130000"/>
              </a:lnSpc>
              <a:spcBef>
                <a:spcPct val="0"/>
              </a:spcBef>
              <a:spcAft>
                <a:spcPct val="0"/>
              </a:spcAft>
              <a:buClrTx/>
              <a:buSzTx/>
              <a:buFontTx/>
              <a:buNone/>
            </a:pPr>
            <a:r>
              <a:rPr lang="en-US" altLang="zh-CN" sz="1600" dirty="0">
                <a:solidFill>
                  <a:srgbClr val="000000"/>
                </a:solidFill>
                <a:cs typeface="+mn-ea"/>
                <a:sym typeface="+mn-lt"/>
              </a:rPr>
              <a:t>  while( k!=</a:t>
            </a:r>
            <a:r>
              <a:rPr lang="en-US" altLang="zh-CN" sz="1600" dirty="0" err="1">
                <a:solidFill>
                  <a:srgbClr val="000000"/>
                </a:solidFill>
                <a:cs typeface="+mn-ea"/>
                <a:sym typeface="+mn-lt"/>
              </a:rPr>
              <a:t>ST.elem</a:t>
            </a:r>
            <a:r>
              <a:rPr lang="en-US" altLang="zh-CN" sz="1600" dirty="0">
                <a:solidFill>
                  <a:srgbClr val="000000"/>
                </a:solidFill>
                <a:cs typeface="+mn-ea"/>
                <a:sym typeface="+mn-lt"/>
              </a:rPr>
              <a:t>[</a:t>
            </a:r>
            <a:r>
              <a:rPr lang="en-US" altLang="zh-CN" sz="1600" dirty="0" err="1">
                <a:solidFill>
                  <a:srgbClr val="000000"/>
                </a:solidFill>
                <a:cs typeface="+mn-ea"/>
                <a:sym typeface="+mn-lt"/>
              </a:rPr>
              <a:t>i</a:t>
            </a:r>
            <a:r>
              <a:rPr lang="en-US" altLang="zh-CN" sz="1600" dirty="0">
                <a:solidFill>
                  <a:srgbClr val="000000"/>
                </a:solidFill>
                <a:cs typeface="+mn-ea"/>
                <a:sym typeface="+mn-lt"/>
              </a:rPr>
              <a:t>].key )</a:t>
            </a:r>
          </a:p>
          <a:p>
            <a:pPr fontAlgn="base">
              <a:lnSpc>
                <a:spcPct val="130000"/>
              </a:lnSpc>
              <a:spcBef>
                <a:spcPct val="0"/>
              </a:spcBef>
              <a:spcAft>
                <a:spcPct val="0"/>
              </a:spcAft>
              <a:buClrTx/>
              <a:buSzTx/>
              <a:buFontTx/>
              <a:buNone/>
            </a:pPr>
            <a:r>
              <a:rPr lang="en-US" altLang="zh-CN" sz="1600" dirty="0">
                <a:solidFill>
                  <a:srgbClr val="000000"/>
                </a:solidFill>
                <a:cs typeface="+mn-ea"/>
                <a:sym typeface="+mn-lt"/>
              </a:rPr>
              <a:t>    </a:t>
            </a:r>
            <a:r>
              <a:rPr lang="en-US" altLang="zh-CN" sz="1600" dirty="0" err="1">
                <a:solidFill>
                  <a:srgbClr val="000000"/>
                </a:solidFill>
                <a:cs typeface="+mn-ea"/>
                <a:sym typeface="+mn-lt"/>
              </a:rPr>
              <a:t>i</a:t>
            </a:r>
            <a:r>
              <a:rPr lang="en-US" altLang="zh-CN" sz="1600" dirty="0">
                <a:solidFill>
                  <a:srgbClr val="000000"/>
                </a:solidFill>
                <a:cs typeface="+mn-ea"/>
                <a:sym typeface="+mn-lt"/>
              </a:rPr>
              <a:t>-- ;</a:t>
            </a:r>
            <a:r>
              <a:rPr lang="zh-CN" altLang="en-US" sz="1600" dirty="0">
                <a:solidFill>
                  <a:srgbClr val="000000"/>
                </a:solidFill>
                <a:cs typeface="+mn-ea"/>
                <a:sym typeface="+mn-lt"/>
              </a:rPr>
              <a:t>                               </a:t>
            </a:r>
            <a:r>
              <a:rPr lang="en-US" altLang="zh-CN" sz="1600" dirty="0">
                <a:solidFill>
                  <a:srgbClr val="000000"/>
                </a:solidFill>
                <a:cs typeface="+mn-ea"/>
                <a:sym typeface="+mn-lt"/>
              </a:rPr>
              <a:t>//</a:t>
            </a:r>
            <a:r>
              <a:rPr lang="zh-CN" altLang="en-US" sz="1600" dirty="0">
                <a:solidFill>
                  <a:srgbClr val="000000"/>
                </a:solidFill>
                <a:cs typeface="+mn-ea"/>
                <a:sym typeface="+mn-lt"/>
              </a:rPr>
              <a:t>继续扫描 </a:t>
            </a:r>
          </a:p>
          <a:p>
            <a:pPr fontAlgn="base">
              <a:lnSpc>
                <a:spcPct val="130000"/>
              </a:lnSpc>
              <a:spcBef>
                <a:spcPct val="0"/>
              </a:spcBef>
              <a:spcAft>
                <a:spcPct val="0"/>
              </a:spcAft>
              <a:buClrTx/>
              <a:buSzTx/>
              <a:buFontTx/>
              <a:buNone/>
            </a:pPr>
            <a:r>
              <a:rPr lang="zh-CN" altLang="en-US" sz="1600" dirty="0">
                <a:solidFill>
                  <a:srgbClr val="000000"/>
                </a:solidFill>
                <a:cs typeface="+mn-ea"/>
                <a:sym typeface="+mn-lt"/>
              </a:rPr>
              <a:t>  </a:t>
            </a:r>
            <a:r>
              <a:rPr lang="en-US" altLang="zh-CN" sz="1600" dirty="0">
                <a:solidFill>
                  <a:srgbClr val="000000"/>
                </a:solidFill>
                <a:cs typeface="+mn-ea"/>
                <a:sym typeface="+mn-lt"/>
              </a:rPr>
              <a:t>return </a:t>
            </a:r>
            <a:r>
              <a:rPr lang="en-US" altLang="zh-CN" sz="1600" dirty="0" err="1">
                <a:solidFill>
                  <a:srgbClr val="000000"/>
                </a:solidFill>
                <a:cs typeface="+mn-ea"/>
                <a:sym typeface="+mn-lt"/>
              </a:rPr>
              <a:t>i</a:t>
            </a:r>
            <a:r>
              <a:rPr lang="en-US" altLang="zh-CN" sz="1600" dirty="0">
                <a:solidFill>
                  <a:srgbClr val="000000"/>
                </a:solidFill>
                <a:cs typeface="+mn-ea"/>
                <a:sym typeface="+mn-lt"/>
              </a:rPr>
              <a:t>;</a:t>
            </a:r>
            <a:r>
              <a:rPr lang="zh-CN" altLang="en-US" sz="1600" dirty="0">
                <a:solidFill>
                  <a:srgbClr val="000000"/>
                </a:solidFill>
                <a:cs typeface="+mn-ea"/>
                <a:sym typeface="+mn-lt"/>
              </a:rPr>
              <a:t>                          </a:t>
            </a:r>
            <a:r>
              <a:rPr lang="en-US" altLang="zh-CN" sz="1600" dirty="0">
                <a:solidFill>
                  <a:srgbClr val="000000"/>
                </a:solidFill>
                <a:cs typeface="+mn-ea"/>
                <a:sym typeface="+mn-lt"/>
              </a:rPr>
              <a:t>//</a:t>
            </a:r>
            <a:r>
              <a:rPr lang="zh-CN" altLang="en-US" sz="1600" dirty="0">
                <a:solidFill>
                  <a:srgbClr val="000000"/>
                </a:solidFill>
                <a:cs typeface="+mn-ea"/>
                <a:sym typeface="+mn-lt"/>
              </a:rPr>
              <a:t>返回记录的下标</a:t>
            </a:r>
            <a:r>
              <a:rPr lang="en-US" altLang="zh-CN" sz="1600" dirty="0" err="1">
                <a:solidFill>
                  <a:srgbClr val="000000"/>
                </a:solidFill>
                <a:cs typeface="+mn-ea"/>
                <a:sym typeface="+mn-lt"/>
              </a:rPr>
              <a:t>i</a:t>
            </a:r>
            <a:endParaRPr lang="en-US" altLang="zh-CN" sz="1600" dirty="0">
              <a:solidFill>
                <a:srgbClr val="000000"/>
              </a:solidFill>
              <a:cs typeface="+mn-ea"/>
              <a:sym typeface="+mn-lt"/>
            </a:endParaRPr>
          </a:p>
          <a:p>
            <a:pPr fontAlgn="base">
              <a:lnSpc>
                <a:spcPct val="130000"/>
              </a:lnSpc>
              <a:spcBef>
                <a:spcPct val="0"/>
              </a:spcBef>
              <a:spcAft>
                <a:spcPct val="0"/>
              </a:spcAft>
              <a:buClrTx/>
              <a:buSzTx/>
              <a:buFontTx/>
              <a:buNone/>
            </a:pPr>
            <a:r>
              <a:rPr lang="en-US" altLang="zh-CN" sz="1600" dirty="0">
                <a:solidFill>
                  <a:srgbClr val="000000"/>
                </a:solidFill>
                <a:cs typeface="+mn-ea"/>
                <a:sym typeface="+mn-lt"/>
              </a:rPr>
              <a:t> }</a:t>
            </a:r>
            <a:endParaRPr lang="en-US" altLang="zh-CN" sz="1600" noProof="1">
              <a:solidFill>
                <a:srgbClr val="000000"/>
              </a:solidFill>
              <a:cs typeface="+mn-ea"/>
              <a:sym typeface="+mn-lt"/>
            </a:endParaRPr>
          </a:p>
          <a:p>
            <a:pPr fontAlgn="base">
              <a:lnSpc>
                <a:spcPct val="130000"/>
              </a:lnSpc>
              <a:spcBef>
                <a:spcPct val="0"/>
              </a:spcBef>
              <a:spcAft>
                <a:spcPct val="0"/>
              </a:spcAft>
              <a:buClrTx/>
              <a:buSzTx/>
              <a:buFontTx/>
              <a:buNone/>
            </a:pPr>
            <a:endParaRPr lang="en-US" altLang="zh-CN" b="1" dirty="0">
              <a:solidFill>
                <a:srgbClr val="000000"/>
              </a:solidFill>
              <a:cs typeface="+mn-ea"/>
              <a:sym typeface="+mn-lt"/>
            </a:endParaRPr>
          </a:p>
        </p:txBody>
      </p:sp>
      <p:sp>
        <p:nvSpPr>
          <p:cNvPr id="47" name="文本框 46">
            <a:extLst>
              <a:ext uri="{FF2B5EF4-FFF2-40B4-BE49-F238E27FC236}">
                <a16:creationId xmlns:a16="http://schemas.microsoft.com/office/drawing/2014/main" id="{E9C61F5D-79AB-4357-BFFB-09E582B3281D}"/>
              </a:ext>
            </a:extLst>
          </p:cNvPr>
          <p:cNvSpPr txBox="1"/>
          <p:nvPr/>
        </p:nvSpPr>
        <p:spPr>
          <a:xfrm>
            <a:off x="3779912" y="686755"/>
            <a:ext cx="4293370" cy="417165"/>
          </a:xfrm>
          <a:prstGeom prst="rect">
            <a:avLst/>
          </a:prstGeom>
          <a:noFill/>
        </p:spPr>
        <p:txBody>
          <a:bodyPr wrap="square">
            <a:spAutoFit/>
          </a:bodyPr>
          <a:lstStyle/>
          <a:p>
            <a:pPr marL="285750" lvl="0" indent="-285750" fontAlgn="base">
              <a:lnSpc>
                <a:spcPct val="130000"/>
              </a:lnSpc>
              <a:spcBef>
                <a:spcPct val="0"/>
              </a:spcBef>
              <a:spcAft>
                <a:spcPct val="0"/>
              </a:spcAft>
              <a:buClr>
                <a:srgbClr val="FF0000"/>
              </a:buClr>
              <a:buFont typeface="Wingdings" panose="05000000000000000000" pitchFamily="2" charset="2"/>
              <a:buChar char="u"/>
              <a:defRPr/>
            </a:pPr>
            <a:r>
              <a:rPr lang="zh-CN" altLang="en-US" b="1" dirty="0">
                <a:solidFill>
                  <a:srgbClr val="000000"/>
                </a:solidFill>
                <a:cs typeface="+mn-ea"/>
                <a:sym typeface="+mn-lt"/>
              </a:rPr>
              <a:t>算法</a:t>
            </a:r>
            <a:r>
              <a:rPr lang="en-US" altLang="zh-CN" b="1" dirty="0">
                <a:solidFill>
                  <a:srgbClr val="000000"/>
                </a:solidFill>
                <a:cs typeface="+mn-ea"/>
                <a:sym typeface="+mn-lt"/>
              </a:rPr>
              <a:t>2</a:t>
            </a:r>
            <a:r>
              <a:rPr lang="zh-CN" altLang="en-US" b="1" dirty="0">
                <a:solidFill>
                  <a:srgbClr val="000000"/>
                </a:solidFill>
                <a:cs typeface="+mn-ea"/>
                <a:sym typeface="+mn-lt"/>
              </a:rPr>
              <a:t>：假定使用监视哨</a:t>
            </a:r>
            <a:r>
              <a:rPr lang="en-US" altLang="zh-CN" b="1" dirty="0" err="1">
                <a:solidFill>
                  <a:srgbClr val="000000"/>
                </a:solidFill>
                <a:cs typeface="+mn-ea"/>
                <a:sym typeface="+mn-lt"/>
              </a:rPr>
              <a:t>elem</a:t>
            </a:r>
            <a:r>
              <a:rPr lang="en-US" altLang="zh-CN" b="1" dirty="0">
                <a:solidFill>
                  <a:srgbClr val="000000"/>
                </a:solidFill>
                <a:cs typeface="+mn-ea"/>
                <a:sym typeface="+mn-lt"/>
              </a:rPr>
              <a:t>[0]</a:t>
            </a:r>
          </a:p>
        </p:txBody>
      </p:sp>
      <p:sp>
        <p:nvSpPr>
          <p:cNvPr id="48" name="文本框 47">
            <a:extLst>
              <a:ext uri="{FF2B5EF4-FFF2-40B4-BE49-F238E27FC236}">
                <a16:creationId xmlns:a16="http://schemas.microsoft.com/office/drawing/2014/main" id="{1089BA3A-7625-4BC5-8657-3A09C3990823}"/>
              </a:ext>
            </a:extLst>
          </p:cNvPr>
          <p:cNvSpPr txBox="1"/>
          <p:nvPr/>
        </p:nvSpPr>
        <p:spPr>
          <a:xfrm>
            <a:off x="1907704" y="219005"/>
            <a:ext cx="2448272" cy="400110"/>
          </a:xfrm>
          <a:prstGeom prst="rect">
            <a:avLst/>
          </a:prstGeom>
          <a:noFill/>
        </p:spPr>
        <p:txBody>
          <a:bodyPr wrap="square">
            <a:spAutoFit/>
          </a:bodyPr>
          <a:lstStyle/>
          <a:p>
            <a:r>
              <a:rPr lang="en-US" altLang="zh-CN" sz="2000" b="1" dirty="0"/>
              <a:t>9.2 </a:t>
            </a:r>
            <a:r>
              <a:rPr lang="zh-CN" altLang="en-US" sz="2000" b="1" dirty="0"/>
              <a:t>顺序表的查找</a:t>
            </a:r>
          </a:p>
        </p:txBody>
      </p:sp>
      <p:grpSp>
        <p:nvGrpSpPr>
          <p:cNvPr id="12" name="组合 11">
            <a:extLst>
              <a:ext uri="{FF2B5EF4-FFF2-40B4-BE49-F238E27FC236}">
                <a16:creationId xmlns:a16="http://schemas.microsoft.com/office/drawing/2014/main" id="{98188A67-18C9-4D02-A1EE-E516CD0068EB}"/>
              </a:ext>
            </a:extLst>
          </p:cNvPr>
          <p:cNvGrpSpPr/>
          <p:nvPr/>
        </p:nvGrpSpPr>
        <p:grpSpPr>
          <a:xfrm>
            <a:off x="388272" y="1356737"/>
            <a:ext cx="2884046" cy="2994531"/>
            <a:chOff x="365760" y="1169670"/>
            <a:chExt cx="3427380" cy="3558680"/>
          </a:xfrm>
        </p:grpSpPr>
        <p:pic>
          <p:nvPicPr>
            <p:cNvPr id="14" name="图片 13">
              <a:extLst>
                <a:ext uri="{FF2B5EF4-FFF2-40B4-BE49-F238E27FC236}">
                  <a16:creationId xmlns:a16="http://schemas.microsoft.com/office/drawing/2014/main" id="{05304202-DE21-4FFD-8CEF-69DCAA8B9908}"/>
                </a:ext>
              </a:extLst>
            </p:cNvPr>
            <p:cNvPicPr>
              <a:picLocks noChangeAspect="1"/>
            </p:cNvPicPr>
            <p:nvPr/>
          </p:nvPicPr>
          <p:blipFill>
            <a:blip r:embed="rId3"/>
            <a:stretch>
              <a:fillRect/>
            </a:stretch>
          </p:blipFill>
          <p:spPr>
            <a:xfrm>
              <a:off x="365760" y="1169670"/>
              <a:ext cx="2804160" cy="2804160"/>
            </a:xfrm>
            <a:prstGeom prst="rect">
              <a:avLst/>
            </a:prstGeom>
          </p:spPr>
        </p:pic>
        <p:sp>
          <p:nvSpPr>
            <p:cNvPr id="15" name="椭圆 14">
              <a:extLst>
                <a:ext uri="{FF2B5EF4-FFF2-40B4-BE49-F238E27FC236}">
                  <a16:creationId xmlns:a16="http://schemas.microsoft.com/office/drawing/2014/main" id="{0FF688FF-E901-408D-9D86-2C0C880C0D90}"/>
                </a:ext>
              </a:extLst>
            </p:cNvPr>
            <p:cNvSpPr/>
            <p:nvPr/>
          </p:nvSpPr>
          <p:spPr>
            <a:xfrm>
              <a:off x="2631432" y="2939344"/>
              <a:ext cx="1161708" cy="1161708"/>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p>
          </p:txBody>
        </p:sp>
        <p:sp>
          <p:nvSpPr>
            <p:cNvPr id="16" name="椭圆 15">
              <a:extLst>
                <a:ext uri="{FF2B5EF4-FFF2-40B4-BE49-F238E27FC236}">
                  <a16:creationId xmlns:a16="http://schemas.microsoft.com/office/drawing/2014/main" id="{C75FAFEB-4FEB-41D4-9BD5-BBAC4C4326F3}"/>
                </a:ext>
              </a:extLst>
            </p:cNvPr>
            <p:cNvSpPr/>
            <p:nvPr/>
          </p:nvSpPr>
          <p:spPr>
            <a:xfrm>
              <a:off x="2438907" y="4343301"/>
              <a:ext cx="385049" cy="38504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p>
          </p:txBody>
        </p:sp>
      </p:grpSp>
    </p:spTree>
    <p:custDataLst>
      <p:tags r:id="rId1"/>
    </p:custDataLst>
    <p:extLst>
      <p:ext uri="{BB962C8B-B14F-4D97-AF65-F5344CB8AC3E}">
        <p14:creationId xmlns:p14="http://schemas.microsoft.com/office/powerpoint/2010/main" val="1927533434"/>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500"/>
                                        <p:tgtEl>
                                          <p:spTgt spid="4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540568" y="-598083"/>
            <a:ext cx="2150080" cy="1634177"/>
            <a:chOff x="6084168" y="3923907"/>
            <a:chExt cx="3445634" cy="2618868"/>
          </a:xfrm>
        </p:grpSpPr>
        <p:sp>
          <p:nvSpPr>
            <p:cNvPr id="10" name="Freeform 5"/>
            <p:cNvSpPr/>
            <p:nvPr/>
          </p:nvSpPr>
          <p:spPr bwMode="auto">
            <a:xfrm>
              <a:off x="6084168" y="3923907"/>
              <a:ext cx="2615636" cy="2618868"/>
            </a:xfrm>
            <a:custGeom>
              <a:avLst/>
              <a:gdLst>
                <a:gd name="T0" fmla="*/ 809 w 1619"/>
                <a:gd name="T1" fmla="*/ 1621 h 1621"/>
                <a:gd name="T2" fmla="*/ 0 w 1619"/>
                <a:gd name="T3" fmla="*/ 810 h 1621"/>
                <a:gd name="T4" fmla="*/ 809 w 1619"/>
                <a:gd name="T5" fmla="*/ 0 h 1621"/>
                <a:gd name="T6" fmla="*/ 1619 w 1619"/>
                <a:gd name="T7" fmla="*/ 810 h 1621"/>
                <a:gd name="T8" fmla="*/ 809 w 1619"/>
                <a:gd name="T9" fmla="*/ 1621 h 1621"/>
              </a:gdLst>
              <a:ahLst/>
              <a:cxnLst>
                <a:cxn ang="0">
                  <a:pos x="T0" y="T1"/>
                </a:cxn>
                <a:cxn ang="0">
                  <a:pos x="T2" y="T3"/>
                </a:cxn>
                <a:cxn ang="0">
                  <a:pos x="T4" y="T5"/>
                </a:cxn>
                <a:cxn ang="0">
                  <a:pos x="T6" y="T7"/>
                </a:cxn>
                <a:cxn ang="0">
                  <a:pos x="T8" y="T9"/>
                </a:cxn>
              </a:cxnLst>
              <a:rect l="0" t="0" r="r" b="b"/>
              <a:pathLst>
                <a:path w="1619" h="1621">
                  <a:moveTo>
                    <a:pt x="809" y="1621"/>
                  </a:moveTo>
                  <a:lnTo>
                    <a:pt x="0" y="810"/>
                  </a:lnTo>
                  <a:lnTo>
                    <a:pt x="809" y="0"/>
                  </a:lnTo>
                  <a:lnTo>
                    <a:pt x="1619" y="810"/>
                  </a:lnTo>
                  <a:lnTo>
                    <a:pt x="809" y="1621"/>
                  </a:lnTo>
                  <a:close/>
                </a:path>
              </a:pathLst>
            </a:custGeom>
            <a:solidFill>
              <a:srgbClr val="DD24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dirty="0">
                <a:cs typeface="+mn-ea"/>
                <a:sym typeface="+mn-lt"/>
              </a:endParaRPr>
            </a:p>
          </p:txBody>
        </p:sp>
        <p:sp>
          <p:nvSpPr>
            <p:cNvPr id="13" name="Freeform 3301"/>
            <p:cNvSpPr/>
            <p:nvPr/>
          </p:nvSpPr>
          <p:spPr bwMode="auto">
            <a:xfrm>
              <a:off x="7893162" y="4520570"/>
              <a:ext cx="1636640" cy="1638160"/>
            </a:xfrm>
            <a:custGeom>
              <a:avLst/>
              <a:gdLst>
                <a:gd name="T0" fmla="*/ 1617 w 3233"/>
                <a:gd name="T1" fmla="*/ 3236 h 3236"/>
                <a:gd name="T2" fmla="*/ 0 w 3233"/>
                <a:gd name="T3" fmla="*/ 1619 h 3236"/>
                <a:gd name="T4" fmla="*/ 1617 w 3233"/>
                <a:gd name="T5" fmla="*/ 0 h 3236"/>
                <a:gd name="T6" fmla="*/ 3233 w 3233"/>
                <a:gd name="T7" fmla="*/ 1619 h 3236"/>
                <a:gd name="T8" fmla="*/ 1617 w 3233"/>
                <a:gd name="T9" fmla="*/ 3236 h 3236"/>
              </a:gdLst>
              <a:ahLst/>
              <a:cxnLst>
                <a:cxn ang="0">
                  <a:pos x="T0" y="T1"/>
                </a:cxn>
                <a:cxn ang="0">
                  <a:pos x="T2" y="T3"/>
                </a:cxn>
                <a:cxn ang="0">
                  <a:pos x="T4" y="T5"/>
                </a:cxn>
                <a:cxn ang="0">
                  <a:pos x="T6" y="T7"/>
                </a:cxn>
                <a:cxn ang="0">
                  <a:pos x="T8" y="T9"/>
                </a:cxn>
              </a:cxnLst>
              <a:rect l="0" t="0" r="r" b="b"/>
              <a:pathLst>
                <a:path w="3233" h="3236">
                  <a:moveTo>
                    <a:pt x="1617" y="3236"/>
                  </a:moveTo>
                  <a:lnTo>
                    <a:pt x="0" y="1619"/>
                  </a:lnTo>
                  <a:lnTo>
                    <a:pt x="1617" y="0"/>
                  </a:lnTo>
                  <a:lnTo>
                    <a:pt x="3233" y="1619"/>
                  </a:lnTo>
                  <a:lnTo>
                    <a:pt x="1617" y="3236"/>
                  </a:lnTo>
                  <a:close/>
                </a:path>
              </a:pathLst>
            </a:custGeom>
            <a:solidFill>
              <a:srgbClr val="333333"/>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dirty="0">
                <a:cs typeface="+mn-ea"/>
                <a:sym typeface="+mn-lt"/>
              </a:endParaRPr>
            </a:p>
          </p:txBody>
        </p:sp>
      </p:grpSp>
      <p:sp>
        <p:nvSpPr>
          <p:cNvPr id="2" name="灯片编号占位符 1">
            <a:extLst>
              <a:ext uri="{FF2B5EF4-FFF2-40B4-BE49-F238E27FC236}">
                <a16:creationId xmlns:a16="http://schemas.microsoft.com/office/drawing/2014/main" id="{A4390690-6CB5-43F4-8705-BC124DF3703E}"/>
              </a:ext>
            </a:extLst>
          </p:cNvPr>
          <p:cNvSpPr>
            <a:spLocks noGrp="1"/>
          </p:cNvSpPr>
          <p:nvPr>
            <p:ph type="sldNum" sz="quarter" idx="12"/>
          </p:nvPr>
        </p:nvSpPr>
        <p:spPr>
          <a:xfrm>
            <a:off x="7010400" y="4659982"/>
            <a:ext cx="2133600" cy="245902"/>
          </a:xfrm>
        </p:spPr>
        <p:txBody>
          <a:bodyPr/>
          <a:lstStyle/>
          <a:p>
            <a:fld id="{49AE70B2-8BF9-45C0-BB95-33D1B9D3A854}" type="slidenum">
              <a:rPr lang="zh-CN" altLang="en-US" smtClean="0">
                <a:cs typeface="+mn-ea"/>
                <a:sym typeface="+mn-lt"/>
              </a:rPr>
              <a:t>13</a:t>
            </a:fld>
            <a:endParaRPr lang="zh-CN" altLang="en-US" dirty="0">
              <a:cs typeface="+mn-ea"/>
              <a:sym typeface="+mn-lt"/>
            </a:endParaRPr>
          </a:p>
        </p:txBody>
      </p:sp>
      <p:sp>
        <p:nvSpPr>
          <p:cNvPr id="14" name="文本框 13">
            <a:extLst>
              <a:ext uri="{FF2B5EF4-FFF2-40B4-BE49-F238E27FC236}">
                <a16:creationId xmlns:a16="http://schemas.microsoft.com/office/drawing/2014/main" id="{A0D96F4B-F148-47A7-98FF-FCF4FC845267}"/>
              </a:ext>
            </a:extLst>
          </p:cNvPr>
          <p:cNvSpPr txBox="1"/>
          <p:nvPr/>
        </p:nvSpPr>
        <p:spPr>
          <a:xfrm>
            <a:off x="1907704" y="219005"/>
            <a:ext cx="2448272" cy="400110"/>
          </a:xfrm>
          <a:prstGeom prst="rect">
            <a:avLst/>
          </a:prstGeom>
          <a:noFill/>
        </p:spPr>
        <p:txBody>
          <a:bodyPr wrap="square">
            <a:spAutoFit/>
          </a:bodyPr>
          <a:lstStyle/>
          <a:p>
            <a:r>
              <a:rPr lang="en-US" altLang="zh-CN" sz="2000" b="1" dirty="0"/>
              <a:t>9.2 </a:t>
            </a:r>
            <a:r>
              <a:rPr lang="zh-CN" altLang="en-US" sz="2000" b="1" dirty="0"/>
              <a:t>顺序表的查找</a:t>
            </a:r>
          </a:p>
        </p:txBody>
      </p:sp>
      <p:sp>
        <p:nvSpPr>
          <p:cNvPr id="11" name="文本框 10">
            <a:extLst>
              <a:ext uri="{FF2B5EF4-FFF2-40B4-BE49-F238E27FC236}">
                <a16:creationId xmlns:a16="http://schemas.microsoft.com/office/drawing/2014/main" id="{34C81CED-39B1-48BB-B2E1-46F069439479}"/>
              </a:ext>
            </a:extLst>
          </p:cNvPr>
          <p:cNvSpPr txBox="1"/>
          <p:nvPr/>
        </p:nvSpPr>
        <p:spPr>
          <a:xfrm>
            <a:off x="2315760" y="685943"/>
            <a:ext cx="2256240" cy="417165"/>
          </a:xfrm>
          <a:prstGeom prst="rect">
            <a:avLst/>
          </a:prstGeom>
          <a:noFill/>
        </p:spPr>
        <p:txBody>
          <a:bodyPr wrap="square">
            <a:spAutoFit/>
          </a:bodyPr>
          <a:lstStyle/>
          <a:p>
            <a:pPr marL="285750" indent="-285750">
              <a:lnSpc>
                <a:spcPct val="130000"/>
              </a:lnSpc>
              <a:buClr>
                <a:srgbClr val="FF0000"/>
              </a:buClr>
              <a:buFont typeface="Wingdings" panose="05000000000000000000" pitchFamily="2" charset="2"/>
              <a:buChar char="u"/>
            </a:pPr>
            <a:r>
              <a:rPr lang="zh-CN" altLang="en-US" b="1" dirty="0"/>
              <a:t>算法的时间性能</a:t>
            </a:r>
          </a:p>
        </p:txBody>
      </p:sp>
      <p:sp>
        <p:nvSpPr>
          <p:cNvPr id="23" name="文本框 22">
            <a:extLst>
              <a:ext uri="{FF2B5EF4-FFF2-40B4-BE49-F238E27FC236}">
                <a16:creationId xmlns:a16="http://schemas.microsoft.com/office/drawing/2014/main" id="{645B2865-8459-4C98-81EB-D49007019216}"/>
              </a:ext>
            </a:extLst>
          </p:cNvPr>
          <p:cNvSpPr txBox="1"/>
          <p:nvPr/>
        </p:nvSpPr>
        <p:spPr>
          <a:xfrm>
            <a:off x="2603792" y="1076856"/>
            <a:ext cx="5280576" cy="417165"/>
          </a:xfrm>
          <a:prstGeom prst="rect">
            <a:avLst/>
          </a:prstGeom>
          <a:noFill/>
        </p:spPr>
        <p:txBody>
          <a:bodyPr wrap="square">
            <a:spAutoFit/>
          </a:bodyPr>
          <a:lstStyle/>
          <a:p>
            <a:pPr marL="285750" indent="-285750">
              <a:lnSpc>
                <a:spcPct val="130000"/>
              </a:lnSpc>
              <a:buClr>
                <a:srgbClr val="FF0000"/>
              </a:buClr>
              <a:buFont typeface="Wingdings" panose="05000000000000000000" pitchFamily="2" charset="2"/>
              <a:buChar char="n"/>
            </a:pPr>
            <a:r>
              <a:rPr lang="zh-CN" altLang="en-US" dirty="0">
                <a:solidFill>
                  <a:srgbClr val="FF0000"/>
                </a:solidFill>
                <a:cs typeface="+mn-ea"/>
                <a:sym typeface="+mn-lt"/>
              </a:rPr>
              <a:t>“查找成功”</a:t>
            </a:r>
            <a:r>
              <a:rPr lang="zh-CN" altLang="en-US" dirty="0">
                <a:cs typeface="+mn-ea"/>
                <a:sym typeface="+mn-lt"/>
              </a:rPr>
              <a:t>的情况</a:t>
            </a:r>
            <a:endParaRPr lang="zh-CN" altLang="en-US" dirty="0"/>
          </a:p>
        </p:txBody>
      </p:sp>
      <p:graphicFrame>
        <p:nvGraphicFramePr>
          <p:cNvPr id="4" name="表格 4">
            <a:extLst>
              <a:ext uri="{FF2B5EF4-FFF2-40B4-BE49-F238E27FC236}">
                <a16:creationId xmlns:a16="http://schemas.microsoft.com/office/drawing/2014/main" id="{03D5D645-4F7C-4384-9371-BC8F8FCBCC5C}"/>
              </a:ext>
            </a:extLst>
          </p:cNvPr>
          <p:cNvGraphicFramePr>
            <a:graphicFrameLocks noGrp="1"/>
          </p:cNvGraphicFramePr>
          <p:nvPr>
            <p:extLst>
              <p:ext uri="{D42A27DB-BD31-4B8C-83A1-F6EECF244321}">
                <p14:modId xmlns:p14="http://schemas.microsoft.com/office/powerpoint/2010/main" val="3733615801"/>
              </p:ext>
            </p:extLst>
          </p:nvPr>
        </p:nvGraphicFramePr>
        <p:xfrm>
          <a:off x="3275856" y="2083637"/>
          <a:ext cx="2160240" cy="2926080"/>
        </p:xfrm>
        <a:graphic>
          <a:graphicData uri="http://schemas.openxmlformats.org/drawingml/2006/table">
            <a:tbl>
              <a:tblPr firstRow="1" bandRow="1">
                <a:tableStyleId>{93296810-A885-4BE3-A3E7-6D5BEEA58F35}</a:tableStyleId>
              </a:tblPr>
              <a:tblGrid>
                <a:gridCol w="1080120">
                  <a:extLst>
                    <a:ext uri="{9D8B030D-6E8A-4147-A177-3AD203B41FA5}">
                      <a16:colId xmlns:a16="http://schemas.microsoft.com/office/drawing/2014/main" val="1137787057"/>
                    </a:ext>
                  </a:extLst>
                </a:gridCol>
                <a:gridCol w="1080120">
                  <a:extLst>
                    <a:ext uri="{9D8B030D-6E8A-4147-A177-3AD203B41FA5}">
                      <a16:colId xmlns:a16="http://schemas.microsoft.com/office/drawing/2014/main" val="2061002925"/>
                    </a:ext>
                  </a:extLst>
                </a:gridCol>
              </a:tblGrid>
              <a:tr h="399787">
                <a:tc>
                  <a:txBody>
                    <a:bodyPr/>
                    <a:lstStyle/>
                    <a:p>
                      <a:pPr algn="ctr"/>
                      <a:r>
                        <a:rPr lang="zh-CN" altLang="en-US" sz="1200" b="0" dirty="0">
                          <a:solidFill>
                            <a:schemeClr val="tx1"/>
                          </a:solidFill>
                        </a:rPr>
                        <a:t>查找成功的位置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200" b="0" dirty="0">
                          <a:solidFill>
                            <a:schemeClr val="tx1"/>
                          </a:solidFill>
                        </a:rPr>
                        <a:t>关键字比较的次数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5349867"/>
                  </a:ext>
                </a:extLst>
              </a:tr>
              <a:tr h="236238">
                <a:tc>
                  <a:txBody>
                    <a:bodyPr/>
                    <a:lstStyle/>
                    <a:p>
                      <a:pPr algn="ctr"/>
                      <a:r>
                        <a:rPr lang="en-US" altLang="zh-CN" sz="1200" dirty="0">
                          <a:solidFill>
                            <a:schemeClr val="tx1"/>
                          </a:solidFill>
                        </a:rPr>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200" dirty="0">
                          <a:solidFill>
                            <a:schemeClr val="tx1"/>
                          </a:solidFill>
                        </a:rPr>
                        <a:t>1</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8842879"/>
                  </a:ext>
                </a:extLst>
              </a:tr>
              <a:tr h="236238">
                <a:tc>
                  <a:txBody>
                    <a:bodyPr/>
                    <a:lstStyle/>
                    <a:p>
                      <a:pPr algn="ctr"/>
                      <a:r>
                        <a:rPr lang="en-US" altLang="zh-CN" sz="1200" dirty="0">
                          <a:solidFill>
                            <a:schemeClr val="tx1"/>
                          </a:solidFill>
                        </a:rPr>
                        <a:t>n – 1</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200" dirty="0">
                          <a:solidFill>
                            <a:schemeClr val="tx1"/>
                          </a:solidFill>
                        </a:rPr>
                        <a:t>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523591725"/>
                  </a:ext>
                </a:extLst>
              </a:tr>
              <a:tr h="236238">
                <a:tc>
                  <a:txBody>
                    <a:bodyPr/>
                    <a:lstStyle/>
                    <a:p>
                      <a:pPr algn="ctr"/>
                      <a:r>
                        <a:rPr lang="en-US" altLang="zh-CN" sz="1200" dirty="0">
                          <a:solidFill>
                            <a:schemeClr val="tx1"/>
                          </a:solidFill>
                        </a:rPr>
                        <a:t>n – 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200" dirty="0">
                          <a:solidFill>
                            <a:schemeClr val="tx1"/>
                          </a:solidFill>
                        </a:rPr>
                        <a:t>3</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80438310"/>
                  </a:ext>
                </a:extLst>
              </a:tr>
              <a:tr h="236238">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360250563"/>
                  </a:ext>
                </a:extLst>
              </a:tr>
              <a:tr h="236238">
                <a:tc>
                  <a:txBody>
                    <a:bodyPr/>
                    <a:lstStyle/>
                    <a:p>
                      <a:pPr algn="ctr"/>
                      <a:r>
                        <a:rPr lang="en-US" altLang="zh-CN" sz="1200" dirty="0">
                          <a:solidFill>
                            <a:schemeClr val="tx1"/>
                          </a:solidFill>
                        </a:rPr>
                        <a:t>i</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200" dirty="0">
                          <a:solidFill>
                            <a:schemeClr val="tx1"/>
                          </a:solidFill>
                        </a:rPr>
                        <a:t>n – i + 1</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413043829"/>
                  </a:ext>
                </a:extLst>
              </a:tr>
              <a:tr h="236238">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200" dirty="0">
                          <a:solidFill>
                            <a:schemeClr val="tx1"/>
                          </a:solidFill>
                        </a:rPr>
                        <a:t>…</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329105201"/>
                  </a:ext>
                </a:extLst>
              </a:tr>
              <a:tr h="236238">
                <a:tc>
                  <a:txBody>
                    <a:bodyPr/>
                    <a:lstStyle/>
                    <a:p>
                      <a:pPr algn="ctr"/>
                      <a:r>
                        <a:rPr lang="en-US" altLang="zh-CN" sz="1200" dirty="0">
                          <a:solidFill>
                            <a:schemeClr val="tx1"/>
                          </a:solidFill>
                        </a:rPr>
                        <a:t>3</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200" dirty="0">
                          <a:solidFill>
                            <a:schemeClr val="tx1"/>
                          </a:solidFill>
                        </a:rPr>
                        <a:t>n – 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448104406"/>
                  </a:ext>
                </a:extLst>
              </a:tr>
              <a:tr h="236238">
                <a:tc>
                  <a:txBody>
                    <a:bodyPr/>
                    <a:lstStyle/>
                    <a:p>
                      <a:pPr algn="ctr"/>
                      <a:r>
                        <a:rPr lang="en-US" altLang="zh-CN" sz="1200" dirty="0">
                          <a:solidFill>
                            <a:schemeClr val="tx1"/>
                          </a:solidFill>
                        </a:rPr>
                        <a:t>2</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200" dirty="0">
                          <a:solidFill>
                            <a:schemeClr val="tx1"/>
                          </a:solidFill>
                        </a:rPr>
                        <a:t>n – 1</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988627944"/>
                  </a:ext>
                </a:extLst>
              </a:tr>
              <a:tr h="236238">
                <a:tc>
                  <a:txBody>
                    <a:bodyPr/>
                    <a:lstStyle/>
                    <a:p>
                      <a:pPr algn="ctr"/>
                      <a:r>
                        <a:rPr lang="en-US" altLang="zh-CN" sz="1200" dirty="0">
                          <a:solidFill>
                            <a:schemeClr val="tx1"/>
                          </a:solidFill>
                        </a:rPr>
                        <a:t>1</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a:solidFill>
                            <a:schemeClr val="tx1"/>
                          </a:solidFill>
                        </a:rPr>
                        <a:t>n</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0327402"/>
                  </a:ext>
                </a:extLst>
              </a:tr>
            </a:tbl>
          </a:graphicData>
        </a:graphic>
      </p:graphicFrame>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D1F77DB0-1A3B-4F2A-9CC8-E350E9142824}"/>
                  </a:ext>
                </a:extLst>
              </p:cNvPr>
              <p:cNvSpPr txBox="1"/>
              <p:nvPr/>
            </p:nvSpPr>
            <p:spPr>
              <a:xfrm>
                <a:off x="3130696" y="1541854"/>
                <a:ext cx="5625032" cy="369332"/>
              </a:xfrm>
              <a:prstGeom prst="rect">
                <a:avLst/>
              </a:prstGeom>
              <a:noFill/>
              <a:ln>
                <a:solidFill>
                  <a:srgbClr val="FF0000"/>
                </a:solidFill>
              </a:ln>
            </p:spPr>
            <p:txBody>
              <a:bodyPr wrap="square">
                <a:spAutoFit/>
              </a:bodyPr>
              <a:lstStyle/>
              <a:p>
                <a:r>
                  <a:rPr lang="en-US" altLang="zh-CN" b="1" dirty="0">
                    <a:solidFill>
                      <a:schemeClr val="tx1"/>
                    </a:solidFill>
                    <a:latin typeface="Times New Roman" panose="02020603050405020304" pitchFamily="18" charset="0"/>
                    <a:ea typeface="微软雅黑" panose="020B0503020204020204" pitchFamily="34" charset="-122"/>
                  </a:rPr>
                  <a:t>ASL = </a:t>
                </a:r>
                <a14:m>
                  <m:oMath xmlns:m="http://schemas.openxmlformats.org/officeDocument/2006/math">
                    <m:r>
                      <m:rPr>
                        <m:nor/>
                      </m:rPr>
                      <a:rPr lang="en-US" altLang="zh-CN" b="1" i="0" dirty="0" smtClean="0">
                        <a:solidFill>
                          <a:schemeClr val="tx1"/>
                        </a:solidFill>
                        <a:latin typeface="Times New Roman" panose="02020603050405020304" pitchFamily="18" charset="0"/>
                        <a:ea typeface="微软雅黑" panose="020B0503020204020204" pitchFamily="34" charset="-122"/>
                      </a:rPr>
                      <m:t>1</m:t>
                    </m:r>
                    <m:r>
                      <a:rPr lang="en-US" altLang="zh-CN" b="1" i="1">
                        <a:solidFill>
                          <a:schemeClr val="tx1"/>
                        </a:solidFill>
                        <a:latin typeface="Cambria Math" panose="02040503050406030204" pitchFamily="18" charset="0"/>
                        <a:ea typeface="Cambria Math" panose="02040503050406030204" pitchFamily="18" charset="0"/>
                      </a:rPr>
                      <m:t>×</m:t>
                    </m:r>
                    <m:r>
                      <a:rPr lang="en-US" altLang="zh-CN" b="1" i="1" smtClean="0">
                        <a:solidFill>
                          <a:schemeClr val="tx1"/>
                        </a:solidFill>
                        <a:latin typeface="Cambria Math" panose="02040503050406030204" pitchFamily="18" charset="0"/>
                        <a:ea typeface="Cambria Math" panose="02040503050406030204" pitchFamily="18" charset="0"/>
                      </a:rPr>
                      <m:t>𝑷</m:t>
                    </m:r>
                    <m:r>
                      <a:rPr lang="en-US" altLang="zh-CN" b="1" i="1" baseline="-25000" smtClean="0">
                        <a:solidFill>
                          <a:schemeClr val="tx1"/>
                        </a:solidFill>
                        <a:latin typeface="Cambria Math" panose="02040503050406030204" pitchFamily="18" charset="0"/>
                        <a:ea typeface="Cambria Math" panose="02040503050406030204" pitchFamily="18" charset="0"/>
                      </a:rPr>
                      <m:t>𝟏</m:t>
                    </m:r>
                    <m:r>
                      <a:rPr lang="en-US" altLang="zh-CN" b="1" i="1" smtClean="0">
                        <a:solidFill>
                          <a:schemeClr val="tx1"/>
                        </a:solidFill>
                        <a:latin typeface="Cambria Math" panose="02040503050406030204" pitchFamily="18" charset="0"/>
                        <a:ea typeface="Cambria Math" panose="02040503050406030204" pitchFamily="18" charset="0"/>
                      </a:rPr>
                      <m:t>+</m:t>
                    </m:r>
                    <m:r>
                      <m:rPr>
                        <m:nor/>
                      </m:rPr>
                      <a:rPr lang="en-US" altLang="zh-CN" b="1" dirty="0" smtClean="0">
                        <a:solidFill>
                          <a:schemeClr val="tx1"/>
                        </a:solidFill>
                        <a:latin typeface="Times New Roman" panose="02020603050405020304" pitchFamily="18" charset="0"/>
                        <a:ea typeface="微软雅黑" panose="020B0503020204020204" pitchFamily="34" charset="-122"/>
                      </a:rPr>
                      <m:t>2</m:t>
                    </m:r>
                    <m:r>
                      <a:rPr lang="en-US" altLang="zh-CN" b="1" i="1">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𝑷</m:t>
                    </m:r>
                    <m:r>
                      <a:rPr lang="en-US" altLang="zh-CN" b="1" i="1" baseline="-25000" smtClean="0">
                        <a:solidFill>
                          <a:schemeClr val="tx1"/>
                        </a:solidFill>
                        <a:latin typeface="Cambria Math" panose="02040503050406030204" pitchFamily="18" charset="0"/>
                        <a:ea typeface="Cambria Math" panose="02040503050406030204" pitchFamily="18" charset="0"/>
                      </a:rPr>
                      <m:t>𝟐</m:t>
                    </m:r>
                    <m:r>
                      <m:rPr>
                        <m:nor/>
                      </m:rPr>
                      <a:rPr lang="en-US" altLang="zh-CN" b="1" smtClean="0">
                        <a:solidFill>
                          <a:schemeClr val="tx1"/>
                        </a:solidFill>
                        <a:latin typeface="Cambria Math" panose="02040503050406030204" pitchFamily="18" charset="0"/>
                        <a:ea typeface="Cambria Math" panose="02040503050406030204" pitchFamily="18" charset="0"/>
                      </a:rPr>
                      <m:t>+</m:t>
                    </m:r>
                    <m:r>
                      <a:rPr lang="en-US" altLang="zh-CN" b="1" i="0" smtClean="0">
                        <a:solidFill>
                          <a:schemeClr val="tx1"/>
                        </a:solidFill>
                        <a:latin typeface="Cambria Math" panose="02040503050406030204" pitchFamily="18" charset="0"/>
                        <a:ea typeface="Cambria Math" panose="02040503050406030204" pitchFamily="18" charset="0"/>
                      </a:rPr>
                      <m:t>…+</m:t>
                    </m:r>
                    <m:r>
                      <m:rPr>
                        <m:nor/>
                      </m:rPr>
                      <a:rPr lang="en-US" altLang="zh-CN" b="1" dirty="0" smtClean="0">
                        <a:solidFill>
                          <a:schemeClr val="tx1"/>
                        </a:solidFill>
                        <a:latin typeface="Times New Roman" panose="02020603050405020304" pitchFamily="18" charset="0"/>
                        <a:ea typeface="微软雅黑" panose="020B0503020204020204" pitchFamily="34" charset="-122"/>
                      </a:rPr>
                      <m:t>(</m:t>
                    </m:r>
                    <m:r>
                      <m:rPr>
                        <m:nor/>
                      </m:rPr>
                      <a:rPr lang="en-US" altLang="zh-CN" b="1" dirty="0" smtClean="0">
                        <a:solidFill>
                          <a:schemeClr val="tx1"/>
                        </a:solidFill>
                        <a:latin typeface="Times New Roman" panose="02020603050405020304" pitchFamily="18" charset="0"/>
                        <a:ea typeface="微软雅黑" panose="020B0503020204020204" pitchFamily="34" charset="-122"/>
                      </a:rPr>
                      <m:t>n</m:t>
                    </m:r>
                    <m:r>
                      <m:rPr>
                        <m:nor/>
                      </m:rPr>
                      <a:rPr lang="en-US" altLang="zh-CN" b="1" dirty="0" smtClean="0">
                        <a:solidFill>
                          <a:schemeClr val="tx1"/>
                        </a:solidFill>
                        <a:latin typeface="Times New Roman" panose="02020603050405020304" pitchFamily="18" charset="0"/>
                        <a:ea typeface="微软雅黑" panose="020B0503020204020204" pitchFamily="34" charset="-122"/>
                      </a:rPr>
                      <m:t>−</m:t>
                    </m:r>
                    <m:r>
                      <m:rPr>
                        <m:nor/>
                      </m:rPr>
                      <a:rPr lang="en-US" altLang="zh-CN" b="1" smtClean="0">
                        <a:solidFill>
                          <a:schemeClr val="tx1"/>
                        </a:solidFill>
                        <a:latin typeface="Times New Roman" panose="02020603050405020304" pitchFamily="18" charset="0"/>
                        <a:ea typeface="微软雅黑" panose="020B0503020204020204" pitchFamily="34" charset="-122"/>
                      </a:rPr>
                      <m:t>i</m:t>
                    </m:r>
                    <m:r>
                      <m:rPr>
                        <m:nor/>
                      </m:rPr>
                      <a:rPr lang="en-US" altLang="zh-CN" b="1" dirty="0" smtClean="0">
                        <a:solidFill>
                          <a:schemeClr val="tx1"/>
                        </a:solidFill>
                        <a:latin typeface="Times New Roman" panose="02020603050405020304" pitchFamily="18" charset="0"/>
                        <a:ea typeface="微软雅黑" panose="020B0503020204020204" pitchFamily="34" charset="-122"/>
                      </a:rPr>
                      <m:t>+1)</m:t>
                    </m:r>
                    <m:r>
                      <a:rPr lang="en-US" altLang="zh-CN" b="1" i="0">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𝑷</m:t>
                    </m:r>
                    <m:r>
                      <a:rPr lang="en-US" altLang="zh-CN" b="1" i="1" baseline="-25000" smtClean="0">
                        <a:solidFill>
                          <a:schemeClr val="tx1"/>
                        </a:solidFill>
                        <a:latin typeface="Cambria Math" panose="02040503050406030204" pitchFamily="18" charset="0"/>
                        <a:ea typeface="Cambria Math" panose="02040503050406030204" pitchFamily="18" charset="0"/>
                      </a:rPr>
                      <m:t>𝒊</m:t>
                    </m:r>
                  </m:oMath>
                </a14:m>
                <a:r>
                  <a:rPr lang="en-US" altLang="zh-CN" b="1" dirty="0">
                    <a:solidFill>
                      <a:schemeClr val="tx1"/>
                    </a:solidFill>
                    <a:ea typeface="微软雅黑" panose="020B0503020204020204" pitchFamily="34" charset="-122"/>
                  </a:rPr>
                  <a:t>+…+ </a:t>
                </a:r>
                <a14:m>
                  <m:oMath xmlns:m="http://schemas.openxmlformats.org/officeDocument/2006/math">
                    <m:r>
                      <m:rPr>
                        <m:nor/>
                      </m:rPr>
                      <a:rPr lang="en-US" altLang="zh-CN" b="1" i="1" dirty="0" smtClean="0">
                        <a:solidFill>
                          <a:schemeClr val="tx1"/>
                        </a:solidFill>
                        <a:latin typeface="Times New Roman" panose="02020603050405020304" pitchFamily="18" charset="0"/>
                        <a:ea typeface="微软雅黑" panose="020B0503020204020204" pitchFamily="34" charset="-122"/>
                      </a:rPr>
                      <m:t>n</m:t>
                    </m:r>
                    <m:r>
                      <a:rPr lang="en-US" altLang="zh-CN" b="1" i="1">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𝑷</m:t>
                    </m:r>
                  </m:oMath>
                </a14:m>
                <a:r>
                  <a:rPr lang="en-US" altLang="zh-CN" b="1" baseline="-25000" dirty="0">
                    <a:solidFill>
                      <a:schemeClr val="tx1"/>
                    </a:solidFill>
                  </a:rPr>
                  <a:t>n</a:t>
                </a:r>
                <a:endParaRPr lang="zh-CN" altLang="en-US" b="1" baseline="-25000" dirty="0">
                  <a:solidFill>
                    <a:schemeClr val="tx1"/>
                  </a:solidFill>
                </a:endParaRPr>
              </a:p>
            </p:txBody>
          </p:sp>
        </mc:Choice>
        <mc:Fallback xmlns="">
          <p:sp>
            <p:nvSpPr>
              <p:cNvPr id="26" name="文本框 25">
                <a:extLst>
                  <a:ext uri="{FF2B5EF4-FFF2-40B4-BE49-F238E27FC236}">
                    <a16:creationId xmlns:a16="http://schemas.microsoft.com/office/drawing/2014/main" id="{D1F77DB0-1A3B-4F2A-9CC8-E350E9142824}"/>
                  </a:ext>
                </a:extLst>
              </p:cNvPr>
              <p:cNvSpPr txBox="1">
                <a:spLocks noRot="1" noChangeAspect="1" noMove="1" noResize="1" noEditPoints="1" noAdjustHandles="1" noChangeArrowheads="1" noChangeShapeType="1" noTextEdit="1"/>
              </p:cNvSpPr>
              <p:nvPr/>
            </p:nvSpPr>
            <p:spPr>
              <a:xfrm>
                <a:off x="3130696" y="1541854"/>
                <a:ext cx="5625032" cy="369332"/>
              </a:xfrm>
              <a:prstGeom prst="rect">
                <a:avLst/>
              </a:prstGeom>
              <a:blipFill>
                <a:blip r:embed="rId3"/>
                <a:stretch>
                  <a:fillRect l="-866" t="-7937" b="-22222"/>
                </a:stretch>
              </a:blipFill>
              <a:ln>
                <a:solidFill>
                  <a:srgbClr val="FF0000"/>
                </a:solidFill>
              </a:ln>
            </p:spPr>
            <p:txBody>
              <a:bodyPr/>
              <a:lstStyle/>
              <a:p>
                <a:r>
                  <a:rPr lang="zh-CN" altLang="en-US">
                    <a:noFill/>
                  </a:rPr>
                  <a:t> </a:t>
                </a:r>
              </a:p>
            </p:txBody>
          </p:sp>
        </mc:Fallback>
      </mc:AlternateContent>
      <p:sp>
        <p:nvSpPr>
          <p:cNvPr id="27" name="文本框 26">
            <a:extLst>
              <a:ext uri="{FF2B5EF4-FFF2-40B4-BE49-F238E27FC236}">
                <a16:creationId xmlns:a16="http://schemas.microsoft.com/office/drawing/2014/main" id="{A0710B8C-A89C-45A8-9C69-6C579FC6D174}"/>
              </a:ext>
            </a:extLst>
          </p:cNvPr>
          <p:cNvSpPr txBox="1"/>
          <p:nvPr/>
        </p:nvSpPr>
        <p:spPr>
          <a:xfrm>
            <a:off x="2618621" y="1968783"/>
            <a:ext cx="6072664" cy="777264"/>
          </a:xfrm>
          <a:prstGeom prst="rect">
            <a:avLst/>
          </a:prstGeom>
          <a:noFill/>
        </p:spPr>
        <p:txBody>
          <a:bodyPr wrap="square">
            <a:spAutoFit/>
          </a:bodyPr>
          <a:lstStyle/>
          <a:p>
            <a:pPr marL="285750" indent="-285750">
              <a:lnSpc>
                <a:spcPct val="130000"/>
              </a:lnSpc>
              <a:buClr>
                <a:srgbClr val="FF0000"/>
              </a:buClr>
              <a:buFont typeface="Wingdings" panose="05000000000000000000" pitchFamily="2" charset="2"/>
              <a:buChar char="n"/>
            </a:pPr>
            <a:r>
              <a:rPr lang="zh-CN" altLang="en-US" dirty="0"/>
              <a:t>在每种查找成功情况概率值相等时，即每个数据元素的查找概率均为</a:t>
            </a:r>
            <a:r>
              <a:rPr lang="en-US" altLang="zh-CN" dirty="0"/>
              <a:t>1/n</a:t>
            </a:r>
            <a:r>
              <a:rPr lang="zh-CN" altLang="en-US" dirty="0"/>
              <a:t>时。平均查找长度为：</a:t>
            </a:r>
          </a:p>
        </p:txBody>
      </p: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047CD5EB-4245-456C-9926-A3E85A4B6711}"/>
                  </a:ext>
                </a:extLst>
              </p:cNvPr>
              <p:cNvSpPr txBox="1"/>
              <p:nvPr/>
            </p:nvSpPr>
            <p:spPr>
              <a:xfrm>
                <a:off x="3145525" y="2841180"/>
                <a:ext cx="5898235" cy="763094"/>
              </a:xfrm>
              <a:prstGeom prst="rect">
                <a:avLst/>
              </a:prstGeom>
              <a:noFill/>
              <a:ln>
                <a:solidFill>
                  <a:srgbClr val="FF0000"/>
                </a:solidFill>
              </a:ln>
            </p:spPr>
            <p:txBody>
              <a:bodyPr wrap="square">
                <a:spAutoFit/>
              </a:bodyPr>
              <a:lstStyle/>
              <a:p>
                <a:r>
                  <a:rPr lang="en-US" altLang="zh-CN" b="1" dirty="0">
                    <a:solidFill>
                      <a:schemeClr val="tx1"/>
                    </a:solidFill>
                    <a:latin typeface="Times New Roman" panose="02020603050405020304" pitchFamily="18" charset="0"/>
                    <a:ea typeface="微软雅黑" panose="020B0503020204020204" pitchFamily="34" charset="-122"/>
                  </a:rPr>
                  <a:t>ASL = </a:t>
                </a:r>
                <a14:m>
                  <m:oMath xmlns:m="http://schemas.openxmlformats.org/officeDocument/2006/math">
                    <m:d>
                      <m:dPr>
                        <m:ctrlPr>
                          <a:rPr lang="en-US" altLang="zh-CN" b="1" i="1" dirty="0" smtClean="0">
                            <a:solidFill>
                              <a:schemeClr val="tx1"/>
                            </a:solidFill>
                            <a:latin typeface="Cambria Math" panose="02040503050406030204" pitchFamily="18" charset="0"/>
                            <a:ea typeface="微软雅黑" panose="020B0503020204020204" pitchFamily="34" charset="-122"/>
                          </a:rPr>
                        </m:ctrlPr>
                      </m:dPr>
                      <m:e>
                        <m:r>
                          <a:rPr lang="en-US" altLang="zh-CN" b="1" i="1" dirty="0" smtClean="0">
                            <a:solidFill>
                              <a:schemeClr val="tx1"/>
                            </a:solidFill>
                            <a:latin typeface="Cambria Math" panose="02040503050406030204" pitchFamily="18" charset="0"/>
                            <a:ea typeface="微软雅黑" panose="020B0503020204020204" pitchFamily="34" charset="-122"/>
                          </a:rPr>
                          <m:t>𝟏</m:t>
                        </m:r>
                        <m:r>
                          <a:rPr lang="en-US" altLang="zh-CN" b="1" i="1" dirty="0" smtClean="0">
                            <a:solidFill>
                              <a:schemeClr val="tx1"/>
                            </a:solidFill>
                            <a:latin typeface="Cambria Math" panose="02040503050406030204" pitchFamily="18" charset="0"/>
                            <a:ea typeface="微软雅黑" panose="020B0503020204020204" pitchFamily="34" charset="-122"/>
                          </a:rPr>
                          <m:t>+</m:t>
                        </m:r>
                        <m:r>
                          <a:rPr lang="en-US" altLang="zh-CN" b="1" i="1" dirty="0" smtClean="0">
                            <a:solidFill>
                              <a:schemeClr val="tx1"/>
                            </a:solidFill>
                            <a:latin typeface="Cambria Math" panose="02040503050406030204" pitchFamily="18" charset="0"/>
                            <a:ea typeface="微软雅黑" panose="020B0503020204020204" pitchFamily="34" charset="-122"/>
                          </a:rPr>
                          <m:t>𝟐</m:t>
                        </m:r>
                        <m:r>
                          <a:rPr lang="en-US" altLang="zh-CN" b="1" i="1" dirty="0" smtClean="0">
                            <a:solidFill>
                              <a:schemeClr val="tx1"/>
                            </a:solidFill>
                            <a:latin typeface="Cambria Math" panose="02040503050406030204" pitchFamily="18" charset="0"/>
                            <a:ea typeface="微软雅黑" panose="020B0503020204020204" pitchFamily="34" charset="-122"/>
                          </a:rPr>
                          <m:t>+…+</m:t>
                        </m:r>
                        <m:d>
                          <m:dPr>
                            <m:ctrlPr>
                              <a:rPr lang="en-US" altLang="zh-CN" b="1" i="1" dirty="0" smtClean="0">
                                <a:solidFill>
                                  <a:schemeClr val="tx1"/>
                                </a:solidFill>
                                <a:latin typeface="Cambria Math" panose="02040503050406030204" pitchFamily="18" charset="0"/>
                                <a:ea typeface="微软雅黑" panose="020B0503020204020204" pitchFamily="34" charset="-122"/>
                              </a:rPr>
                            </m:ctrlPr>
                          </m:dPr>
                          <m:e>
                            <m:r>
                              <a:rPr lang="en-US" altLang="zh-CN" b="1" i="1" dirty="0" smtClean="0">
                                <a:solidFill>
                                  <a:schemeClr val="tx1"/>
                                </a:solidFill>
                                <a:latin typeface="Cambria Math" panose="02040503050406030204" pitchFamily="18" charset="0"/>
                                <a:ea typeface="微软雅黑" panose="020B0503020204020204" pitchFamily="34" charset="-122"/>
                              </a:rPr>
                              <m:t>𝒏</m:t>
                            </m:r>
                            <m:r>
                              <a:rPr lang="en-US" altLang="zh-CN" b="1" i="1" dirty="0" smtClean="0">
                                <a:solidFill>
                                  <a:schemeClr val="tx1"/>
                                </a:solidFill>
                                <a:latin typeface="Cambria Math" panose="02040503050406030204" pitchFamily="18" charset="0"/>
                                <a:ea typeface="微软雅黑" panose="020B0503020204020204" pitchFamily="34" charset="-122"/>
                              </a:rPr>
                              <m:t>−</m:t>
                            </m:r>
                            <m:r>
                              <a:rPr lang="en-US" altLang="zh-CN" b="1" i="1" dirty="0" smtClean="0">
                                <a:solidFill>
                                  <a:schemeClr val="tx1"/>
                                </a:solidFill>
                                <a:latin typeface="Cambria Math" panose="02040503050406030204" pitchFamily="18" charset="0"/>
                                <a:ea typeface="微软雅黑" panose="020B0503020204020204" pitchFamily="34" charset="-122"/>
                              </a:rPr>
                              <m:t>𝒊</m:t>
                            </m:r>
                            <m:r>
                              <a:rPr lang="en-US" altLang="zh-CN" b="1" i="1" dirty="0" smtClean="0">
                                <a:solidFill>
                                  <a:schemeClr val="tx1"/>
                                </a:solidFill>
                                <a:latin typeface="Cambria Math" panose="02040503050406030204" pitchFamily="18" charset="0"/>
                                <a:ea typeface="微软雅黑" panose="020B0503020204020204" pitchFamily="34" charset="-122"/>
                              </a:rPr>
                              <m:t>+</m:t>
                            </m:r>
                            <m:r>
                              <a:rPr lang="en-US" altLang="zh-CN" b="1" i="1" dirty="0" smtClean="0">
                                <a:solidFill>
                                  <a:schemeClr val="tx1"/>
                                </a:solidFill>
                                <a:latin typeface="Cambria Math" panose="02040503050406030204" pitchFamily="18" charset="0"/>
                                <a:ea typeface="微软雅黑" panose="020B0503020204020204" pitchFamily="34" charset="-122"/>
                              </a:rPr>
                              <m:t>𝟏</m:t>
                            </m:r>
                          </m:e>
                        </m:d>
                        <m:r>
                          <a:rPr lang="en-US" altLang="zh-CN" b="1" i="1" dirty="0" smtClean="0">
                            <a:solidFill>
                              <a:schemeClr val="tx1"/>
                            </a:solidFill>
                            <a:latin typeface="Cambria Math" panose="02040503050406030204" pitchFamily="18" charset="0"/>
                            <a:ea typeface="微软雅黑" panose="020B0503020204020204" pitchFamily="34" charset="-122"/>
                          </a:rPr>
                          <m:t>+…+</m:t>
                        </m:r>
                        <m:d>
                          <m:dPr>
                            <m:ctrlPr>
                              <a:rPr lang="en-US" altLang="zh-CN" b="1" i="1" dirty="0" smtClean="0">
                                <a:solidFill>
                                  <a:schemeClr val="tx1"/>
                                </a:solidFill>
                                <a:latin typeface="Cambria Math" panose="02040503050406030204" pitchFamily="18" charset="0"/>
                                <a:ea typeface="微软雅黑" panose="020B0503020204020204" pitchFamily="34" charset="-122"/>
                              </a:rPr>
                            </m:ctrlPr>
                          </m:dPr>
                          <m:e>
                            <m:r>
                              <a:rPr lang="en-US" altLang="zh-CN" b="1" i="1" dirty="0" smtClean="0">
                                <a:solidFill>
                                  <a:schemeClr val="tx1"/>
                                </a:solidFill>
                                <a:latin typeface="Cambria Math" panose="02040503050406030204" pitchFamily="18" charset="0"/>
                                <a:ea typeface="微软雅黑" panose="020B0503020204020204" pitchFamily="34" charset="-122"/>
                              </a:rPr>
                              <m:t>𝒏</m:t>
                            </m:r>
                            <m:r>
                              <a:rPr lang="en-US" altLang="zh-CN" b="1" i="1" dirty="0" smtClean="0">
                                <a:solidFill>
                                  <a:schemeClr val="tx1"/>
                                </a:solidFill>
                                <a:latin typeface="Cambria Math" panose="02040503050406030204" pitchFamily="18" charset="0"/>
                                <a:ea typeface="微软雅黑" panose="020B0503020204020204" pitchFamily="34" charset="-122"/>
                              </a:rPr>
                              <m:t>−</m:t>
                            </m:r>
                            <m:r>
                              <a:rPr lang="en-US" altLang="zh-CN" b="1" i="1" dirty="0" smtClean="0">
                                <a:solidFill>
                                  <a:schemeClr val="tx1"/>
                                </a:solidFill>
                                <a:latin typeface="Cambria Math" panose="02040503050406030204" pitchFamily="18" charset="0"/>
                                <a:ea typeface="微软雅黑" panose="020B0503020204020204" pitchFamily="34" charset="-122"/>
                              </a:rPr>
                              <m:t>𝟏</m:t>
                            </m:r>
                          </m:e>
                        </m:d>
                        <m:r>
                          <a:rPr lang="en-US" altLang="zh-CN" b="1" i="1" dirty="0" smtClean="0">
                            <a:solidFill>
                              <a:schemeClr val="tx1"/>
                            </a:solidFill>
                            <a:latin typeface="Cambria Math" panose="02040503050406030204" pitchFamily="18" charset="0"/>
                            <a:ea typeface="微软雅黑" panose="020B0503020204020204" pitchFamily="34" charset="-122"/>
                          </a:rPr>
                          <m:t>+</m:t>
                        </m:r>
                        <m:r>
                          <a:rPr lang="en-US" altLang="zh-CN" b="1" i="1" dirty="0" smtClean="0">
                            <a:solidFill>
                              <a:schemeClr val="tx1"/>
                            </a:solidFill>
                            <a:latin typeface="Cambria Math" panose="02040503050406030204" pitchFamily="18" charset="0"/>
                            <a:ea typeface="微软雅黑" panose="020B0503020204020204" pitchFamily="34" charset="-122"/>
                          </a:rPr>
                          <m:t>𝒏</m:t>
                        </m:r>
                      </m:e>
                    </m:d>
                    <m:r>
                      <a:rPr lang="en-US" altLang="zh-CN" b="1" i="1" dirty="0" smtClean="0">
                        <a:solidFill>
                          <a:schemeClr val="tx1"/>
                        </a:solidFill>
                        <a:latin typeface="Cambria Math" panose="02040503050406030204" pitchFamily="18" charset="0"/>
                        <a:ea typeface="微软雅黑" panose="020B0503020204020204" pitchFamily="34" charset="-122"/>
                      </a:rPr>
                      <m:t>∗</m:t>
                    </m:r>
                    <m:f>
                      <m:fPr>
                        <m:ctrlPr>
                          <a:rPr lang="en-US" altLang="zh-CN" b="1" i="1" dirty="0" smtClean="0">
                            <a:solidFill>
                              <a:schemeClr val="tx1"/>
                            </a:solidFill>
                            <a:latin typeface="Cambria Math" panose="02040503050406030204" pitchFamily="18" charset="0"/>
                            <a:ea typeface="微软雅黑" panose="020B0503020204020204" pitchFamily="34" charset="-122"/>
                          </a:rPr>
                        </m:ctrlPr>
                      </m:fPr>
                      <m:num>
                        <m:r>
                          <a:rPr lang="en-US" altLang="zh-CN" b="1" i="1" dirty="0" smtClean="0">
                            <a:solidFill>
                              <a:schemeClr val="tx1"/>
                            </a:solidFill>
                            <a:latin typeface="Cambria Math" panose="02040503050406030204" pitchFamily="18" charset="0"/>
                            <a:ea typeface="微软雅黑" panose="020B0503020204020204" pitchFamily="34" charset="-122"/>
                          </a:rPr>
                          <m:t>𝟏</m:t>
                        </m:r>
                      </m:num>
                      <m:den>
                        <m:r>
                          <a:rPr lang="en-US" altLang="zh-CN" b="1" i="1" dirty="0" smtClean="0">
                            <a:solidFill>
                              <a:schemeClr val="tx1"/>
                            </a:solidFill>
                            <a:latin typeface="Cambria Math" panose="02040503050406030204" pitchFamily="18" charset="0"/>
                            <a:ea typeface="微软雅黑" panose="020B0503020204020204" pitchFamily="34" charset="-122"/>
                          </a:rPr>
                          <m:t>𝒏</m:t>
                        </m:r>
                      </m:den>
                    </m:f>
                    <m:r>
                      <a:rPr lang="en-US" altLang="zh-CN" b="1" i="1" dirty="0" smtClean="0">
                        <a:solidFill>
                          <a:schemeClr val="tx1"/>
                        </a:solidFill>
                        <a:latin typeface="Cambria Math" panose="02040503050406030204" pitchFamily="18" charset="0"/>
                        <a:ea typeface="微软雅黑" panose="020B0503020204020204" pitchFamily="34" charset="-122"/>
                      </a:rPr>
                      <m:t>  </m:t>
                    </m:r>
                  </m:oMath>
                </a14:m>
                <a:endParaRPr lang="en-US" altLang="zh-CN" b="1" i="1" dirty="0">
                  <a:solidFill>
                    <a:schemeClr val="tx1"/>
                  </a:solidFill>
                  <a:latin typeface="Cambria Math" panose="02040503050406030204" pitchFamily="18" charset="0"/>
                  <a:ea typeface="微软雅黑" panose="020B0503020204020204" pitchFamily="34" charset="-122"/>
                </a:endParaRPr>
              </a:p>
              <a:p>
                <a:r>
                  <a:rPr lang="en-US" altLang="zh-CN" b="1" dirty="0">
                    <a:solidFill>
                      <a:schemeClr val="tx1"/>
                    </a:solidFill>
                    <a:ea typeface="微软雅黑" panose="020B0503020204020204" pitchFamily="34" charset="-122"/>
                  </a:rPr>
                  <a:t>         </a:t>
                </a:r>
                <a14:m>
                  <m:oMath xmlns:m="http://schemas.openxmlformats.org/officeDocument/2006/math">
                    <m:r>
                      <a:rPr lang="en-US" altLang="zh-CN" b="1" i="1" dirty="0" smtClean="0">
                        <a:solidFill>
                          <a:schemeClr val="tx1"/>
                        </a:solidFill>
                        <a:latin typeface="Cambria Math" panose="02040503050406030204" pitchFamily="18" charset="0"/>
                        <a:ea typeface="微软雅黑" panose="020B0503020204020204" pitchFamily="34" charset="-122"/>
                      </a:rPr>
                      <m:t>=(</m:t>
                    </m:r>
                    <m:r>
                      <a:rPr lang="en-US" altLang="zh-CN" b="1" i="1" dirty="0" smtClean="0">
                        <a:solidFill>
                          <a:schemeClr val="tx1"/>
                        </a:solidFill>
                        <a:latin typeface="Cambria Math" panose="02040503050406030204" pitchFamily="18" charset="0"/>
                        <a:ea typeface="微软雅黑" panose="020B0503020204020204" pitchFamily="34" charset="-122"/>
                      </a:rPr>
                      <m:t>𝒏</m:t>
                    </m:r>
                    <m:r>
                      <a:rPr lang="en-US" altLang="zh-CN" b="1" i="1" dirty="0" smtClean="0">
                        <a:solidFill>
                          <a:schemeClr val="tx1"/>
                        </a:solidFill>
                        <a:latin typeface="Cambria Math" panose="02040503050406030204" pitchFamily="18" charset="0"/>
                        <a:ea typeface="微软雅黑" panose="020B0503020204020204" pitchFamily="34" charset="-122"/>
                      </a:rPr>
                      <m:t>+</m:t>
                    </m:r>
                    <m:r>
                      <a:rPr lang="en-US" altLang="zh-CN" b="1" i="1" dirty="0" smtClean="0">
                        <a:solidFill>
                          <a:schemeClr val="tx1"/>
                        </a:solidFill>
                        <a:latin typeface="Cambria Math" panose="02040503050406030204" pitchFamily="18" charset="0"/>
                        <a:ea typeface="微软雅黑" panose="020B0503020204020204" pitchFamily="34" charset="-122"/>
                      </a:rPr>
                      <m:t>𝟏</m:t>
                    </m:r>
                    <m:r>
                      <a:rPr lang="en-US" altLang="zh-CN" b="1" i="1" dirty="0" smtClean="0">
                        <a:solidFill>
                          <a:schemeClr val="tx1"/>
                        </a:solidFill>
                        <a:latin typeface="Cambria Math" panose="02040503050406030204" pitchFamily="18" charset="0"/>
                        <a:ea typeface="微软雅黑" panose="020B0503020204020204" pitchFamily="34" charset="-122"/>
                      </a:rPr>
                      <m:t>)/</m:t>
                    </m:r>
                    <m:r>
                      <a:rPr lang="en-US" altLang="zh-CN" b="1" i="1" dirty="0" smtClean="0">
                        <a:solidFill>
                          <a:schemeClr val="tx1"/>
                        </a:solidFill>
                        <a:latin typeface="Cambria Math" panose="02040503050406030204" pitchFamily="18" charset="0"/>
                        <a:ea typeface="微软雅黑" panose="020B0503020204020204" pitchFamily="34" charset="-122"/>
                      </a:rPr>
                      <m:t>𝟐</m:t>
                    </m:r>
                  </m:oMath>
                </a14:m>
                <a:endParaRPr lang="zh-CN" altLang="en-US" b="1" baseline="-25000" dirty="0">
                  <a:solidFill>
                    <a:schemeClr val="tx1"/>
                  </a:solidFill>
                </a:endParaRPr>
              </a:p>
            </p:txBody>
          </p:sp>
        </mc:Choice>
        <mc:Fallback xmlns="">
          <p:sp>
            <p:nvSpPr>
              <p:cNvPr id="33" name="文本框 32">
                <a:extLst>
                  <a:ext uri="{FF2B5EF4-FFF2-40B4-BE49-F238E27FC236}">
                    <a16:creationId xmlns:a16="http://schemas.microsoft.com/office/drawing/2014/main" id="{047CD5EB-4245-456C-9926-A3E85A4B6711}"/>
                  </a:ext>
                </a:extLst>
              </p:cNvPr>
              <p:cNvSpPr txBox="1">
                <a:spLocks noRot="1" noChangeAspect="1" noMove="1" noResize="1" noEditPoints="1" noAdjustHandles="1" noChangeArrowheads="1" noChangeShapeType="1" noTextEdit="1"/>
              </p:cNvSpPr>
              <p:nvPr/>
            </p:nvSpPr>
            <p:spPr>
              <a:xfrm>
                <a:off x="3145525" y="2841180"/>
                <a:ext cx="5898235" cy="763094"/>
              </a:xfrm>
              <a:prstGeom prst="rect">
                <a:avLst/>
              </a:prstGeom>
              <a:blipFill>
                <a:blip r:embed="rId4"/>
                <a:stretch>
                  <a:fillRect l="-825" b="-7087"/>
                </a:stretch>
              </a:blipFill>
              <a:ln>
                <a:solidFill>
                  <a:srgbClr val="FF0000"/>
                </a:solidFill>
              </a:ln>
            </p:spPr>
            <p:txBody>
              <a:bodyPr/>
              <a:lstStyle/>
              <a:p>
                <a:r>
                  <a:rPr lang="zh-CN" altLang="en-US">
                    <a:noFill/>
                  </a:rPr>
                  <a:t> </a:t>
                </a:r>
              </a:p>
            </p:txBody>
          </p:sp>
        </mc:Fallback>
      </mc:AlternateContent>
      <p:sp>
        <p:nvSpPr>
          <p:cNvPr id="34" name="文本框 33">
            <a:extLst>
              <a:ext uri="{FF2B5EF4-FFF2-40B4-BE49-F238E27FC236}">
                <a16:creationId xmlns:a16="http://schemas.microsoft.com/office/drawing/2014/main" id="{F6547DA4-693C-46F4-A405-D0687BC53685}"/>
              </a:ext>
            </a:extLst>
          </p:cNvPr>
          <p:cNvSpPr txBox="1"/>
          <p:nvPr/>
        </p:nvSpPr>
        <p:spPr>
          <a:xfrm>
            <a:off x="2915816" y="3696284"/>
            <a:ext cx="4840940" cy="369332"/>
          </a:xfrm>
          <a:prstGeom prst="rect">
            <a:avLst/>
          </a:prstGeom>
          <a:noFill/>
        </p:spPr>
        <p:txBody>
          <a:bodyPr wrap="square">
            <a:spAutoFit/>
          </a:bodyPr>
          <a:lstStyle/>
          <a:p>
            <a:r>
              <a:rPr lang="zh-CN" altLang="en-US" dirty="0"/>
              <a:t>即：</a:t>
            </a:r>
            <a:r>
              <a:rPr lang="en-US" altLang="zh-CN" dirty="0">
                <a:solidFill>
                  <a:srgbClr val="FF0000"/>
                </a:solidFill>
              </a:rPr>
              <a:t>T</a:t>
            </a:r>
            <a:r>
              <a:rPr lang="en-US" altLang="zh-CN" baseline="-25000" dirty="0">
                <a:solidFill>
                  <a:srgbClr val="FF0000"/>
                </a:solidFill>
              </a:rPr>
              <a:t>average</a:t>
            </a:r>
            <a:r>
              <a:rPr lang="en-US" altLang="zh-CN" dirty="0">
                <a:solidFill>
                  <a:srgbClr val="FF0000"/>
                </a:solidFill>
              </a:rPr>
              <a:t>(n) = O(n)</a:t>
            </a:r>
            <a:endParaRPr lang="zh-CN" altLang="en-US" dirty="0">
              <a:solidFill>
                <a:srgbClr val="FF0000"/>
              </a:solidFill>
            </a:endParaRPr>
          </a:p>
        </p:txBody>
      </p:sp>
      <p:pic>
        <p:nvPicPr>
          <p:cNvPr id="37" name="图片 36">
            <a:extLst>
              <a:ext uri="{FF2B5EF4-FFF2-40B4-BE49-F238E27FC236}">
                <a16:creationId xmlns:a16="http://schemas.microsoft.com/office/drawing/2014/main" id="{163336D1-0AD0-4ECC-88CF-AD55ACA8A0F2}"/>
              </a:ext>
            </a:extLst>
          </p:cNvPr>
          <p:cNvPicPr>
            <a:picLocks noChangeAspect="1"/>
          </p:cNvPicPr>
          <p:nvPr/>
        </p:nvPicPr>
        <p:blipFill>
          <a:blip r:embed="rId5"/>
          <a:stretch>
            <a:fillRect/>
          </a:stretch>
        </p:blipFill>
        <p:spPr>
          <a:xfrm>
            <a:off x="388272" y="1707654"/>
            <a:ext cx="2008707" cy="2008706"/>
          </a:xfrm>
          <a:prstGeom prst="rect">
            <a:avLst/>
          </a:prstGeom>
        </p:spPr>
      </p:pic>
    </p:spTree>
    <p:custDataLst>
      <p:tags r:id="rId1"/>
    </p:custDataLst>
    <p:extLst>
      <p:ext uri="{BB962C8B-B14F-4D97-AF65-F5344CB8AC3E}">
        <p14:creationId xmlns:p14="http://schemas.microsoft.com/office/powerpoint/2010/main" val="3624376174"/>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3">
                                            <p:txEl>
                                              <p:pRg st="0" end="0"/>
                                            </p:txEl>
                                          </p:spTgt>
                                        </p:tgtEl>
                                        <p:attrNameLst>
                                          <p:attrName>style.visibility</p:attrName>
                                        </p:attrNameLst>
                                      </p:cBhvr>
                                      <p:to>
                                        <p:strVal val="visible"/>
                                      </p:to>
                                    </p:set>
                                    <p:animEffect transition="in" filter="wipe(left)">
                                      <p:cBhvr>
                                        <p:cTn id="12" dur="500"/>
                                        <p:tgtEl>
                                          <p:spTgt spid="2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4"/>
                                        </p:tgtEl>
                                      </p:cBhvr>
                                    </p:animEffect>
                                    <p:set>
                                      <p:cBhvr>
                                        <p:cTn id="27" dur="1" fill="hold">
                                          <p:stCondLst>
                                            <p:cond delay="499"/>
                                          </p:stCondLst>
                                        </p:cTn>
                                        <p:tgtEl>
                                          <p:spTgt spid="4"/>
                                        </p:tgtEl>
                                        <p:attrNameLst>
                                          <p:attrName>style.visibility</p:attrName>
                                        </p:attrNameLst>
                                      </p:cBhvr>
                                      <p:to>
                                        <p:strVal val="hidden"/>
                                      </p:to>
                                    </p:set>
                                  </p:childTnLst>
                                </p:cTn>
                              </p:par>
                              <p:par>
                                <p:cTn id="28" presetID="22" presetClass="entr" presetSubtype="8" fill="hold" nodeType="withEffect">
                                  <p:stCondLst>
                                    <p:cond delay="0"/>
                                  </p:stCondLst>
                                  <p:childTnLst>
                                    <p:set>
                                      <p:cBhvr>
                                        <p:cTn id="29" dur="1" fill="hold">
                                          <p:stCondLst>
                                            <p:cond delay="0"/>
                                          </p:stCondLst>
                                        </p:cTn>
                                        <p:tgtEl>
                                          <p:spTgt spid="27">
                                            <p:txEl>
                                              <p:pRg st="0" end="0"/>
                                            </p:txEl>
                                          </p:spTgt>
                                        </p:tgtEl>
                                        <p:attrNameLst>
                                          <p:attrName>style.visibility</p:attrName>
                                        </p:attrNameLst>
                                      </p:cBhvr>
                                      <p:to>
                                        <p:strVal val="visible"/>
                                      </p:to>
                                    </p:set>
                                    <p:animEffect transition="in" filter="wipe(left)">
                                      <p:cBhvr>
                                        <p:cTn id="30" dur="500"/>
                                        <p:tgtEl>
                                          <p:spTgt spid="27">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6" grpId="0" animBg="1"/>
      <p:bldP spid="33" grpId="0" animBg="1"/>
      <p:bldP spid="3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540568" y="-598083"/>
            <a:ext cx="2150080" cy="1634177"/>
            <a:chOff x="6084168" y="3923907"/>
            <a:chExt cx="3445634" cy="2618868"/>
          </a:xfrm>
        </p:grpSpPr>
        <p:sp>
          <p:nvSpPr>
            <p:cNvPr id="10" name="Freeform 5"/>
            <p:cNvSpPr/>
            <p:nvPr/>
          </p:nvSpPr>
          <p:spPr bwMode="auto">
            <a:xfrm>
              <a:off x="6084168" y="3923907"/>
              <a:ext cx="2615636" cy="2618868"/>
            </a:xfrm>
            <a:custGeom>
              <a:avLst/>
              <a:gdLst>
                <a:gd name="T0" fmla="*/ 809 w 1619"/>
                <a:gd name="T1" fmla="*/ 1621 h 1621"/>
                <a:gd name="T2" fmla="*/ 0 w 1619"/>
                <a:gd name="T3" fmla="*/ 810 h 1621"/>
                <a:gd name="T4" fmla="*/ 809 w 1619"/>
                <a:gd name="T5" fmla="*/ 0 h 1621"/>
                <a:gd name="T6" fmla="*/ 1619 w 1619"/>
                <a:gd name="T7" fmla="*/ 810 h 1621"/>
                <a:gd name="T8" fmla="*/ 809 w 1619"/>
                <a:gd name="T9" fmla="*/ 1621 h 1621"/>
              </a:gdLst>
              <a:ahLst/>
              <a:cxnLst>
                <a:cxn ang="0">
                  <a:pos x="T0" y="T1"/>
                </a:cxn>
                <a:cxn ang="0">
                  <a:pos x="T2" y="T3"/>
                </a:cxn>
                <a:cxn ang="0">
                  <a:pos x="T4" y="T5"/>
                </a:cxn>
                <a:cxn ang="0">
                  <a:pos x="T6" y="T7"/>
                </a:cxn>
                <a:cxn ang="0">
                  <a:pos x="T8" y="T9"/>
                </a:cxn>
              </a:cxnLst>
              <a:rect l="0" t="0" r="r" b="b"/>
              <a:pathLst>
                <a:path w="1619" h="1621">
                  <a:moveTo>
                    <a:pt x="809" y="1621"/>
                  </a:moveTo>
                  <a:lnTo>
                    <a:pt x="0" y="810"/>
                  </a:lnTo>
                  <a:lnTo>
                    <a:pt x="809" y="0"/>
                  </a:lnTo>
                  <a:lnTo>
                    <a:pt x="1619" y="810"/>
                  </a:lnTo>
                  <a:lnTo>
                    <a:pt x="809" y="1621"/>
                  </a:lnTo>
                  <a:close/>
                </a:path>
              </a:pathLst>
            </a:custGeom>
            <a:solidFill>
              <a:srgbClr val="DD24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dirty="0">
                <a:cs typeface="+mn-ea"/>
                <a:sym typeface="+mn-lt"/>
              </a:endParaRPr>
            </a:p>
          </p:txBody>
        </p:sp>
        <p:sp>
          <p:nvSpPr>
            <p:cNvPr id="13" name="Freeform 3301"/>
            <p:cNvSpPr/>
            <p:nvPr/>
          </p:nvSpPr>
          <p:spPr bwMode="auto">
            <a:xfrm>
              <a:off x="7893162" y="4520570"/>
              <a:ext cx="1636640" cy="1638160"/>
            </a:xfrm>
            <a:custGeom>
              <a:avLst/>
              <a:gdLst>
                <a:gd name="T0" fmla="*/ 1617 w 3233"/>
                <a:gd name="T1" fmla="*/ 3236 h 3236"/>
                <a:gd name="T2" fmla="*/ 0 w 3233"/>
                <a:gd name="T3" fmla="*/ 1619 h 3236"/>
                <a:gd name="T4" fmla="*/ 1617 w 3233"/>
                <a:gd name="T5" fmla="*/ 0 h 3236"/>
                <a:gd name="T6" fmla="*/ 3233 w 3233"/>
                <a:gd name="T7" fmla="*/ 1619 h 3236"/>
                <a:gd name="T8" fmla="*/ 1617 w 3233"/>
                <a:gd name="T9" fmla="*/ 3236 h 3236"/>
              </a:gdLst>
              <a:ahLst/>
              <a:cxnLst>
                <a:cxn ang="0">
                  <a:pos x="T0" y="T1"/>
                </a:cxn>
                <a:cxn ang="0">
                  <a:pos x="T2" y="T3"/>
                </a:cxn>
                <a:cxn ang="0">
                  <a:pos x="T4" y="T5"/>
                </a:cxn>
                <a:cxn ang="0">
                  <a:pos x="T6" y="T7"/>
                </a:cxn>
                <a:cxn ang="0">
                  <a:pos x="T8" y="T9"/>
                </a:cxn>
              </a:cxnLst>
              <a:rect l="0" t="0" r="r" b="b"/>
              <a:pathLst>
                <a:path w="3233" h="3236">
                  <a:moveTo>
                    <a:pt x="1617" y="3236"/>
                  </a:moveTo>
                  <a:lnTo>
                    <a:pt x="0" y="1619"/>
                  </a:lnTo>
                  <a:lnTo>
                    <a:pt x="1617" y="0"/>
                  </a:lnTo>
                  <a:lnTo>
                    <a:pt x="3233" y="1619"/>
                  </a:lnTo>
                  <a:lnTo>
                    <a:pt x="1617" y="3236"/>
                  </a:lnTo>
                  <a:close/>
                </a:path>
              </a:pathLst>
            </a:custGeom>
            <a:solidFill>
              <a:srgbClr val="333333"/>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dirty="0">
                <a:cs typeface="+mn-ea"/>
                <a:sym typeface="+mn-lt"/>
              </a:endParaRPr>
            </a:p>
          </p:txBody>
        </p:sp>
      </p:grpSp>
      <p:sp>
        <p:nvSpPr>
          <p:cNvPr id="2" name="灯片编号占位符 1">
            <a:extLst>
              <a:ext uri="{FF2B5EF4-FFF2-40B4-BE49-F238E27FC236}">
                <a16:creationId xmlns:a16="http://schemas.microsoft.com/office/drawing/2014/main" id="{A4390690-6CB5-43F4-8705-BC124DF3703E}"/>
              </a:ext>
            </a:extLst>
          </p:cNvPr>
          <p:cNvSpPr>
            <a:spLocks noGrp="1"/>
          </p:cNvSpPr>
          <p:nvPr>
            <p:ph type="sldNum" sz="quarter" idx="12"/>
          </p:nvPr>
        </p:nvSpPr>
        <p:spPr>
          <a:xfrm>
            <a:off x="6913836" y="4656356"/>
            <a:ext cx="2133600" cy="273844"/>
          </a:xfrm>
        </p:spPr>
        <p:txBody>
          <a:bodyPr/>
          <a:lstStyle/>
          <a:p>
            <a:fld id="{49AE70B2-8BF9-45C0-BB95-33D1B9D3A854}" type="slidenum">
              <a:rPr lang="zh-CN" altLang="en-US" smtClean="0">
                <a:cs typeface="+mn-ea"/>
                <a:sym typeface="+mn-lt"/>
              </a:rPr>
              <a:t>14</a:t>
            </a:fld>
            <a:endParaRPr lang="zh-CN" altLang="en-US" dirty="0">
              <a:cs typeface="+mn-ea"/>
              <a:sym typeface="+mn-lt"/>
            </a:endParaRPr>
          </a:p>
        </p:txBody>
      </p:sp>
      <p:sp>
        <p:nvSpPr>
          <p:cNvPr id="14" name="文本框 13">
            <a:extLst>
              <a:ext uri="{FF2B5EF4-FFF2-40B4-BE49-F238E27FC236}">
                <a16:creationId xmlns:a16="http://schemas.microsoft.com/office/drawing/2014/main" id="{A0D96F4B-F148-47A7-98FF-FCF4FC845267}"/>
              </a:ext>
            </a:extLst>
          </p:cNvPr>
          <p:cNvSpPr txBox="1"/>
          <p:nvPr/>
        </p:nvSpPr>
        <p:spPr>
          <a:xfrm>
            <a:off x="1907704" y="219005"/>
            <a:ext cx="2448272" cy="400110"/>
          </a:xfrm>
          <a:prstGeom prst="rect">
            <a:avLst/>
          </a:prstGeom>
          <a:noFill/>
        </p:spPr>
        <p:txBody>
          <a:bodyPr wrap="square">
            <a:spAutoFit/>
          </a:bodyPr>
          <a:lstStyle/>
          <a:p>
            <a:r>
              <a:rPr lang="en-US" altLang="zh-CN" sz="2000" b="1" dirty="0"/>
              <a:t>9.2 </a:t>
            </a:r>
            <a:r>
              <a:rPr lang="zh-CN" altLang="en-US" sz="2000" b="1" dirty="0"/>
              <a:t>顺序表的查找</a:t>
            </a:r>
          </a:p>
        </p:txBody>
      </p:sp>
      <p:sp>
        <p:nvSpPr>
          <p:cNvPr id="11" name="文本框 10">
            <a:extLst>
              <a:ext uri="{FF2B5EF4-FFF2-40B4-BE49-F238E27FC236}">
                <a16:creationId xmlns:a16="http://schemas.microsoft.com/office/drawing/2014/main" id="{34C81CED-39B1-48BB-B2E1-46F069439479}"/>
              </a:ext>
            </a:extLst>
          </p:cNvPr>
          <p:cNvSpPr txBox="1"/>
          <p:nvPr/>
        </p:nvSpPr>
        <p:spPr>
          <a:xfrm>
            <a:off x="2315760" y="685943"/>
            <a:ext cx="2256240" cy="417165"/>
          </a:xfrm>
          <a:prstGeom prst="rect">
            <a:avLst/>
          </a:prstGeom>
          <a:noFill/>
        </p:spPr>
        <p:txBody>
          <a:bodyPr wrap="square">
            <a:spAutoFit/>
          </a:bodyPr>
          <a:lstStyle/>
          <a:p>
            <a:pPr marL="285750" indent="-285750">
              <a:lnSpc>
                <a:spcPct val="130000"/>
              </a:lnSpc>
              <a:buClr>
                <a:srgbClr val="FF0000"/>
              </a:buClr>
              <a:buFont typeface="Wingdings" panose="05000000000000000000" pitchFamily="2" charset="2"/>
              <a:buChar char="u"/>
            </a:pPr>
            <a:r>
              <a:rPr lang="zh-CN" altLang="en-US" b="1" dirty="0"/>
              <a:t>算法的时间性能</a:t>
            </a:r>
          </a:p>
        </p:txBody>
      </p:sp>
      <p:sp>
        <p:nvSpPr>
          <p:cNvPr id="23" name="文本框 22">
            <a:extLst>
              <a:ext uri="{FF2B5EF4-FFF2-40B4-BE49-F238E27FC236}">
                <a16:creationId xmlns:a16="http://schemas.microsoft.com/office/drawing/2014/main" id="{645B2865-8459-4C98-81EB-D49007019216}"/>
              </a:ext>
            </a:extLst>
          </p:cNvPr>
          <p:cNvSpPr txBox="1"/>
          <p:nvPr/>
        </p:nvSpPr>
        <p:spPr>
          <a:xfrm>
            <a:off x="2596120" y="1139293"/>
            <a:ext cx="5841811" cy="2376933"/>
          </a:xfrm>
          <a:prstGeom prst="rect">
            <a:avLst/>
          </a:prstGeom>
          <a:noFill/>
        </p:spPr>
        <p:txBody>
          <a:bodyPr wrap="square">
            <a:spAutoFit/>
          </a:bodyPr>
          <a:lstStyle/>
          <a:p>
            <a:pPr marL="285750" indent="-285750">
              <a:lnSpc>
                <a:spcPct val="140000"/>
              </a:lnSpc>
              <a:buClr>
                <a:srgbClr val="FF0000"/>
              </a:buClr>
              <a:buFont typeface="Wingdings" panose="05000000000000000000" pitchFamily="2" charset="2"/>
              <a:buChar char="n"/>
            </a:pPr>
            <a:r>
              <a:rPr lang="zh-CN" altLang="en-US" dirty="0">
                <a:cs typeface="+mn-ea"/>
                <a:sym typeface="+mn-lt"/>
              </a:rPr>
              <a:t>在实际应用中，在查找成功的情况下，不一定每个数据元素查找概率相同，需要根据实际情况计算</a:t>
            </a:r>
            <a:r>
              <a:rPr lang="en-US" altLang="zh-CN" dirty="0">
                <a:solidFill>
                  <a:srgbClr val="FF0000"/>
                </a:solidFill>
                <a:cs typeface="+mn-ea"/>
                <a:sym typeface="+mn-lt"/>
              </a:rPr>
              <a:t>ASL</a:t>
            </a:r>
            <a:r>
              <a:rPr lang="zh-CN" altLang="en-US" dirty="0">
                <a:cs typeface="+mn-ea"/>
                <a:sym typeface="+mn-lt"/>
              </a:rPr>
              <a:t>，分析算法的平均时间性能。</a:t>
            </a:r>
            <a:endParaRPr lang="en-US" altLang="zh-CN" dirty="0">
              <a:cs typeface="+mn-ea"/>
              <a:sym typeface="+mn-lt"/>
            </a:endParaRPr>
          </a:p>
          <a:p>
            <a:pPr marL="285750" lvl="0" indent="-285750">
              <a:lnSpc>
                <a:spcPct val="140000"/>
              </a:lnSpc>
              <a:buClr>
                <a:srgbClr val="FF0000"/>
              </a:buClr>
              <a:buFont typeface="Wingdings" panose="05000000000000000000" pitchFamily="2" charset="2"/>
              <a:buChar char="n"/>
            </a:pPr>
            <a:r>
              <a:rPr lang="zh-CN" altLang="en-US" dirty="0">
                <a:solidFill>
                  <a:srgbClr val="000000"/>
                </a:solidFill>
              </a:rPr>
              <a:t>在各数据元素查找概率</a:t>
            </a:r>
            <a:r>
              <a:rPr lang="en-US" altLang="zh-CN" dirty="0">
                <a:solidFill>
                  <a:srgbClr val="000000"/>
                </a:solidFill>
              </a:rPr>
              <a:t>(P</a:t>
            </a:r>
            <a:r>
              <a:rPr lang="en-US" altLang="zh-CN" baseline="-25000" dirty="0">
                <a:solidFill>
                  <a:srgbClr val="000000"/>
                </a:solidFill>
              </a:rPr>
              <a:t>1</a:t>
            </a:r>
            <a:r>
              <a:rPr lang="en-US" altLang="zh-CN" dirty="0">
                <a:solidFill>
                  <a:srgbClr val="000000"/>
                </a:solidFill>
              </a:rPr>
              <a:t>,P</a:t>
            </a:r>
            <a:r>
              <a:rPr lang="en-US" altLang="zh-CN" baseline="-25000" dirty="0">
                <a:solidFill>
                  <a:srgbClr val="000000"/>
                </a:solidFill>
              </a:rPr>
              <a:t>2</a:t>
            </a:r>
            <a:r>
              <a:rPr lang="en-US" altLang="zh-CN" dirty="0">
                <a:solidFill>
                  <a:srgbClr val="000000"/>
                </a:solidFill>
              </a:rPr>
              <a:t>,…,P</a:t>
            </a:r>
            <a:r>
              <a:rPr lang="en-US" altLang="zh-CN" baseline="-25000" dirty="0">
                <a:solidFill>
                  <a:srgbClr val="000000"/>
                </a:solidFill>
              </a:rPr>
              <a:t>n</a:t>
            </a:r>
            <a:r>
              <a:rPr lang="en-US" altLang="zh-CN" dirty="0">
                <a:solidFill>
                  <a:srgbClr val="000000"/>
                </a:solidFill>
              </a:rPr>
              <a:t>)</a:t>
            </a:r>
            <a:r>
              <a:rPr lang="zh-CN" altLang="en-US" dirty="0">
                <a:solidFill>
                  <a:srgbClr val="000000"/>
                </a:solidFill>
              </a:rPr>
              <a:t>呈现递增情况下，算法的平均时间性能达到最佳。</a:t>
            </a:r>
            <a:endParaRPr lang="en-US" altLang="zh-CN" dirty="0">
              <a:solidFill>
                <a:srgbClr val="000000"/>
              </a:solidFill>
            </a:endParaRPr>
          </a:p>
          <a:p>
            <a:pPr marL="285750" lvl="0" indent="-285750">
              <a:lnSpc>
                <a:spcPct val="140000"/>
              </a:lnSpc>
              <a:buClr>
                <a:srgbClr val="FF0000"/>
              </a:buClr>
              <a:buFont typeface="Wingdings" panose="05000000000000000000" pitchFamily="2" charset="2"/>
              <a:buChar char="n"/>
            </a:pPr>
            <a:r>
              <a:rPr lang="zh-CN" altLang="en-US" dirty="0">
                <a:solidFill>
                  <a:srgbClr val="000000"/>
                </a:solidFill>
              </a:rPr>
              <a:t>“</a:t>
            </a:r>
            <a:r>
              <a:rPr lang="zh-CN" altLang="en-US" dirty="0">
                <a:solidFill>
                  <a:srgbClr val="FF0000"/>
                </a:solidFill>
              </a:rPr>
              <a:t>查找失败</a:t>
            </a:r>
            <a:r>
              <a:rPr lang="zh-CN" altLang="en-US" dirty="0">
                <a:solidFill>
                  <a:srgbClr val="000000"/>
                </a:solidFill>
              </a:rPr>
              <a:t>”情况</a:t>
            </a:r>
            <a:endParaRPr lang="en-US" altLang="zh-CN" dirty="0">
              <a:solidFill>
                <a:srgbClr val="000000"/>
              </a:solidFill>
            </a:endParaRPr>
          </a:p>
        </p:txBody>
      </p:sp>
      <p:pic>
        <p:nvPicPr>
          <p:cNvPr id="37" name="图片 36">
            <a:extLst>
              <a:ext uri="{FF2B5EF4-FFF2-40B4-BE49-F238E27FC236}">
                <a16:creationId xmlns:a16="http://schemas.microsoft.com/office/drawing/2014/main" id="{163336D1-0AD0-4ECC-88CF-AD55ACA8A0F2}"/>
              </a:ext>
            </a:extLst>
          </p:cNvPr>
          <p:cNvPicPr>
            <a:picLocks noChangeAspect="1"/>
          </p:cNvPicPr>
          <p:nvPr/>
        </p:nvPicPr>
        <p:blipFill>
          <a:blip r:embed="rId3"/>
          <a:stretch>
            <a:fillRect/>
          </a:stretch>
        </p:blipFill>
        <p:spPr>
          <a:xfrm>
            <a:off x="388272" y="1707654"/>
            <a:ext cx="2008707" cy="2008706"/>
          </a:xfrm>
          <a:prstGeom prst="rect">
            <a:avLst/>
          </a:prstGeom>
        </p:spPr>
      </p:pic>
      <p:sp>
        <p:nvSpPr>
          <p:cNvPr id="16" name="文本框 15">
            <a:extLst>
              <a:ext uri="{FF2B5EF4-FFF2-40B4-BE49-F238E27FC236}">
                <a16:creationId xmlns:a16="http://schemas.microsoft.com/office/drawing/2014/main" id="{2656547B-7E30-4346-B81A-7FD6787D0141}"/>
              </a:ext>
            </a:extLst>
          </p:cNvPr>
          <p:cNvSpPr txBox="1"/>
          <p:nvPr/>
        </p:nvSpPr>
        <p:spPr>
          <a:xfrm>
            <a:off x="3096555" y="3572402"/>
            <a:ext cx="4840940" cy="825739"/>
          </a:xfrm>
          <a:prstGeom prst="rect">
            <a:avLst/>
          </a:prstGeom>
          <a:solidFill>
            <a:srgbClr val="B7DEE8"/>
          </a:solidFill>
          <a:ln>
            <a:solidFill>
              <a:srgbClr val="B7DEE8"/>
            </a:solidFill>
          </a:ln>
        </p:spPr>
        <p:txBody>
          <a:bodyPr wrap="square">
            <a:spAutoFit/>
          </a:bodyPr>
          <a:lstStyle/>
          <a:p>
            <a:pPr lvl="0">
              <a:lnSpc>
                <a:spcPct val="140000"/>
              </a:lnSpc>
              <a:buClr>
                <a:srgbClr val="FF0000"/>
              </a:buClr>
            </a:pPr>
            <a:r>
              <a:rPr lang="zh-CN" altLang="en-US" b="1" dirty="0"/>
              <a:t>在“</a:t>
            </a:r>
            <a:r>
              <a:rPr lang="zh-CN" altLang="en-US" b="1" dirty="0">
                <a:solidFill>
                  <a:srgbClr val="FF0000"/>
                </a:solidFill>
              </a:rPr>
              <a:t>查找失败</a:t>
            </a:r>
            <a:r>
              <a:rPr lang="zh-CN" altLang="en-US" b="1" dirty="0"/>
              <a:t>”的情况下，需要与所有关键字比较一次，</a:t>
            </a:r>
            <a:r>
              <a:rPr lang="zh-CN" altLang="en-US" b="1" dirty="0">
                <a:solidFill>
                  <a:srgbClr val="FF0000"/>
                </a:solidFill>
              </a:rPr>
              <a:t>共计</a:t>
            </a:r>
            <a:r>
              <a:rPr lang="en-US" altLang="zh-CN" b="1" dirty="0">
                <a:solidFill>
                  <a:srgbClr val="FF0000"/>
                </a:solidFill>
              </a:rPr>
              <a:t>n</a:t>
            </a:r>
            <a:r>
              <a:rPr lang="zh-CN" altLang="en-US" b="1" dirty="0">
                <a:solidFill>
                  <a:srgbClr val="FF0000"/>
                </a:solidFill>
              </a:rPr>
              <a:t>次</a:t>
            </a:r>
            <a:r>
              <a:rPr lang="zh-CN" altLang="en-US" b="1" dirty="0">
                <a:solidFill>
                  <a:srgbClr val="333333"/>
                </a:solidFill>
              </a:rPr>
              <a:t>。</a:t>
            </a:r>
          </a:p>
        </p:txBody>
      </p:sp>
    </p:spTree>
    <p:custDataLst>
      <p:tags r:id="rId1"/>
    </p:custDataLst>
    <p:extLst>
      <p:ext uri="{BB962C8B-B14F-4D97-AF65-F5344CB8AC3E}">
        <p14:creationId xmlns:p14="http://schemas.microsoft.com/office/powerpoint/2010/main" val="3732864206"/>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xEl>
                                              <p:pRg st="0" end="0"/>
                                            </p:txEl>
                                          </p:spTgt>
                                        </p:tgtEl>
                                        <p:attrNameLst>
                                          <p:attrName>style.visibility</p:attrName>
                                        </p:attrNameLst>
                                      </p:cBhvr>
                                      <p:to>
                                        <p:strVal val="visible"/>
                                      </p:to>
                                    </p:set>
                                    <p:animEffect transition="in" filter="fade">
                                      <p:cBhvr>
                                        <p:cTn id="12" dur="500"/>
                                        <p:tgtEl>
                                          <p:spTgt spid="2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3">
                                            <p:txEl>
                                              <p:pRg st="1" end="1"/>
                                            </p:txEl>
                                          </p:spTgt>
                                        </p:tgtEl>
                                        <p:attrNameLst>
                                          <p:attrName>style.visibility</p:attrName>
                                        </p:attrNameLst>
                                      </p:cBhvr>
                                      <p:to>
                                        <p:strVal val="visible"/>
                                      </p:to>
                                    </p:set>
                                    <p:animEffect transition="in" filter="wipe(left)">
                                      <p:cBhvr>
                                        <p:cTn id="17" dur="500"/>
                                        <p:tgtEl>
                                          <p:spTgt spid="2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3">
                                            <p:txEl>
                                              <p:pRg st="2" end="2"/>
                                            </p:txEl>
                                          </p:spTgt>
                                        </p:tgtEl>
                                        <p:attrNameLst>
                                          <p:attrName>style.visibility</p:attrName>
                                        </p:attrNameLst>
                                      </p:cBhvr>
                                      <p:to>
                                        <p:strVal val="visible"/>
                                      </p:to>
                                    </p:set>
                                    <p:animEffect transition="in" filter="wipe(left)">
                                      <p:cBhvr>
                                        <p:cTn id="22" dur="500"/>
                                        <p:tgtEl>
                                          <p:spTgt spid="2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540568" y="-598083"/>
            <a:ext cx="2150080" cy="1634177"/>
            <a:chOff x="6084168" y="3923907"/>
            <a:chExt cx="3445634" cy="2618868"/>
          </a:xfrm>
        </p:grpSpPr>
        <p:sp>
          <p:nvSpPr>
            <p:cNvPr id="10" name="Freeform 5"/>
            <p:cNvSpPr/>
            <p:nvPr/>
          </p:nvSpPr>
          <p:spPr bwMode="auto">
            <a:xfrm>
              <a:off x="6084168" y="3923907"/>
              <a:ext cx="2615636" cy="2618868"/>
            </a:xfrm>
            <a:custGeom>
              <a:avLst/>
              <a:gdLst>
                <a:gd name="T0" fmla="*/ 809 w 1619"/>
                <a:gd name="T1" fmla="*/ 1621 h 1621"/>
                <a:gd name="T2" fmla="*/ 0 w 1619"/>
                <a:gd name="T3" fmla="*/ 810 h 1621"/>
                <a:gd name="T4" fmla="*/ 809 w 1619"/>
                <a:gd name="T5" fmla="*/ 0 h 1621"/>
                <a:gd name="T6" fmla="*/ 1619 w 1619"/>
                <a:gd name="T7" fmla="*/ 810 h 1621"/>
                <a:gd name="T8" fmla="*/ 809 w 1619"/>
                <a:gd name="T9" fmla="*/ 1621 h 1621"/>
              </a:gdLst>
              <a:ahLst/>
              <a:cxnLst>
                <a:cxn ang="0">
                  <a:pos x="T0" y="T1"/>
                </a:cxn>
                <a:cxn ang="0">
                  <a:pos x="T2" y="T3"/>
                </a:cxn>
                <a:cxn ang="0">
                  <a:pos x="T4" y="T5"/>
                </a:cxn>
                <a:cxn ang="0">
                  <a:pos x="T6" y="T7"/>
                </a:cxn>
                <a:cxn ang="0">
                  <a:pos x="T8" y="T9"/>
                </a:cxn>
              </a:cxnLst>
              <a:rect l="0" t="0" r="r" b="b"/>
              <a:pathLst>
                <a:path w="1619" h="1621">
                  <a:moveTo>
                    <a:pt x="809" y="1621"/>
                  </a:moveTo>
                  <a:lnTo>
                    <a:pt x="0" y="810"/>
                  </a:lnTo>
                  <a:lnTo>
                    <a:pt x="809" y="0"/>
                  </a:lnTo>
                  <a:lnTo>
                    <a:pt x="1619" y="810"/>
                  </a:lnTo>
                  <a:lnTo>
                    <a:pt x="809" y="1621"/>
                  </a:lnTo>
                  <a:close/>
                </a:path>
              </a:pathLst>
            </a:custGeom>
            <a:solidFill>
              <a:srgbClr val="DD24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dirty="0">
                <a:cs typeface="+mn-ea"/>
                <a:sym typeface="+mn-lt"/>
              </a:endParaRPr>
            </a:p>
          </p:txBody>
        </p:sp>
        <p:sp>
          <p:nvSpPr>
            <p:cNvPr id="13" name="Freeform 3301"/>
            <p:cNvSpPr/>
            <p:nvPr/>
          </p:nvSpPr>
          <p:spPr bwMode="auto">
            <a:xfrm>
              <a:off x="7893162" y="4520570"/>
              <a:ext cx="1636640" cy="1638160"/>
            </a:xfrm>
            <a:custGeom>
              <a:avLst/>
              <a:gdLst>
                <a:gd name="T0" fmla="*/ 1617 w 3233"/>
                <a:gd name="T1" fmla="*/ 3236 h 3236"/>
                <a:gd name="T2" fmla="*/ 0 w 3233"/>
                <a:gd name="T3" fmla="*/ 1619 h 3236"/>
                <a:gd name="T4" fmla="*/ 1617 w 3233"/>
                <a:gd name="T5" fmla="*/ 0 h 3236"/>
                <a:gd name="T6" fmla="*/ 3233 w 3233"/>
                <a:gd name="T7" fmla="*/ 1619 h 3236"/>
                <a:gd name="T8" fmla="*/ 1617 w 3233"/>
                <a:gd name="T9" fmla="*/ 3236 h 3236"/>
              </a:gdLst>
              <a:ahLst/>
              <a:cxnLst>
                <a:cxn ang="0">
                  <a:pos x="T0" y="T1"/>
                </a:cxn>
                <a:cxn ang="0">
                  <a:pos x="T2" y="T3"/>
                </a:cxn>
                <a:cxn ang="0">
                  <a:pos x="T4" y="T5"/>
                </a:cxn>
                <a:cxn ang="0">
                  <a:pos x="T6" y="T7"/>
                </a:cxn>
                <a:cxn ang="0">
                  <a:pos x="T8" y="T9"/>
                </a:cxn>
              </a:cxnLst>
              <a:rect l="0" t="0" r="r" b="b"/>
              <a:pathLst>
                <a:path w="3233" h="3236">
                  <a:moveTo>
                    <a:pt x="1617" y="3236"/>
                  </a:moveTo>
                  <a:lnTo>
                    <a:pt x="0" y="1619"/>
                  </a:lnTo>
                  <a:lnTo>
                    <a:pt x="1617" y="0"/>
                  </a:lnTo>
                  <a:lnTo>
                    <a:pt x="3233" y="1619"/>
                  </a:lnTo>
                  <a:lnTo>
                    <a:pt x="1617" y="3236"/>
                  </a:lnTo>
                  <a:close/>
                </a:path>
              </a:pathLst>
            </a:custGeom>
            <a:solidFill>
              <a:srgbClr val="333333"/>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dirty="0">
                <a:cs typeface="+mn-ea"/>
                <a:sym typeface="+mn-lt"/>
              </a:endParaRPr>
            </a:p>
          </p:txBody>
        </p:sp>
      </p:grpSp>
      <p:sp>
        <p:nvSpPr>
          <p:cNvPr id="2" name="灯片编号占位符 1">
            <a:extLst>
              <a:ext uri="{FF2B5EF4-FFF2-40B4-BE49-F238E27FC236}">
                <a16:creationId xmlns:a16="http://schemas.microsoft.com/office/drawing/2014/main" id="{A4390690-6CB5-43F4-8705-BC124DF3703E}"/>
              </a:ext>
            </a:extLst>
          </p:cNvPr>
          <p:cNvSpPr>
            <a:spLocks noGrp="1"/>
          </p:cNvSpPr>
          <p:nvPr>
            <p:ph type="sldNum" sz="quarter" idx="12"/>
          </p:nvPr>
        </p:nvSpPr>
        <p:spPr>
          <a:xfrm>
            <a:off x="6913836" y="4656356"/>
            <a:ext cx="2133600" cy="273844"/>
          </a:xfrm>
        </p:spPr>
        <p:txBody>
          <a:bodyPr/>
          <a:lstStyle/>
          <a:p>
            <a:fld id="{49AE70B2-8BF9-45C0-BB95-33D1B9D3A854}" type="slidenum">
              <a:rPr lang="zh-CN" altLang="en-US" smtClean="0">
                <a:cs typeface="+mn-ea"/>
                <a:sym typeface="+mn-lt"/>
              </a:rPr>
              <a:t>15</a:t>
            </a:fld>
            <a:endParaRPr lang="zh-CN" altLang="en-US" dirty="0">
              <a:cs typeface="+mn-ea"/>
              <a:sym typeface="+mn-lt"/>
            </a:endParaRPr>
          </a:p>
        </p:txBody>
      </p:sp>
      <p:sp>
        <p:nvSpPr>
          <p:cNvPr id="11" name="文本框 10">
            <a:extLst>
              <a:ext uri="{FF2B5EF4-FFF2-40B4-BE49-F238E27FC236}">
                <a16:creationId xmlns:a16="http://schemas.microsoft.com/office/drawing/2014/main" id="{34C81CED-39B1-48BB-B2E1-46F069439479}"/>
              </a:ext>
            </a:extLst>
          </p:cNvPr>
          <p:cNvSpPr txBox="1"/>
          <p:nvPr/>
        </p:nvSpPr>
        <p:spPr>
          <a:xfrm>
            <a:off x="2315760" y="685943"/>
            <a:ext cx="2256240" cy="417165"/>
          </a:xfrm>
          <a:prstGeom prst="rect">
            <a:avLst/>
          </a:prstGeom>
          <a:noFill/>
        </p:spPr>
        <p:txBody>
          <a:bodyPr wrap="square">
            <a:spAutoFit/>
          </a:bodyPr>
          <a:lstStyle/>
          <a:p>
            <a:pPr marL="285750" indent="-285750">
              <a:lnSpc>
                <a:spcPct val="130000"/>
              </a:lnSpc>
              <a:buClr>
                <a:srgbClr val="FF0000"/>
              </a:buClr>
              <a:buFont typeface="Wingdings" panose="05000000000000000000" pitchFamily="2" charset="2"/>
              <a:buChar char="u"/>
            </a:pPr>
            <a:r>
              <a:rPr lang="zh-CN" altLang="en-US" b="1" dirty="0"/>
              <a:t>折半查找法</a:t>
            </a:r>
          </a:p>
        </p:txBody>
      </p:sp>
      <p:pic>
        <p:nvPicPr>
          <p:cNvPr id="37" name="图片 36">
            <a:extLst>
              <a:ext uri="{FF2B5EF4-FFF2-40B4-BE49-F238E27FC236}">
                <a16:creationId xmlns:a16="http://schemas.microsoft.com/office/drawing/2014/main" id="{163336D1-0AD0-4ECC-88CF-AD55ACA8A0F2}"/>
              </a:ext>
            </a:extLst>
          </p:cNvPr>
          <p:cNvPicPr>
            <a:picLocks noChangeAspect="1"/>
          </p:cNvPicPr>
          <p:nvPr/>
        </p:nvPicPr>
        <p:blipFill>
          <a:blip r:embed="rId3"/>
          <a:stretch>
            <a:fillRect/>
          </a:stretch>
        </p:blipFill>
        <p:spPr>
          <a:xfrm>
            <a:off x="455272" y="1702194"/>
            <a:ext cx="2008707" cy="2008706"/>
          </a:xfrm>
          <a:prstGeom prst="rect">
            <a:avLst/>
          </a:prstGeom>
        </p:spPr>
      </p:pic>
      <p:sp>
        <p:nvSpPr>
          <p:cNvPr id="12" name="文本框 11">
            <a:extLst>
              <a:ext uri="{FF2B5EF4-FFF2-40B4-BE49-F238E27FC236}">
                <a16:creationId xmlns:a16="http://schemas.microsoft.com/office/drawing/2014/main" id="{A179669E-3D85-42AC-934F-BC42732DD4EA}"/>
              </a:ext>
            </a:extLst>
          </p:cNvPr>
          <p:cNvSpPr txBox="1"/>
          <p:nvPr/>
        </p:nvSpPr>
        <p:spPr>
          <a:xfrm>
            <a:off x="1907704" y="219005"/>
            <a:ext cx="2448272" cy="400110"/>
          </a:xfrm>
          <a:prstGeom prst="rect">
            <a:avLst/>
          </a:prstGeom>
          <a:noFill/>
        </p:spPr>
        <p:txBody>
          <a:bodyPr wrap="square">
            <a:spAutoFit/>
          </a:bodyPr>
          <a:lstStyle/>
          <a:p>
            <a:r>
              <a:rPr lang="en-US" altLang="zh-CN" sz="2000" b="1" dirty="0"/>
              <a:t>9.2 </a:t>
            </a:r>
            <a:r>
              <a:rPr lang="zh-CN" altLang="en-US" sz="2000" b="1" dirty="0"/>
              <a:t>有序表的查找</a:t>
            </a:r>
          </a:p>
        </p:txBody>
      </p:sp>
      <p:graphicFrame>
        <p:nvGraphicFramePr>
          <p:cNvPr id="15" name="Group 2">
            <a:extLst>
              <a:ext uri="{FF2B5EF4-FFF2-40B4-BE49-F238E27FC236}">
                <a16:creationId xmlns:a16="http://schemas.microsoft.com/office/drawing/2014/main" id="{B0811F69-79AD-4035-9FE1-6C103F9F68E3}"/>
              </a:ext>
            </a:extLst>
          </p:cNvPr>
          <p:cNvGraphicFramePr>
            <a:graphicFrameLocks noGrp="1"/>
          </p:cNvGraphicFramePr>
          <p:nvPr>
            <p:extLst>
              <p:ext uri="{D42A27DB-BD31-4B8C-83A1-F6EECF244321}">
                <p14:modId xmlns:p14="http://schemas.microsoft.com/office/powerpoint/2010/main" val="813406992"/>
              </p:ext>
            </p:extLst>
          </p:nvPr>
        </p:nvGraphicFramePr>
        <p:xfrm>
          <a:off x="2759547" y="1290182"/>
          <a:ext cx="5221089" cy="412012"/>
        </p:xfrm>
        <a:graphic>
          <a:graphicData uri="http://schemas.openxmlformats.org/drawingml/2006/table">
            <a:tbl>
              <a:tblPr/>
              <a:tblGrid>
                <a:gridCol w="522109">
                  <a:extLst>
                    <a:ext uri="{9D8B030D-6E8A-4147-A177-3AD203B41FA5}">
                      <a16:colId xmlns:a16="http://schemas.microsoft.com/office/drawing/2014/main" val="122809414"/>
                    </a:ext>
                  </a:extLst>
                </a:gridCol>
                <a:gridCol w="522109">
                  <a:extLst>
                    <a:ext uri="{9D8B030D-6E8A-4147-A177-3AD203B41FA5}">
                      <a16:colId xmlns:a16="http://schemas.microsoft.com/office/drawing/2014/main" val="20001"/>
                    </a:ext>
                  </a:extLst>
                </a:gridCol>
                <a:gridCol w="522109">
                  <a:extLst>
                    <a:ext uri="{9D8B030D-6E8A-4147-A177-3AD203B41FA5}">
                      <a16:colId xmlns:a16="http://schemas.microsoft.com/office/drawing/2014/main" val="20002"/>
                    </a:ext>
                  </a:extLst>
                </a:gridCol>
                <a:gridCol w="1044217">
                  <a:extLst>
                    <a:ext uri="{9D8B030D-6E8A-4147-A177-3AD203B41FA5}">
                      <a16:colId xmlns:a16="http://schemas.microsoft.com/office/drawing/2014/main" val="20003"/>
                    </a:ext>
                  </a:extLst>
                </a:gridCol>
                <a:gridCol w="522109">
                  <a:extLst>
                    <a:ext uri="{9D8B030D-6E8A-4147-A177-3AD203B41FA5}">
                      <a16:colId xmlns:a16="http://schemas.microsoft.com/office/drawing/2014/main" val="20007"/>
                    </a:ext>
                  </a:extLst>
                </a:gridCol>
                <a:gridCol w="1044218">
                  <a:extLst>
                    <a:ext uri="{9D8B030D-6E8A-4147-A177-3AD203B41FA5}">
                      <a16:colId xmlns:a16="http://schemas.microsoft.com/office/drawing/2014/main" val="1871634283"/>
                    </a:ext>
                  </a:extLst>
                </a:gridCol>
                <a:gridCol w="522109">
                  <a:extLst>
                    <a:ext uri="{9D8B030D-6E8A-4147-A177-3AD203B41FA5}">
                      <a16:colId xmlns:a16="http://schemas.microsoft.com/office/drawing/2014/main" val="3482673450"/>
                    </a:ext>
                  </a:extLst>
                </a:gridCol>
                <a:gridCol w="522109">
                  <a:extLst>
                    <a:ext uri="{9D8B030D-6E8A-4147-A177-3AD203B41FA5}">
                      <a16:colId xmlns:a16="http://schemas.microsoft.com/office/drawing/2014/main" val="3996005107"/>
                    </a:ext>
                  </a:extLst>
                </a:gridCol>
              </a:tblGrid>
              <a:tr h="365125">
                <a:tc>
                  <a:txBody>
                    <a:bodyPr/>
                    <a:lstStyle/>
                    <a:p>
                      <a:pPr marL="0" marR="0" lvl="0" indent="0" algn="ctr" defTabSz="914400" rtl="0" eaLnBrk="1" fontAlgn="base" latinLnBrk="0" hangingPunct="1">
                        <a:lnSpc>
                          <a:spcPct val="13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k</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1</a:t>
                      </a:r>
                      <a:endParaRPr kumimoji="1" lang="en-US" altLang="zh-CN" sz="1800" b="0" i="0" u="none" strike="noStrike" cap="none" normalizeH="0" baseline="0" noProof="1">
                        <a:ln>
                          <a:noFill/>
                        </a:ln>
                        <a:solidFill>
                          <a:srgbClr val="000000"/>
                        </a:solidFill>
                        <a:effectLst/>
                        <a:latin typeface="+mn-lt"/>
                        <a:ea typeface="+mn-ea"/>
                        <a:cs typeface="+mn-ea"/>
                        <a:sym typeface="+mn-lt"/>
                      </a:endParaRPr>
                    </a:p>
                  </a:txBody>
                  <a:tcPr marT="45478" marB="4547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k</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2</a:t>
                      </a:r>
                      <a:endParaRPr kumimoji="1" lang="en-US" altLang="zh-CN" sz="1800" b="0" i="0" u="none" strike="noStrike" cap="none" normalizeH="0" baseline="0" noProof="1">
                        <a:ln>
                          <a:noFill/>
                        </a:ln>
                        <a:solidFill>
                          <a:srgbClr val="000000"/>
                        </a:solidFill>
                        <a:effectLst/>
                        <a:latin typeface="+mn-lt"/>
                        <a:ea typeface="+mn-ea"/>
                        <a:cs typeface="+mn-ea"/>
                        <a:sym typeface="+mn-lt"/>
                      </a:endParaRPr>
                    </a:p>
                  </a:txBody>
                  <a:tcPr marT="45478" marB="4547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pPr>
                      <a:r>
                        <a:rPr lang="en-US" altLang="zh-CN" sz="1800" b="0" dirty="0">
                          <a:latin typeface="Times New Roman" panose="02020603050405020304" pitchFamily="18" charset="0"/>
                          <a:ea typeface="微软雅黑" panose="020B0503020204020204" pitchFamily="34" charset="-122"/>
                        </a:rPr>
                        <a:t>k</a:t>
                      </a:r>
                      <a:r>
                        <a:rPr lang="en-US" altLang="zh-CN" sz="1800" b="0" baseline="-25000" dirty="0">
                          <a:latin typeface="Times New Roman" panose="02020603050405020304" pitchFamily="18" charset="0"/>
                          <a:ea typeface="微软雅黑" panose="020B0503020204020204" pitchFamily="34" charset="-122"/>
                        </a:rPr>
                        <a:t>3</a:t>
                      </a:r>
                      <a:endParaRPr kumimoji="1" lang="en-US" altLang="zh-CN" sz="1800" b="0" i="0" u="none" strike="noStrike" cap="none" normalizeH="0" baseline="0" noProof="1">
                        <a:ln>
                          <a:noFill/>
                        </a:ln>
                        <a:solidFill>
                          <a:srgbClr val="000000"/>
                        </a:solidFill>
                        <a:effectLst/>
                        <a:latin typeface="+mn-lt"/>
                        <a:ea typeface="+mn-ea"/>
                        <a:cs typeface="+mn-ea"/>
                        <a:sym typeface="+mn-lt"/>
                      </a:endParaRPr>
                    </a:p>
                  </a:txBody>
                  <a:tcPr marT="45478" marB="4547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pPr>
                      <a:r>
                        <a:rPr kumimoji="1" lang="en-US" altLang="zh-CN" sz="1800" b="0" i="0" u="none" strike="noStrike" cap="none" normalizeH="0" baseline="0" dirty="0">
                          <a:ln>
                            <a:noFill/>
                          </a:ln>
                          <a:solidFill>
                            <a:srgbClr val="000000"/>
                          </a:solidFill>
                          <a:effectLst/>
                          <a:latin typeface="+mn-lt"/>
                          <a:ea typeface="+mn-ea"/>
                          <a:cs typeface="+mn-ea"/>
                          <a:sym typeface="+mn-lt"/>
                        </a:rPr>
                        <a:t>…</a:t>
                      </a:r>
                    </a:p>
                  </a:txBody>
                  <a:tcPr marT="45478" marB="4547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tabLst/>
                        <a:defRPr/>
                      </a:pPr>
                      <a:r>
                        <a:rPr lang="en-US" altLang="zh-CN" sz="1800" b="0" dirty="0">
                          <a:latin typeface="Times New Roman" panose="02020603050405020304" pitchFamily="18" charset="0"/>
                          <a:ea typeface="微软雅黑" panose="020B0503020204020204" pitchFamily="34" charset="-122"/>
                        </a:rPr>
                        <a:t>k</a:t>
                      </a:r>
                      <a:r>
                        <a:rPr lang="en-US" altLang="zh-CN" sz="1800" b="0" baseline="-25000" dirty="0">
                          <a:latin typeface="Times New Roman" panose="02020603050405020304" pitchFamily="18" charset="0"/>
                          <a:ea typeface="微软雅黑" panose="020B0503020204020204" pitchFamily="34" charset="-122"/>
                        </a:rPr>
                        <a:t>m</a:t>
                      </a:r>
                      <a:endParaRPr kumimoji="1" lang="en-US" altLang="zh-CN" sz="1800" b="0" i="0" u="none" strike="noStrike" kern="1200" cap="none" normalizeH="0" baseline="0" noProof="1">
                        <a:ln>
                          <a:noFill/>
                        </a:ln>
                        <a:solidFill>
                          <a:srgbClr val="000000"/>
                        </a:solidFill>
                        <a:effectLst/>
                        <a:latin typeface="Tahoma"/>
                        <a:ea typeface="宋体"/>
                        <a:cs typeface="+mn-ea"/>
                        <a:sym typeface="+mn-lt"/>
                      </a:endParaRPr>
                    </a:p>
                  </a:txBody>
                  <a:tcPr marT="45478" marB="4547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pPr>
                      <a:r>
                        <a:rPr kumimoji="1" lang="en-GB" altLang="zh-CN" sz="1800" b="0" i="0" u="none" strike="noStrike" cap="none" normalizeH="0" baseline="0" noProof="1">
                          <a:ln>
                            <a:noFill/>
                          </a:ln>
                          <a:solidFill>
                            <a:srgbClr val="000000"/>
                          </a:solidFill>
                          <a:effectLst/>
                          <a:latin typeface="+mn-lt"/>
                          <a:ea typeface="+mn-ea"/>
                          <a:cs typeface="+mn-ea"/>
                          <a:sym typeface="+mn-lt"/>
                        </a:rPr>
                        <a:t>…</a:t>
                      </a:r>
                    </a:p>
                  </a:txBody>
                  <a:tcPr marT="45478" marB="4547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defRPr/>
                      </a:pPr>
                      <a:r>
                        <a:rPr lang="en-US" altLang="zh-CN" sz="1800" b="0" dirty="0">
                          <a:latin typeface="Times New Roman" panose="02020603050405020304" pitchFamily="18" charset="0"/>
                          <a:ea typeface="微软雅黑" panose="020B0503020204020204" pitchFamily="34" charset="-122"/>
                        </a:rPr>
                        <a:t>k</a:t>
                      </a:r>
                      <a:r>
                        <a:rPr lang="en-US" altLang="zh-CN" sz="1800" b="0" baseline="-25000" dirty="0">
                          <a:latin typeface="Times New Roman" panose="02020603050405020304" pitchFamily="18" charset="0"/>
                          <a:ea typeface="微软雅黑" panose="020B0503020204020204" pitchFamily="34" charset="-122"/>
                        </a:rPr>
                        <a:t>n-1</a:t>
                      </a:r>
                      <a:endParaRPr kumimoji="1" lang="en-US" altLang="zh-CN" sz="1800" b="0" i="0" u="none" strike="noStrike" cap="none" normalizeH="0" baseline="0" noProof="1">
                        <a:ln>
                          <a:noFill/>
                        </a:ln>
                        <a:solidFill>
                          <a:srgbClr val="000000"/>
                        </a:solidFill>
                        <a:effectLst/>
                        <a:latin typeface="+mn-lt"/>
                        <a:ea typeface="+mn-ea"/>
                        <a:cs typeface="+mn-ea"/>
                        <a:sym typeface="+mn-lt"/>
                      </a:endParaRPr>
                    </a:p>
                  </a:txBody>
                  <a:tcPr marT="45478" marB="4547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defRPr/>
                      </a:pPr>
                      <a:r>
                        <a:rPr lang="en-US" altLang="zh-CN" sz="1800" b="0" dirty="0" err="1">
                          <a:latin typeface="Times New Roman" panose="02020603050405020304" pitchFamily="18" charset="0"/>
                          <a:ea typeface="微软雅黑" panose="020B0503020204020204" pitchFamily="34" charset="-122"/>
                        </a:rPr>
                        <a:t>k</a:t>
                      </a:r>
                      <a:r>
                        <a:rPr lang="en-US" altLang="zh-CN" sz="1800" b="0" baseline="-25000" dirty="0" err="1">
                          <a:latin typeface="Times New Roman" panose="02020603050405020304" pitchFamily="18" charset="0"/>
                          <a:ea typeface="微软雅黑" panose="020B0503020204020204" pitchFamily="34" charset="-122"/>
                        </a:rPr>
                        <a:t>n</a:t>
                      </a:r>
                      <a:endParaRPr kumimoji="1" lang="en-US" altLang="zh-CN" sz="1800" b="0" i="0" u="none" strike="noStrike" cap="none" normalizeH="0" baseline="0" noProof="1">
                        <a:ln>
                          <a:noFill/>
                        </a:ln>
                        <a:solidFill>
                          <a:srgbClr val="000000"/>
                        </a:solidFill>
                        <a:effectLst/>
                        <a:latin typeface="+mn-lt"/>
                        <a:ea typeface="+mn-ea"/>
                        <a:cs typeface="+mn-ea"/>
                        <a:sym typeface="+mn-lt"/>
                      </a:endParaRPr>
                    </a:p>
                  </a:txBody>
                  <a:tcPr marT="45478" marB="4547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0"/>
                  </a:ext>
                </a:extLst>
              </a:tr>
            </a:tbl>
          </a:graphicData>
        </a:graphic>
      </p:graphicFrame>
      <p:sp>
        <p:nvSpPr>
          <p:cNvPr id="17" name="文本框 16">
            <a:extLst>
              <a:ext uri="{FF2B5EF4-FFF2-40B4-BE49-F238E27FC236}">
                <a16:creationId xmlns:a16="http://schemas.microsoft.com/office/drawing/2014/main" id="{45B0AB26-FAA4-4142-9A44-3BBB89E71D84}"/>
              </a:ext>
            </a:extLst>
          </p:cNvPr>
          <p:cNvSpPr txBox="1"/>
          <p:nvPr/>
        </p:nvSpPr>
        <p:spPr>
          <a:xfrm>
            <a:off x="2843434" y="1674008"/>
            <a:ext cx="5040560" cy="338554"/>
          </a:xfrm>
          <a:prstGeom prst="rect">
            <a:avLst/>
          </a:prstGeom>
          <a:noFill/>
        </p:spPr>
        <p:txBody>
          <a:bodyPr wrap="square">
            <a:spAutoFit/>
          </a:bodyPr>
          <a:lstStyle/>
          <a:p>
            <a:r>
              <a:rPr lang="en-US" altLang="zh-CN" sz="1600" dirty="0">
                <a:latin typeface="Times New Roman" panose="02020603050405020304" pitchFamily="18" charset="0"/>
                <a:ea typeface="微软雅黑" panose="020B0503020204020204" pitchFamily="34" charset="-122"/>
              </a:rPr>
              <a:t>1        2        3           …    m-1     m     m+1  …        n-1      n</a:t>
            </a:r>
            <a:endParaRPr lang="zh-CN" altLang="en-US" sz="1600" dirty="0"/>
          </a:p>
        </p:txBody>
      </p:sp>
      <p:sp>
        <p:nvSpPr>
          <p:cNvPr id="19" name="箭头: 下 18">
            <a:extLst>
              <a:ext uri="{FF2B5EF4-FFF2-40B4-BE49-F238E27FC236}">
                <a16:creationId xmlns:a16="http://schemas.microsoft.com/office/drawing/2014/main" id="{FE90C6FE-BA46-4631-8A9E-7223BC350D30}"/>
              </a:ext>
            </a:extLst>
          </p:cNvPr>
          <p:cNvSpPr/>
          <p:nvPr/>
        </p:nvSpPr>
        <p:spPr>
          <a:xfrm rot="10800000">
            <a:off x="2915816" y="2040748"/>
            <a:ext cx="144016" cy="285253"/>
          </a:xfrm>
          <a:prstGeom prst="downArrow">
            <a:avLst/>
          </a:prstGeom>
          <a:solidFill>
            <a:srgbClr val="B7DEE8"/>
          </a:solidFill>
          <a:ln>
            <a:solidFill>
              <a:srgbClr val="B7DE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下 19">
            <a:extLst>
              <a:ext uri="{FF2B5EF4-FFF2-40B4-BE49-F238E27FC236}">
                <a16:creationId xmlns:a16="http://schemas.microsoft.com/office/drawing/2014/main" id="{19737203-1B4A-4D54-86FB-627BF36A5E00}"/>
              </a:ext>
            </a:extLst>
          </p:cNvPr>
          <p:cNvSpPr/>
          <p:nvPr/>
        </p:nvSpPr>
        <p:spPr>
          <a:xfrm rot="10800000">
            <a:off x="7689339" y="2040748"/>
            <a:ext cx="144016" cy="285253"/>
          </a:xfrm>
          <a:prstGeom prst="downArrow">
            <a:avLst/>
          </a:prstGeom>
          <a:solidFill>
            <a:srgbClr val="B7DEE8"/>
          </a:solidFill>
          <a:ln>
            <a:solidFill>
              <a:srgbClr val="B7DE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下 20">
            <a:extLst>
              <a:ext uri="{FF2B5EF4-FFF2-40B4-BE49-F238E27FC236}">
                <a16:creationId xmlns:a16="http://schemas.microsoft.com/office/drawing/2014/main" id="{F91E03A7-A06D-495A-A463-CC2C744D342A}"/>
              </a:ext>
            </a:extLst>
          </p:cNvPr>
          <p:cNvSpPr/>
          <p:nvPr/>
        </p:nvSpPr>
        <p:spPr>
          <a:xfrm rot="10800000">
            <a:off x="5580112" y="2040747"/>
            <a:ext cx="144016" cy="285253"/>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2" name="文本框 21">
            <a:extLst>
              <a:ext uri="{FF2B5EF4-FFF2-40B4-BE49-F238E27FC236}">
                <a16:creationId xmlns:a16="http://schemas.microsoft.com/office/drawing/2014/main" id="{234490A3-7D27-40D1-B925-F073717589EB}"/>
              </a:ext>
            </a:extLst>
          </p:cNvPr>
          <p:cNvSpPr txBox="1"/>
          <p:nvPr/>
        </p:nvSpPr>
        <p:spPr>
          <a:xfrm>
            <a:off x="2736103" y="2251869"/>
            <a:ext cx="643481" cy="338554"/>
          </a:xfrm>
          <a:prstGeom prst="rect">
            <a:avLst/>
          </a:prstGeom>
          <a:noFill/>
        </p:spPr>
        <p:txBody>
          <a:bodyPr wrap="square">
            <a:spAutoFit/>
          </a:bodyPr>
          <a:lstStyle/>
          <a:p>
            <a:r>
              <a:rPr lang="en-US" altLang="zh-CN" sz="1600" dirty="0">
                <a:latin typeface="Times New Roman" panose="02020603050405020304" pitchFamily="18" charset="0"/>
                <a:ea typeface="微软雅黑" panose="020B0503020204020204" pitchFamily="34" charset="-122"/>
              </a:rPr>
              <a:t>low</a:t>
            </a:r>
            <a:endParaRPr lang="zh-CN" altLang="en-US" sz="1600" dirty="0"/>
          </a:p>
        </p:txBody>
      </p:sp>
      <p:sp>
        <p:nvSpPr>
          <p:cNvPr id="24" name="文本框 23">
            <a:extLst>
              <a:ext uri="{FF2B5EF4-FFF2-40B4-BE49-F238E27FC236}">
                <a16:creationId xmlns:a16="http://schemas.microsoft.com/office/drawing/2014/main" id="{5D5CD7EF-4948-4AD9-BE27-80FB27C984D2}"/>
              </a:ext>
            </a:extLst>
          </p:cNvPr>
          <p:cNvSpPr txBox="1"/>
          <p:nvPr/>
        </p:nvSpPr>
        <p:spPr>
          <a:xfrm>
            <a:off x="5402387" y="2251869"/>
            <a:ext cx="643481" cy="338554"/>
          </a:xfrm>
          <a:prstGeom prst="rect">
            <a:avLst/>
          </a:prstGeom>
          <a:noFill/>
        </p:spPr>
        <p:txBody>
          <a:bodyPr wrap="square">
            <a:spAutoFit/>
          </a:bodyPr>
          <a:lstStyle/>
          <a:p>
            <a:r>
              <a:rPr lang="en-US" altLang="zh-CN" sz="1600" dirty="0">
                <a:latin typeface="Times New Roman" panose="02020603050405020304" pitchFamily="18" charset="0"/>
                <a:ea typeface="微软雅黑" panose="020B0503020204020204" pitchFamily="34" charset="-122"/>
              </a:rPr>
              <a:t>mid</a:t>
            </a:r>
            <a:endParaRPr lang="zh-CN" altLang="en-US" sz="1600" dirty="0"/>
          </a:p>
        </p:txBody>
      </p:sp>
      <p:sp>
        <p:nvSpPr>
          <p:cNvPr id="25" name="文本框 24">
            <a:extLst>
              <a:ext uri="{FF2B5EF4-FFF2-40B4-BE49-F238E27FC236}">
                <a16:creationId xmlns:a16="http://schemas.microsoft.com/office/drawing/2014/main" id="{95E3B15A-D063-4593-8231-A25EBCCA6058}"/>
              </a:ext>
            </a:extLst>
          </p:cNvPr>
          <p:cNvSpPr txBox="1"/>
          <p:nvPr/>
        </p:nvSpPr>
        <p:spPr>
          <a:xfrm>
            <a:off x="7511614" y="2251869"/>
            <a:ext cx="643481" cy="338554"/>
          </a:xfrm>
          <a:prstGeom prst="rect">
            <a:avLst/>
          </a:prstGeom>
          <a:noFill/>
        </p:spPr>
        <p:txBody>
          <a:bodyPr wrap="square">
            <a:spAutoFit/>
          </a:bodyPr>
          <a:lstStyle/>
          <a:p>
            <a:r>
              <a:rPr lang="en-US" altLang="zh-CN" sz="1600" dirty="0">
                <a:latin typeface="Times New Roman" panose="02020603050405020304" pitchFamily="18" charset="0"/>
                <a:ea typeface="微软雅黑" panose="020B0503020204020204" pitchFamily="34" charset="-122"/>
              </a:rPr>
              <a:t>high</a:t>
            </a:r>
            <a:endParaRPr lang="zh-CN" altLang="en-US" sz="1600" dirty="0"/>
          </a:p>
        </p:txBody>
      </p:sp>
      <p:sp>
        <p:nvSpPr>
          <p:cNvPr id="5" name="左大括号 4">
            <a:extLst>
              <a:ext uri="{FF2B5EF4-FFF2-40B4-BE49-F238E27FC236}">
                <a16:creationId xmlns:a16="http://schemas.microsoft.com/office/drawing/2014/main" id="{9DDEE89F-A6CD-4348-9360-3442CCAE8284}"/>
              </a:ext>
            </a:extLst>
          </p:cNvPr>
          <p:cNvSpPr/>
          <p:nvPr/>
        </p:nvSpPr>
        <p:spPr>
          <a:xfrm rot="16200000">
            <a:off x="4216177" y="868987"/>
            <a:ext cx="140968" cy="239436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左大括号 25">
            <a:extLst>
              <a:ext uri="{FF2B5EF4-FFF2-40B4-BE49-F238E27FC236}">
                <a16:creationId xmlns:a16="http://schemas.microsoft.com/office/drawing/2014/main" id="{7950D155-65E1-43C6-8F4F-4B3637171C38}"/>
              </a:ext>
            </a:extLst>
          </p:cNvPr>
          <p:cNvSpPr/>
          <p:nvPr/>
        </p:nvSpPr>
        <p:spPr>
          <a:xfrm rot="16200000">
            <a:off x="6686929" y="1158517"/>
            <a:ext cx="140971" cy="185391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4CF968F2-A7CD-4468-BE0E-D3DAD3895D5A}"/>
              </a:ext>
            </a:extLst>
          </p:cNvPr>
          <p:cNvSpPr txBox="1"/>
          <p:nvPr/>
        </p:nvSpPr>
        <p:spPr>
          <a:xfrm>
            <a:off x="4035118" y="2129897"/>
            <a:ext cx="848268" cy="338554"/>
          </a:xfrm>
          <a:prstGeom prst="rect">
            <a:avLst/>
          </a:prstGeom>
          <a:noFill/>
        </p:spPr>
        <p:txBody>
          <a:bodyPr wrap="square">
            <a:spAutoFit/>
          </a:bodyPr>
          <a:lstStyle/>
          <a:p>
            <a:r>
              <a:rPr lang="zh-CN" altLang="en-US" sz="1600" dirty="0"/>
              <a:t>左部</a:t>
            </a:r>
          </a:p>
        </p:txBody>
      </p:sp>
      <p:sp>
        <p:nvSpPr>
          <p:cNvPr id="28" name="文本框 27">
            <a:extLst>
              <a:ext uri="{FF2B5EF4-FFF2-40B4-BE49-F238E27FC236}">
                <a16:creationId xmlns:a16="http://schemas.microsoft.com/office/drawing/2014/main" id="{5823A673-E175-4BD1-9B43-0071D075D01A}"/>
              </a:ext>
            </a:extLst>
          </p:cNvPr>
          <p:cNvSpPr txBox="1"/>
          <p:nvPr/>
        </p:nvSpPr>
        <p:spPr>
          <a:xfrm>
            <a:off x="6482055" y="2117366"/>
            <a:ext cx="848268" cy="338554"/>
          </a:xfrm>
          <a:prstGeom prst="rect">
            <a:avLst/>
          </a:prstGeom>
          <a:noFill/>
        </p:spPr>
        <p:txBody>
          <a:bodyPr wrap="square">
            <a:spAutoFit/>
          </a:bodyPr>
          <a:lstStyle/>
          <a:p>
            <a:r>
              <a:rPr lang="zh-CN" altLang="en-US" sz="1600" dirty="0"/>
              <a:t>右部</a:t>
            </a:r>
          </a:p>
        </p:txBody>
      </p:sp>
      <p:sp>
        <p:nvSpPr>
          <p:cNvPr id="29" name="文本框 28">
            <a:extLst>
              <a:ext uri="{FF2B5EF4-FFF2-40B4-BE49-F238E27FC236}">
                <a16:creationId xmlns:a16="http://schemas.microsoft.com/office/drawing/2014/main" id="{87D42F75-56C7-49C9-BD83-8598609162CD}"/>
              </a:ext>
            </a:extLst>
          </p:cNvPr>
          <p:cNvSpPr txBox="1"/>
          <p:nvPr/>
        </p:nvSpPr>
        <p:spPr>
          <a:xfrm>
            <a:off x="2759547" y="2571750"/>
            <a:ext cx="5472982" cy="2217658"/>
          </a:xfrm>
          <a:prstGeom prst="rect">
            <a:avLst/>
          </a:prstGeom>
          <a:noFill/>
        </p:spPr>
        <p:txBody>
          <a:bodyPr wrap="square">
            <a:spAutoFit/>
          </a:bodyPr>
          <a:lstStyle/>
          <a:p>
            <a:pPr>
              <a:lnSpc>
                <a:spcPct val="130000"/>
              </a:lnSpc>
            </a:pPr>
            <a:r>
              <a:rPr lang="zh-CN" altLang="en-US" sz="1800" dirty="0"/>
              <a:t>算法思想：</a:t>
            </a:r>
            <a:endParaRPr lang="en-US" altLang="zh-CN" sz="1800" dirty="0"/>
          </a:p>
          <a:p>
            <a:pPr marL="285750" indent="-285750">
              <a:lnSpc>
                <a:spcPct val="130000"/>
              </a:lnSpc>
              <a:buClr>
                <a:srgbClr val="FF0000"/>
              </a:buClr>
              <a:buFont typeface="Wingdings" panose="05000000000000000000" pitchFamily="2" charset="2"/>
              <a:buChar char="n"/>
            </a:pPr>
            <a:r>
              <a:rPr lang="zh-CN" altLang="en-US" dirty="0"/>
              <a:t>与处于查找表中间位置关键字比较。</a:t>
            </a:r>
            <a:endParaRPr lang="en-US" altLang="zh-CN" dirty="0"/>
          </a:p>
          <a:p>
            <a:pPr marL="285750" indent="-285750">
              <a:lnSpc>
                <a:spcPct val="130000"/>
              </a:lnSpc>
              <a:buClr>
                <a:srgbClr val="FF0000"/>
              </a:buClr>
              <a:buFont typeface="Wingdings" panose="05000000000000000000" pitchFamily="2" charset="2"/>
              <a:buChar char="n"/>
            </a:pPr>
            <a:r>
              <a:rPr lang="zh-CN" altLang="en-US" dirty="0"/>
              <a:t>若等于给定值则查找成功，返回成功值；</a:t>
            </a:r>
            <a:endParaRPr lang="en-US" altLang="zh-CN" dirty="0"/>
          </a:p>
          <a:p>
            <a:pPr marL="285750" indent="-285750">
              <a:lnSpc>
                <a:spcPct val="130000"/>
              </a:lnSpc>
              <a:buClr>
                <a:srgbClr val="FF0000"/>
              </a:buClr>
              <a:buFont typeface="Wingdings" panose="05000000000000000000" pitchFamily="2" charset="2"/>
              <a:buChar char="n"/>
            </a:pPr>
            <a:r>
              <a:rPr lang="zh-CN" altLang="en-US" dirty="0"/>
              <a:t>若大于给定值，在表的左部折半法查找；</a:t>
            </a:r>
            <a:endParaRPr lang="en-US" altLang="zh-CN" dirty="0"/>
          </a:p>
          <a:p>
            <a:pPr marL="285750" indent="-285750">
              <a:lnSpc>
                <a:spcPct val="130000"/>
              </a:lnSpc>
              <a:buClr>
                <a:srgbClr val="FF0000"/>
              </a:buClr>
              <a:buFont typeface="Wingdings" panose="05000000000000000000" pitchFamily="2" charset="2"/>
              <a:buChar char="n"/>
            </a:pPr>
            <a:r>
              <a:rPr lang="zh-CN" altLang="en-US" dirty="0"/>
              <a:t>若小于给定值，在表的右部折半法查找；</a:t>
            </a:r>
            <a:endParaRPr lang="en-US" altLang="zh-CN" dirty="0"/>
          </a:p>
          <a:p>
            <a:pPr marL="285750" indent="-285750">
              <a:lnSpc>
                <a:spcPct val="130000"/>
              </a:lnSpc>
              <a:buClr>
                <a:srgbClr val="FF0000"/>
              </a:buClr>
              <a:buFont typeface="Wingdings" panose="05000000000000000000" pitchFamily="2" charset="2"/>
              <a:buChar char="n"/>
            </a:pPr>
            <a:r>
              <a:rPr lang="zh-CN" altLang="en-US" dirty="0"/>
              <a:t>仅当左部或右部为空时，查找失败，返回失败值。</a:t>
            </a:r>
          </a:p>
        </p:txBody>
      </p:sp>
      <p:sp>
        <p:nvSpPr>
          <p:cNvPr id="8" name="矩形 7">
            <a:extLst>
              <a:ext uri="{FF2B5EF4-FFF2-40B4-BE49-F238E27FC236}">
                <a16:creationId xmlns:a16="http://schemas.microsoft.com/office/drawing/2014/main" id="{BF4A9916-AE2A-4D9D-B232-A914AE10B81A}"/>
              </a:ext>
            </a:extLst>
          </p:cNvPr>
          <p:cNvSpPr/>
          <p:nvPr/>
        </p:nvSpPr>
        <p:spPr>
          <a:xfrm>
            <a:off x="2675660" y="1215922"/>
            <a:ext cx="2808184" cy="5469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64E781B-06FC-4822-A016-565120C382B1}"/>
              </a:ext>
            </a:extLst>
          </p:cNvPr>
          <p:cNvSpPr/>
          <p:nvPr/>
        </p:nvSpPr>
        <p:spPr>
          <a:xfrm>
            <a:off x="5830455" y="1203598"/>
            <a:ext cx="2234068" cy="5469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823DF1C9-B874-472E-BEE4-A76EF3F7380E}"/>
              </a:ext>
            </a:extLst>
          </p:cNvPr>
          <p:cNvSpPr/>
          <p:nvPr/>
        </p:nvSpPr>
        <p:spPr>
          <a:xfrm>
            <a:off x="2759547" y="2326001"/>
            <a:ext cx="395359" cy="2111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B2AE3438-28DF-462D-A9DB-C135CFAF4BCB}"/>
              </a:ext>
            </a:extLst>
          </p:cNvPr>
          <p:cNvSpPr/>
          <p:nvPr/>
        </p:nvSpPr>
        <p:spPr>
          <a:xfrm>
            <a:off x="7585277" y="2332443"/>
            <a:ext cx="395359" cy="2111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5C0EB617-4ADB-45AA-9F87-956ABC96849E}"/>
              </a:ext>
            </a:extLst>
          </p:cNvPr>
          <p:cNvSpPr txBox="1"/>
          <p:nvPr/>
        </p:nvSpPr>
        <p:spPr>
          <a:xfrm>
            <a:off x="2797886" y="2668050"/>
            <a:ext cx="5772893" cy="369332"/>
          </a:xfrm>
          <a:prstGeom prst="rect">
            <a:avLst/>
          </a:prstGeom>
          <a:noFill/>
        </p:spPr>
        <p:txBody>
          <a:bodyPr wrap="square">
            <a:spAutoFit/>
          </a:bodyPr>
          <a:lstStyle/>
          <a:p>
            <a:pPr marL="342900" indent="-342900">
              <a:buClr>
                <a:srgbClr val="FF0000"/>
              </a:buClr>
              <a:buFont typeface="Wingdings" panose="05000000000000000000" pitchFamily="2" charset="2"/>
              <a:buChar char="n"/>
            </a:pPr>
            <a:r>
              <a:rPr lang="zh-CN" altLang="en-US" sz="1800" dirty="0"/>
              <a:t>使用两个变量</a:t>
            </a:r>
            <a:r>
              <a:rPr lang="en-US" altLang="zh-CN" sz="1800" dirty="0"/>
              <a:t>low</a:t>
            </a:r>
            <a:r>
              <a:rPr lang="zh-CN" altLang="en-US" sz="1800" dirty="0"/>
              <a:t>和</a:t>
            </a:r>
            <a:r>
              <a:rPr lang="en-US" altLang="zh-CN" sz="1800" dirty="0"/>
              <a:t>high</a:t>
            </a:r>
            <a:r>
              <a:rPr lang="zh-CN" altLang="en-US" sz="1800" dirty="0"/>
              <a:t>界定查找的顺序子表的范围</a:t>
            </a:r>
            <a:endParaRPr lang="zh-CN" altLang="en-US" dirty="0"/>
          </a:p>
        </p:txBody>
      </p: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20BD39EE-8E40-4D64-9356-043A001EEA09}"/>
                  </a:ext>
                </a:extLst>
              </p:cNvPr>
              <p:cNvSpPr txBox="1"/>
              <p:nvPr/>
            </p:nvSpPr>
            <p:spPr>
              <a:xfrm>
                <a:off x="4286661" y="3008688"/>
                <a:ext cx="2399576" cy="369332"/>
              </a:xfrm>
              <a:prstGeom prst="rect">
                <a:avLst/>
              </a:prstGeom>
              <a:noFill/>
            </p:spPr>
            <p:txBody>
              <a:bodyPr wrap="square">
                <a:spAutoFit/>
              </a:bodyPr>
              <a:lstStyle/>
              <a:p>
                <a:pPr>
                  <a:buClr>
                    <a:srgbClr val="FF0000"/>
                  </a:buClr>
                </a:pPr>
                <a:r>
                  <a:rPr lang="en-US" altLang="zh-CN" dirty="0">
                    <a:solidFill>
                      <a:srgbClr val="FF0000"/>
                    </a:solidFill>
                  </a:rPr>
                  <a:t>mid = </a:t>
                </a:r>
                <a14:m>
                  <m:oMath xmlns:m="http://schemas.openxmlformats.org/officeDocument/2006/math">
                    <m:d>
                      <m:dPr>
                        <m:begChr m:val="⌊"/>
                        <m:endChr m:val="⌋"/>
                        <m:ctrlPr>
                          <a:rPr lang="en-US" altLang="zh-CN" i="1" smtClean="0">
                            <a:solidFill>
                              <a:srgbClr val="FF0000"/>
                            </a:solidFill>
                            <a:latin typeface="Cambria Math" panose="02040503050406030204" pitchFamily="18" charset="0"/>
                          </a:rPr>
                        </m:ctrlPr>
                      </m:dPr>
                      <m:e>
                        <m:r>
                          <m:rPr>
                            <m:nor/>
                          </m:rPr>
                          <a:rPr lang="en-US" altLang="zh-CN" dirty="0">
                            <a:solidFill>
                              <a:srgbClr val="FF0000"/>
                            </a:solidFill>
                          </a:rPr>
                          <m:t>(</m:t>
                        </m:r>
                        <m:r>
                          <m:rPr>
                            <m:nor/>
                          </m:rPr>
                          <a:rPr lang="en-US" altLang="zh-CN" dirty="0">
                            <a:solidFill>
                              <a:srgbClr val="FF0000"/>
                            </a:solidFill>
                          </a:rPr>
                          <m:t>low</m:t>
                        </m:r>
                        <m:r>
                          <m:rPr>
                            <m:nor/>
                          </m:rPr>
                          <a:rPr lang="en-US" altLang="zh-CN" dirty="0">
                            <a:solidFill>
                              <a:srgbClr val="FF0000"/>
                            </a:solidFill>
                          </a:rPr>
                          <m:t> + </m:t>
                        </m:r>
                        <m:r>
                          <m:rPr>
                            <m:nor/>
                          </m:rPr>
                          <a:rPr lang="en-US" altLang="zh-CN" dirty="0">
                            <a:solidFill>
                              <a:srgbClr val="FF0000"/>
                            </a:solidFill>
                          </a:rPr>
                          <m:t>high</m:t>
                        </m:r>
                        <m:r>
                          <m:rPr>
                            <m:nor/>
                          </m:rPr>
                          <a:rPr lang="en-US" altLang="zh-CN" dirty="0">
                            <a:solidFill>
                              <a:srgbClr val="FF0000"/>
                            </a:solidFill>
                          </a:rPr>
                          <m:t>) / 2</m:t>
                        </m:r>
                      </m:e>
                    </m:d>
                  </m:oMath>
                </a14:m>
                <a:endParaRPr lang="zh-CN" altLang="en-US" dirty="0">
                  <a:solidFill>
                    <a:srgbClr val="FF0000"/>
                  </a:solidFill>
                </a:endParaRPr>
              </a:p>
            </p:txBody>
          </p:sp>
        </mc:Choice>
        <mc:Fallback xmlns="">
          <p:sp>
            <p:nvSpPr>
              <p:cNvPr id="35" name="文本框 34">
                <a:extLst>
                  <a:ext uri="{FF2B5EF4-FFF2-40B4-BE49-F238E27FC236}">
                    <a16:creationId xmlns:a16="http://schemas.microsoft.com/office/drawing/2014/main" id="{20BD39EE-8E40-4D64-9356-043A001EEA09}"/>
                  </a:ext>
                </a:extLst>
              </p:cNvPr>
              <p:cNvSpPr txBox="1">
                <a:spLocks noRot="1" noChangeAspect="1" noMove="1" noResize="1" noEditPoints="1" noAdjustHandles="1" noChangeArrowheads="1" noChangeShapeType="1" noTextEdit="1"/>
              </p:cNvSpPr>
              <p:nvPr/>
            </p:nvSpPr>
            <p:spPr>
              <a:xfrm>
                <a:off x="4286661" y="3008688"/>
                <a:ext cx="2399576" cy="369332"/>
              </a:xfrm>
              <a:prstGeom prst="rect">
                <a:avLst/>
              </a:prstGeom>
              <a:blipFill>
                <a:blip r:embed="rId4"/>
                <a:stretch>
                  <a:fillRect l="-2030" t="-10000" b="-26667"/>
                </a:stretch>
              </a:blipFill>
            </p:spPr>
            <p:txBody>
              <a:bodyPr/>
              <a:lstStyle/>
              <a:p>
                <a:r>
                  <a:rPr lang="zh-CN" altLang="en-US">
                    <a:noFill/>
                  </a:rPr>
                  <a:t> </a:t>
                </a:r>
              </a:p>
            </p:txBody>
          </p:sp>
        </mc:Fallback>
      </mc:AlternateContent>
      <p:sp>
        <p:nvSpPr>
          <p:cNvPr id="38" name="文本框 37">
            <a:extLst>
              <a:ext uri="{FF2B5EF4-FFF2-40B4-BE49-F238E27FC236}">
                <a16:creationId xmlns:a16="http://schemas.microsoft.com/office/drawing/2014/main" id="{2370917A-1813-474C-9182-4E2DD911006A}"/>
              </a:ext>
            </a:extLst>
          </p:cNvPr>
          <p:cNvSpPr txBox="1"/>
          <p:nvPr/>
        </p:nvSpPr>
        <p:spPr>
          <a:xfrm>
            <a:off x="2759547" y="3413701"/>
            <a:ext cx="6032998" cy="1497461"/>
          </a:xfrm>
          <a:prstGeom prst="rect">
            <a:avLst/>
          </a:prstGeom>
          <a:noFill/>
        </p:spPr>
        <p:txBody>
          <a:bodyPr wrap="square">
            <a:spAutoFit/>
          </a:bodyPr>
          <a:lstStyle/>
          <a:p>
            <a:pPr marL="285750" indent="-285750">
              <a:lnSpc>
                <a:spcPct val="130000"/>
              </a:lnSpc>
              <a:buClr>
                <a:srgbClr val="FF0000"/>
              </a:buClr>
              <a:buFont typeface="Wingdings" panose="05000000000000000000" pitchFamily="2" charset="2"/>
              <a:buChar char="n"/>
            </a:pPr>
            <a:r>
              <a:rPr lang="zh-CN" altLang="en-US" dirty="0"/>
              <a:t>顺序查找表的左半部分查找，</a:t>
            </a:r>
            <a:r>
              <a:rPr lang="en-US" altLang="zh-CN" dirty="0"/>
              <a:t>low</a:t>
            </a:r>
            <a:r>
              <a:rPr lang="zh-CN" altLang="en-US" dirty="0"/>
              <a:t>不变，</a:t>
            </a:r>
            <a:r>
              <a:rPr lang="en-US" altLang="zh-CN" dirty="0"/>
              <a:t>high</a:t>
            </a:r>
            <a:r>
              <a:rPr lang="zh-CN" altLang="en-US" dirty="0"/>
              <a:t>为</a:t>
            </a:r>
            <a:r>
              <a:rPr lang="en-US" altLang="zh-CN" dirty="0"/>
              <a:t>mid-1</a:t>
            </a:r>
            <a:r>
              <a:rPr lang="zh-CN" altLang="en-US" dirty="0"/>
              <a:t>；</a:t>
            </a:r>
            <a:endParaRPr lang="en-US" altLang="zh-CN" dirty="0"/>
          </a:p>
          <a:p>
            <a:pPr marL="285750" indent="-285750">
              <a:lnSpc>
                <a:spcPct val="130000"/>
              </a:lnSpc>
              <a:buClr>
                <a:srgbClr val="FF0000"/>
              </a:buClr>
              <a:buFont typeface="Wingdings" panose="05000000000000000000" pitchFamily="2" charset="2"/>
              <a:buChar char="n"/>
            </a:pPr>
            <a:r>
              <a:rPr lang="zh-CN" altLang="en-US" dirty="0"/>
              <a:t>顺序查找表的右半部分查找，</a:t>
            </a:r>
            <a:r>
              <a:rPr lang="en-US" altLang="zh-CN" dirty="0"/>
              <a:t>high</a:t>
            </a:r>
            <a:r>
              <a:rPr lang="zh-CN" altLang="en-US" dirty="0"/>
              <a:t>不变，</a:t>
            </a:r>
            <a:r>
              <a:rPr lang="en-US" altLang="zh-CN" dirty="0"/>
              <a:t>low</a:t>
            </a:r>
            <a:r>
              <a:rPr lang="zh-CN" altLang="en-US" dirty="0"/>
              <a:t>为</a:t>
            </a:r>
            <a:r>
              <a:rPr lang="en-US" altLang="zh-CN" dirty="0"/>
              <a:t>mid+1</a:t>
            </a:r>
            <a:r>
              <a:rPr lang="zh-CN" altLang="en-US" dirty="0"/>
              <a:t>；</a:t>
            </a:r>
            <a:endParaRPr lang="en-US" altLang="zh-CN" dirty="0"/>
          </a:p>
          <a:p>
            <a:pPr marL="285750" indent="-285750">
              <a:lnSpc>
                <a:spcPct val="130000"/>
              </a:lnSpc>
              <a:buClr>
                <a:srgbClr val="FF0000"/>
              </a:buClr>
              <a:buFont typeface="Wingdings" panose="05000000000000000000" pitchFamily="2" charset="2"/>
              <a:buChar char="n"/>
            </a:pPr>
            <a:r>
              <a:rPr lang="en-US" altLang="zh-CN" dirty="0"/>
              <a:t>low &lt;= high</a:t>
            </a:r>
            <a:r>
              <a:rPr lang="zh-CN" altLang="en-US" dirty="0"/>
              <a:t>时，表示顺序查找子表非空，如果没查到数据元素，可以继续查找。</a:t>
            </a:r>
            <a:endParaRPr lang="en-US" altLang="zh-CN" dirty="0"/>
          </a:p>
        </p:txBody>
      </p:sp>
    </p:spTree>
    <p:custDataLst>
      <p:tags r:id="rId1"/>
    </p:custDataLst>
    <p:extLst>
      <p:ext uri="{BB962C8B-B14F-4D97-AF65-F5344CB8AC3E}">
        <p14:creationId xmlns:p14="http://schemas.microsoft.com/office/powerpoint/2010/main" val="1473412417"/>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left)">
                                      <p:cBhvr>
                                        <p:cTn id="18" dur="500"/>
                                        <p:tgtEl>
                                          <p:spTgt spid="19"/>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500"/>
                                        <p:tgtEl>
                                          <p:spTgt spid="21"/>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500"/>
                                        <p:tgtEl>
                                          <p:spTgt spid="22"/>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left)">
                                      <p:cBhvr>
                                        <p:cTn id="30" dur="500"/>
                                        <p:tgtEl>
                                          <p:spTgt spid="24"/>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left)">
                                      <p:cBhvr>
                                        <p:cTn id="33" dur="500"/>
                                        <p:tgtEl>
                                          <p:spTgt spid="2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left)">
                                      <p:cBhvr>
                                        <p:cTn id="36" dur="500"/>
                                        <p:tgtEl>
                                          <p:spTgt spid="5"/>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wipe(left)">
                                      <p:cBhvr>
                                        <p:cTn id="39" dur="500"/>
                                        <p:tgtEl>
                                          <p:spTgt spid="26"/>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left)">
                                      <p:cBhvr>
                                        <p:cTn id="42" dur="500"/>
                                        <p:tgtEl>
                                          <p:spTgt spid="27"/>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wipe(left)">
                                      <p:cBhvr>
                                        <p:cTn id="45" dur="500"/>
                                        <p:tgtEl>
                                          <p:spTgt spid="2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9">
                                            <p:txEl>
                                              <p:pRg st="0" end="0"/>
                                            </p:txEl>
                                          </p:spTgt>
                                        </p:tgtEl>
                                        <p:attrNameLst>
                                          <p:attrName>style.visibility</p:attrName>
                                        </p:attrNameLst>
                                      </p:cBhvr>
                                      <p:to>
                                        <p:strVal val="visible"/>
                                      </p:to>
                                    </p:set>
                                    <p:animEffect transition="in" filter="fade">
                                      <p:cBhvr>
                                        <p:cTn id="50" dur="500"/>
                                        <p:tgtEl>
                                          <p:spTgt spid="29">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29">
                                            <p:txEl>
                                              <p:pRg st="1" end="1"/>
                                            </p:txEl>
                                          </p:spTgt>
                                        </p:tgtEl>
                                        <p:attrNameLst>
                                          <p:attrName>style.visibility</p:attrName>
                                        </p:attrNameLst>
                                      </p:cBhvr>
                                      <p:to>
                                        <p:strVal val="visible"/>
                                      </p:to>
                                    </p:set>
                                    <p:animEffect transition="in" filter="wipe(left)">
                                      <p:cBhvr>
                                        <p:cTn id="55" dur="500"/>
                                        <p:tgtEl>
                                          <p:spTgt spid="29">
                                            <p:txEl>
                                              <p:pRg st="1" end="1"/>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29">
                                            <p:txEl>
                                              <p:pRg st="2" end="2"/>
                                            </p:txEl>
                                          </p:spTgt>
                                        </p:tgtEl>
                                        <p:attrNameLst>
                                          <p:attrName>style.visibility</p:attrName>
                                        </p:attrNameLst>
                                      </p:cBhvr>
                                      <p:to>
                                        <p:strVal val="visible"/>
                                      </p:to>
                                    </p:set>
                                    <p:animEffect transition="in" filter="wipe(left)">
                                      <p:cBhvr>
                                        <p:cTn id="60" dur="500"/>
                                        <p:tgtEl>
                                          <p:spTgt spid="29">
                                            <p:txEl>
                                              <p:pRg st="2" end="2"/>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29">
                                            <p:txEl>
                                              <p:pRg st="3" end="3"/>
                                            </p:txEl>
                                          </p:spTgt>
                                        </p:tgtEl>
                                        <p:attrNameLst>
                                          <p:attrName>style.visibility</p:attrName>
                                        </p:attrNameLst>
                                      </p:cBhvr>
                                      <p:to>
                                        <p:strVal val="visible"/>
                                      </p:to>
                                    </p:set>
                                    <p:animEffect transition="in" filter="wipe(left)">
                                      <p:cBhvr>
                                        <p:cTn id="65" dur="500"/>
                                        <p:tgtEl>
                                          <p:spTgt spid="29">
                                            <p:txEl>
                                              <p:pRg st="3" end="3"/>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500"/>
                                        <p:tgtEl>
                                          <p:spTgt spid="8"/>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29">
                                            <p:txEl>
                                              <p:pRg st="4" end="4"/>
                                            </p:txEl>
                                          </p:spTgt>
                                        </p:tgtEl>
                                        <p:attrNameLst>
                                          <p:attrName>style.visibility</p:attrName>
                                        </p:attrNameLst>
                                      </p:cBhvr>
                                      <p:to>
                                        <p:strVal val="visible"/>
                                      </p:to>
                                    </p:set>
                                    <p:animEffect transition="in" filter="wipe(left)">
                                      <p:cBhvr>
                                        <p:cTn id="75" dur="500"/>
                                        <p:tgtEl>
                                          <p:spTgt spid="29">
                                            <p:txEl>
                                              <p:pRg st="4" end="4"/>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fade">
                                      <p:cBhvr>
                                        <p:cTn id="80" dur="500"/>
                                        <p:tgtEl>
                                          <p:spTgt spid="30"/>
                                        </p:tgtEl>
                                      </p:cBhvr>
                                    </p:animEffect>
                                  </p:childTnLst>
                                </p:cTn>
                              </p:par>
                              <p:par>
                                <p:cTn id="81" presetID="10" presetClass="exit" presetSubtype="0" fill="hold" grpId="1" nodeType="withEffect">
                                  <p:stCondLst>
                                    <p:cond delay="0"/>
                                  </p:stCondLst>
                                  <p:childTnLst>
                                    <p:animEffect transition="out" filter="fade">
                                      <p:cBhvr>
                                        <p:cTn id="82" dur="500"/>
                                        <p:tgtEl>
                                          <p:spTgt spid="8"/>
                                        </p:tgtEl>
                                      </p:cBhvr>
                                    </p:animEffect>
                                    <p:set>
                                      <p:cBhvr>
                                        <p:cTn id="83" dur="1" fill="hold">
                                          <p:stCondLst>
                                            <p:cond delay="499"/>
                                          </p:stCondLst>
                                        </p:cTn>
                                        <p:tgtEl>
                                          <p:spTgt spid="8"/>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30"/>
                                        </p:tgtEl>
                                      </p:cBhvr>
                                    </p:animEffect>
                                    <p:set>
                                      <p:cBhvr>
                                        <p:cTn id="88" dur="1" fill="hold">
                                          <p:stCondLst>
                                            <p:cond delay="499"/>
                                          </p:stCondLst>
                                        </p:cTn>
                                        <p:tgtEl>
                                          <p:spTgt spid="30"/>
                                        </p:tgtEl>
                                        <p:attrNameLst>
                                          <p:attrName>style.visibility</p:attrName>
                                        </p:attrNameLst>
                                      </p:cBhvr>
                                      <p:to>
                                        <p:strVal val="hidden"/>
                                      </p:to>
                                    </p:set>
                                  </p:childTnLst>
                                </p:cTn>
                              </p:par>
                              <p:par>
                                <p:cTn id="89" presetID="22" presetClass="entr" presetSubtype="8" fill="hold" nodeType="withEffect">
                                  <p:stCondLst>
                                    <p:cond delay="0"/>
                                  </p:stCondLst>
                                  <p:childTnLst>
                                    <p:set>
                                      <p:cBhvr>
                                        <p:cTn id="90" dur="1" fill="hold">
                                          <p:stCondLst>
                                            <p:cond delay="0"/>
                                          </p:stCondLst>
                                        </p:cTn>
                                        <p:tgtEl>
                                          <p:spTgt spid="29">
                                            <p:txEl>
                                              <p:pRg st="5" end="5"/>
                                            </p:txEl>
                                          </p:spTgt>
                                        </p:tgtEl>
                                        <p:attrNameLst>
                                          <p:attrName>style.visibility</p:attrName>
                                        </p:attrNameLst>
                                      </p:cBhvr>
                                      <p:to>
                                        <p:strVal val="visible"/>
                                      </p:to>
                                    </p:set>
                                    <p:animEffect transition="in" filter="wipe(left)">
                                      <p:cBhvr>
                                        <p:cTn id="91" dur="500"/>
                                        <p:tgtEl>
                                          <p:spTgt spid="29">
                                            <p:txEl>
                                              <p:pRg st="5" end="5"/>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xit" presetSubtype="0" fill="hold" grpId="0" nodeType="clickEffect">
                                  <p:stCondLst>
                                    <p:cond delay="0"/>
                                  </p:stCondLst>
                                  <p:childTnLst>
                                    <p:animEffect transition="out" filter="fade">
                                      <p:cBhvr>
                                        <p:cTn id="95" dur="500"/>
                                        <p:tgtEl>
                                          <p:spTgt spid="29">
                                            <p:txEl>
                                              <p:pRg st="0" end="0"/>
                                            </p:txEl>
                                          </p:spTgt>
                                        </p:tgtEl>
                                      </p:cBhvr>
                                    </p:animEffect>
                                    <p:set>
                                      <p:cBhvr>
                                        <p:cTn id="96" dur="1" fill="hold">
                                          <p:stCondLst>
                                            <p:cond delay="499"/>
                                          </p:stCondLst>
                                        </p:cTn>
                                        <p:tgtEl>
                                          <p:spTgt spid="29">
                                            <p:txEl>
                                              <p:pRg st="0" end="0"/>
                                            </p:txEl>
                                          </p:spTgt>
                                        </p:tgtEl>
                                        <p:attrNameLst>
                                          <p:attrName>style.visibility</p:attrName>
                                        </p:attrNameLst>
                                      </p:cBhvr>
                                      <p:to>
                                        <p:strVal val="hidden"/>
                                      </p:to>
                                    </p:set>
                                  </p:childTnLst>
                                </p:cTn>
                              </p:par>
                              <p:par>
                                <p:cTn id="97" presetID="10" presetClass="exit" presetSubtype="0" fill="hold" grpId="0" nodeType="withEffect">
                                  <p:stCondLst>
                                    <p:cond delay="0"/>
                                  </p:stCondLst>
                                  <p:childTnLst>
                                    <p:animEffect transition="out" filter="fade">
                                      <p:cBhvr>
                                        <p:cTn id="98" dur="500"/>
                                        <p:tgtEl>
                                          <p:spTgt spid="29">
                                            <p:txEl>
                                              <p:pRg st="1" end="1"/>
                                            </p:txEl>
                                          </p:spTgt>
                                        </p:tgtEl>
                                      </p:cBhvr>
                                    </p:animEffect>
                                    <p:set>
                                      <p:cBhvr>
                                        <p:cTn id="99" dur="1" fill="hold">
                                          <p:stCondLst>
                                            <p:cond delay="499"/>
                                          </p:stCondLst>
                                        </p:cTn>
                                        <p:tgtEl>
                                          <p:spTgt spid="29">
                                            <p:txEl>
                                              <p:pRg st="1" end="1"/>
                                            </p:txEl>
                                          </p:spTgt>
                                        </p:tgtEl>
                                        <p:attrNameLst>
                                          <p:attrName>style.visibility</p:attrName>
                                        </p:attrNameLst>
                                      </p:cBhvr>
                                      <p:to>
                                        <p:strVal val="hidden"/>
                                      </p:to>
                                    </p:set>
                                  </p:childTnLst>
                                </p:cTn>
                              </p:par>
                              <p:par>
                                <p:cTn id="100" presetID="10" presetClass="exit" presetSubtype="0" fill="hold" grpId="0" nodeType="withEffect">
                                  <p:stCondLst>
                                    <p:cond delay="0"/>
                                  </p:stCondLst>
                                  <p:childTnLst>
                                    <p:animEffect transition="out" filter="fade">
                                      <p:cBhvr>
                                        <p:cTn id="101" dur="500"/>
                                        <p:tgtEl>
                                          <p:spTgt spid="29">
                                            <p:txEl>
                                              <p:pRg st="2" end="2"/>
                                            </p:txEl>
                                          </p:spTgt>
                                        </p:tgtEl>
                                      </p:cBhvr>
                                    </p:animEffect>
                                    <p:set>
                                      <p:cBhvr>
                                        <p:cTn id="102" dur="1" fill="hold">
                                          <p:stCondLst>
                                            <p:cond delay="499"/>
                                          </p:stCondLst>
                                        </p:cTn>
                                        <p:tgtEl>
                                          <p:spTgt spid="29">
                                            <p:txEl>
                                              <p:pRg st="2" end="2"/>
                                            </p:txEl>
                                          </p:spTgt>
                                        </p:tgtEl>
                                        <p:attrNameLst>
                                          <p:attrName>style.visibility</p:attrName>
                                        </p:attrNameLst>
                                      </p:cBhvr>
                                      <p:to>
                                        <p:strVal val="hidden"/>
                                      </p:to>
                                    </p:set>
                                  </p:childTnLst>
                                </p:cTn>
                              </p:par>
                              <p:par>
                                <p:cTn id="103" presetID="10" presetClass="exit" presetSubtype="0" fill="hold" grpId="0" nodeType="withEffect">
                                  <p:stCondLst>
                                    <p:cond delay="0"/>
                                  </p:stCondLst>
                                  <p:childTnLst>
                                    <p:animEffect transition="out" filter="fade">
                                      <p:cBhvr>
                                        <p:cTn id="104" dur="500"/>
                                        <p:tgtEl>
                                          <p:spTgt spid="29">
                                            <p:txEl>
                                              <p:pRg st="3" end="3"/>
                                            </p:txEl>
                                          </p:spTgt>
                                        </p:tgtEl>
                                      </p:cBhvr>
                                    </p:animEffect>
                                    <p:set>
                                      <p:cBhvr>
                                        <p:cTn id="105" dur="1" fill="hold">
                                          <p:stCondLst>
                                            <p:cond delay="499"/>
                                          </p:stCondLst>
                                        </p:cTn>
                                        <p:tgtEl>
                                          <p:spTgt spid="29">
                                            <p:txEl>
                                              <p:pRg st="3" end="3"/>
                                            </p:txEl>
                                          </p:spTgt>
                                        </p:tgtEl>
                                        <p:attrNameLst>
                                          <p:attrName>style.visibility</p:attrName>
                                        </p:attrNameLst>
                                      </p:cBhvr>
                                      <p:to>
                                        <p:strVal val="hidden"/>
                                      </p:to>
                                    </p:set>
                                  </p:childTnLst>
                                </p:cTn>
                              </p:par>
                              <p:par>
                                <p:cTn id="106" presetID="10" presetClass="exit" presetSubtype="0" fill="hold" grpId="0" nodeType="withEffect">
                                  <p:stCondLst>
                                    <p:cond delay="0"/>
                                  </p:stCondLst>
                                  <p:childTnLst>
                                    <p:animEffect transition="out" filter="fade">
                                      <p:cBhvr>
                                        <p:cTn id="107" dur="500"/>
                                        <p:tgtEl>
                                          <p:spTgt spid="29">
                                            <p:txEl>
                                              <p:pRg st="4" end="4"/>
                                            </p:txEl>
                                          </p:spTgt>
                                        </p:tgtEl>
                                      </p:cBhvr>
                                    </p:animEffect>
                                    <p:set>
                                      <p:cBhvr>
                                        <p:cTn id="108" dur="1" fill="hold">
                                          <p:stCondLst>
                                            <p:cond delay="499"/>
                                          </p:stCondLst>
                                        </p:cTn>
                                        <p:tgtEl>
                                          <p:spTgt spid="29">
                                            <p:txEl>
                                              <p:pRg st="4" end="4"/>
                                            </p:txEl>
                                          </p:spTgt>
                                        </p:tgtEl>
                                        <p:attrNameLst>
                                          <p:attrName>style.visibility</p:attrName>
                                        </p:attrNameLst>
                                      </p:cBhvr>
                                      <p:to>
                                        <p:strVal val="hidden"/>
                                      </p:to>
                                    </p:set>
                                  </p:childTnLst>
                                </p:cTn>
                              </p:par>
                              <p:par>
                                <p:cTn id="109" presetID="10" presetClass="exit" presetSubtype="0" fill="hold" grpId="0" nodeType="withEffect">
                                  <p:stCondLst>
                                    <p:cond delay="0"/>
                                  </p:stCondLst>
                                  <p:childTnLst>
                                    <p:animEffect transition="out" filter="fade">
                                      <p:cBhvr>
                                        <p:cTn id="110" dur="500"/>
                                        <p:tgtEl>
                                          <p:spTgt spid="29">
                                            <p:txEl>
                                              <p:pRg st="5" end="5"/>
                                            </p:txEl>
                                          </p:spTgt>
                                        </p:tgtEl>
                                      </p:cBhvr>
                                    </p:animEffect>
                                    <p:set>
                                      <p:cBhvr>
                                        <p:cTn id="111" dur="1" fill="hold">
                                          <p:stCondLst>
                                            <p:cond delay="499"/>
                                          </p:stCondLst>
                                        </p:cTn>
                                        <p:tgtEl>
                                          <p:spTgt spid="29">
                                            <p:txEl>
                                              <p:pRg st="5" end="5"/>
                                            </p:txEl>
                                          </p:spTgt>
                                        </p:tgtEl>
                                        <p:attrNameLst>
                                          <p:attrName>style.visibility</p:attrName>
                                        </p:attrNameLst>
                                      </p:cBhvr>
                                      <p:to>
                                        <p:strVal val="hidden"/>
                                      </p:to>
                                    </p:se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9"/>
                                        </p:tgtEl>
                                        <p:attrNameLst>
                                          <p:attrName>style.visibility</p:attrName>
                                        </p:attrNameLst>
                                      </p:cBhvr>
                                      <p:to>
                                        <p:strVal val="visible"/>
                                      </p:to>
                                    </p:set>
                                    <p:animEffect transition="in" filter="fade">
                                      <p:cBhvr>
                                        <p:cTn id="116" dur="500"/>
                                        <p:tgtEl>
                                          <p:spTgt spid="9"/>
                                        </p:tgtEl>
                                      </p:cBhvr>
                                    </p:animEffect>
                                  </p:childTnLst>
                                </p:cTn>
                              </p:par>
                            </p:childTnLst>
                          </p:cTn>
                        </p:par>
                        <p:par>
                          <p:cTn id="117" fill="hold">
                            <p:stCondLst>
                              <p:cond delay="500"/>
                            </p:stCondLst>
                            <p:childTnLst>
                              <p:par>
                                <p:cTn id="118" presetID="10" presetClass="entr" presetSubtype="0" fill="hold" grpId="0" nodeType="afterEffect">
                                  <p:stCondLst>
                                    <p:cond delay="0"/>
                                  </p:stCondLst>
                                  <p:childTnLst>
                                    <p:set>
                                      <p:cBhvr>
                                        <p:cTn id="119" dur="1" fill="hold">
                                          <p:stCondLst>
                                            <p:cond delay="0"/>
                                          </p:stCondLst>
                                        </p:cTn>
                                        <p:tgtEl>
                                          <p:spTgt spid="32"/>
                                        </p:tgtEl>
                                        <p:attrNameLst>
                                          <p:attrName>style.visibility</p:attrName>
                                        </p:attrNameLst>
                                      </p:cBhvr>
                                      <p:to>
                                        <p:strVal val="visible"/>
                                      </p:to>
                                    </p:set>
                                    <p:animEffect transition="in" filter="fade">
                                      <p:cBhvr>
                                        <p:cTn id="120" dur="500"/>
                                        <p:tgtEl>
                                          <p:spTgt spid="32"/>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grpId="0" nodeType="clickEffect">
                                  <p:stCondLst>
                                    <p:cond delay="0"/>
                                  </p:stCondLst>
                                  <p:childTnLst>
                                    <p:set>
                                      <p:cBhvr>
                                        <p:cTn id="124" dur="1" fill="hold">
                                          <p:stCondLst>
                                            <p:cond delay="0"/>
                                          </p:stCondLst>
                                        </p:cTn>
                                        <p:tgtEl>
                                          <p:spTgt spid="34"/>
                                        </p:tgtEl>
                                        <p:attrNameLst>
                                          <p:attrName>style.visibility</p:attrName>
                                        </p:attrNameLst>
                                      </p:cBhvr>
                                      <p:to>
                                        <p:strVal val="visible"/>
                                      </p:to>
                                    </p:set>
                                    <p:animEffect transition="in" filter="wipe(left)">
                                      <p:cBhvr>
                                        <p:cTn id="125" dur="500"/>
                                        <p:tgtEl>
                                          <p:spTgt spid="34"/>
                                        </p:tgtEl>
                                      </p:cBhvr>
                                    </p:animEffect>
                                  </p:childTnLst>
                                </p:cTn>
                              </p:par>
                            </p:childTnLst>
                          </p:cTn>
                        </p:par>
                        <p:par>
                          <p:cTn id="126" fill="hold">
                            <p:stCondLst>
                              <p:cond delay="500"/>
                            </p:stCondLst>
                            <p:childTnLst>
                              <p:par>
                                <p:cTn id="127" presetID="10" presetClass="entr" presetSubtype="0" fill="hold" grpId="0" nodeType="afterEffect">
                                  <p:stCondLst>
                                    <p:cond delay="0"/>
                                  </p:stCondLst>
                                  <p:childTnLst>
                                    <p:set>
                                      <p:cBhvr>
                                        <p:cTn id="128" dur="1" fill="hold">
                                          <p:stCondLst>
                                            <p:cond delay="0"/>
                                          </p:stCondLst>
                                        </p:cTn>
                                        <p:tgtEl>
                                          <p:spTgt spid="35"/>
                                        </p:tgtEl>
                                        <p:attrNameLst>
                                          <p:attrName>style.visibility</p:attrName>
                                        </p:attrNameLst>
                                      </p:cBhvr>
                                      <p:to>
                                        <p:strVal val="visible"/>
                                      </p:to>
                                    </p:set>
                                    <p:animEffect transition="in" filter="fade">
                                      <p:cBhvr>
                                        <p:cTn id="129" dur="500"/>
                                        <p:tgtEl>
                                          <p:spTgt spid="35"/>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nodeType="clickEffect">
                                  <p:stCondLst>
                                    <p:cond delay="0"/>
                                  </p:stCondLst>
                                  <p:childTnLst>
                                    <p:set>
                                      <p:cBhvr>
                                        <p:cTn id="133" dur="1" fill="hold">
                                          <p:stCondLst>
                                            <p:cond delay="0"/>
                                          </p:stCondLst>
                                        </p:cTn>
                                        <p:tgtEl>
                                          <p:spTgt spid="38">
                                            <p:txEl>
                                              <p:pRg st="0" end="0"/>
                                            </p:txEl>
                                          </p:spTgt>
                                        </p:tgtEl>
                                        <p:attrNameLst>
                                          <p:attrName>style.visibility</p:attrName>
                                        </p:attrNameLst>
                                      </p:cBhvr>
                                      <p:to>
                                        <p:strVal val="visible"/>
                                      </p:to>
                                    </p:set>
                                    <p:animEffect transition="in" filter="wipe(left)">
                                      <p:cBhvr>
                                        <p:cTn id="134" dur="500"/>
                                        <p:tgtEl>
                                          <p:spTgt spid="38">
                                            <p:txEl>
                                              <p:pRg st="0" end="0"/>
                                            </p:txEl>
                                          </p:spTgt>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8" fill="hold" nodeType="clickEffect">
                                  <p:stCondLst>
                                    <p:cond delay="0"/>
                                  </p:stCondLst>
                                  <p:childTnLst>
                                    <p:set>
                                      <p:cBhvr>
                                        <p:cTn id="138" dur="1" fill="hold">
                                          <p:stCondLst>
                                            <p:cond delay="0"/>
                                          </p:stCondLst>
                                        </p:cTn>
                                        <p:tgtEl>
                                          <p:spTgt spid="38">
                                            <p:txEl>
                                              <p:pRg st="1" end="1"/>
                                            </p:txEl>
                                          </p:spTgt>
                                        </p:tgtEl>
                                        <p:attrNameLst>
                                          <p:attrName>style.visibility</p:attrName>
                                        </p:attrNameLst>
                                      </p:cBhvr>
                                      <p:to>
                                        <p:strVal val="visible"/>
                                      </p:to>
                                    </p:set>
                                    <p:animEffect transition="in" filter="wipe(left)">
                                      <p:cBhvr>
                                        <p:cTn id="139" dur="500"/>
                                        <p:tgtEl>
                                          <p:spTgt spid="38">
                                            <p:txEl>
                                              <p:pRg st="1" end="1"/>
                                            </p:txEl>
                                          </p:spTgt>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8" fill="hold" nodeType="clickEffect">
                                  <p:stCondLst>
                                    <p:cond delay="0"/>
                                  </p:stCondLst>
                                  <p:childTnLst>
                                    <p:set>
                                      <p:cBhvr>
                                        <p:cTn id="143" dur="1" fill="hold">
                                          <p:stCondLst>
                                            <p:cond delay="0"/>
                                          </p:stCondLst>
                                        </p:cTn>
                                        <p:tgtEl>
                                          <p:spTgt spid="38">
                                            <p:txEl>
                                              <p:pRg st="2" end="2"/>
                                            </p:txEl>
                                          </p:spTgt>
                                        </p:tgtEl>
                                        <p:attrNameLst>
                                          <p:attrName>style.visibility</p:attrName>
                                        </p:attrNameLst>
                                      </p:cBhvr>
                                      <p:to>
                                        <p:strVal val="visible"/>
                                      </p:to>
                                    </p:set>
                                    <p:animEffect transition="in" filter="wipe(left)">
                                      <p:cBhvr>
                                        <p:cTn id="144" dur="500"/>
                                        <p:tgtEl>
                                          <p:spTgt spid="3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P spid="19" grpId="0" animBg="1"/>
      <p:bldP spid="20" grpId="0" animBg="1"/>
      <p:bldP spid="21" grpId="0" animBg="1"/>
      <p:bldP spid="22" grpId="0"/>
      <p:bldP spid="24" grpId="0"/>
      <p:bldP spid="25" grpId="0"/>
      <p:bldP spid="5" grpId="0" animBg="1"/>
      <p:bldP spid="26" grpId="0" animBg="1"/>
      <p:bldP spid="27" grpId="0"/>
      <p:bldP spid="28" grpId="0"/>
      <p:bldP spid="29" grpId="0" build="allAtOnce"/>
      <p:bldP spid="8" grpId="0" animBg="1"/>
      <p:bldP spid="8" grpId="1" animBg="1"/>
      <p:bldP spid="30" grpId="0" animBg="1"/>
      <p:bldP spid="30" grpId="1" animBg="1"/>
      <p:bldP spid="9" grpId="0" animBg="1"/>
      <p:bldP spid="32" grpId="0" animBg="1"/>
      <p:bldP spid="34" grpId="0"/>
      <p:bldP spid="3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540568" y="-598083"/>
            <a:ext cx="2150080" cy="1634177"/>
            <a:chOff x="6084168" y="3923907"/>
            <a:chExt cx="3445634" cy="2618868"/>
          </a:xfrm>
        </p:grpSpPr>
        <p:sp>
          <p:nvSpPr>
            <p:cNvPr id="10" name="Freeform 5"/>
            <p:cNvSpPr/>
            <p:nvPr/>
          </p:nvSpPr>
          <p:spPr bwMode="auto">
            <a:xfrm>
              <a:off x="6084168" y="3923907"/>
              <a:ext cx="2615636" cy="2618868"/>
            </a:xfrm>
            <a:custGeom>
              <a:avLst/>
              <a:gdLst>
                <a:gd name="T0" fmla="*/ 809 w 1619"/>
                <a:gd name="T1" fmla="*/ 1621 h 1621"/>
                <a:gd name="T2" fmla="*/ 0 w 1619"/>
                <a:gd name="T3" fmla="*/ 810 h 1621"/>
                <a:gd name="T4" fmla="*/ 809 w 1619"/>
                <a:gd name="T5" fmla="*/ 0 h 1621"/>
                <a:gd name="T6" fmla="*/ 1619 w 1619"/>
                <a:gd name="T7" fmla="*/ 810 h 1621"/>
                <a:gd name="T8" fmla="*/ 809 w 1619"/>
                <a:gd name="T9" fmla="*/ 1621 h 1621"/>
              </a:gdLst>
              <a:ahLst/>
              <a:cxnLst>
                <a:cxn ang="0">
                  <a:pos x="T0" y="T1"/>
                </a:cxn>
                <a:cxn ang="0">
                  <a:pos x="T2" y="T3"/>
                </a:cxn>
                <a:cxn ang="0">
                  <a:pos x="T4" y="T5"/>
                </a:cxn>
                <a:cxn ang="0">
                  <a:pos x="T6" y="T7"/>
                </a:cxn>
                <a:cxn ang="0">
                  <a:pos x="T8" y="T9"/>
                </a:cxn>
              </a:cxnLst>
              <a:rect l="0" t="0" r="r" b="b"/>
              <a:pathLst>
                <a:path w="1619" h="1621">
                  <a:moveTo>
                    <a:pt x="809" y="1621"/>
                  </a:moveTo>
                  <a:lnTo>
                    <a:pt x="0" y="810"/>
                  </a:lnTo>
                  <a:lnTo>
                    <a:pt x="809" y="0"/>
                  </a:lnTo>
                  <a:lnTo>
                    <a:pt x="1619" y="810"/>
                  </a:lnTo>
                  <a:lnTo>
                    <a:pt x="809" y="1621"/>
                  </a:lnTo>
                  <a:close/>
                </a:path>
              </a:pathLst>
            </a:custGeom>
            <a:solidFill>
              <a:srgbClr val="DD24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dirty="0">
                <a:cs typeface="+mn-ea"/>
                <a:sym typeface="+mn-lt"/>
              </a:endParaRPr>
            </a:p>
          </p:txBody>
        </p:sp>
        <p:sp>
          <p:nvSpPr>
            <p:cNvPr id="13" name="Freeform 3301"/>
            <p:cNvSpPr/>
            <p:nvPr/>
          </p:nvSpPr>
          <p:spPr bwMode="auto">
            <a:xfrm>
              <a:off x="7893162" y="4520570"/>
              <a:ext cx="1636640" cy="1638160"/>
            </a:xfrm>
            <a:custGeom>
              <a:avLst/>
              <a:gdLst>
                <a:gd name="T0" fmla="*/ 1617 w 3233"/>
                <a:gd name="T1" fmla="*/ 3236 h 3236"/>
                <a:gd name="T2" fmla="*/ 0 w 3233"/>
                <a:gd name="T3" fmla="*/ 1619 h 3236"/>
                <a:gd name="T4" fmla="*/ 1617 w 3233"/>
                <a:gd name="T5" fmla="*/ 0 h 3236"/>
                <a:gd name="T6" fmla="*/ 3233 w 3233"/>
                <a:gd name="T7" fmla="*/ 1619 h 3236"/>
                <a:gd name="T8" fmla="*/ 1617 w 3233"/>
                <a:gd name="T9" fmla="*/ 3236 h 3236"/>
              </a:gdLst>
              <a:ahLst/>
              <a:cxnLst>
                <a:cxn ang="0">
                  <a:pos x="T0" y="T1"/>
                </a:cxn>
                <a:cxn ang="0">
                  <a:pos x="T2" y="T3"/>
                </a:cxn>
                <a:cxn ang="0">
                  <a:pos x="T4" y="T5"/>
                </a:cxn>
                <a:cxn ang="0">
                  <a:pos x="T6" y="T7"/>
                </a:cxn>
                <a:cxn ang="0">
                  <a:pos x="T8" y="T9"/>
                </a:cxn>
              </a:cxnLst>
              <a:rect l="0" t="0" r="r" b="b"/>
              <a:pathLst>
                <a:path w="3233" h="3236">
                  <a:moveTo>
                    <a:pt x="1617" y="3236"/>
                  </a:moveTo>
                  <a:lnTo>
                    <a:pt x="0" y="1619"/>
                  </a:lnTo>
                  <a:lnTo>
                    <a:pt x="1617" y="0"/>
                  </a:lnTo>
                  <a:lnTo>
                    <a:pt x="3233" y="1619"/>
                  </a:lnTo>
                  <a:lnTo>
                    <a:pt x="1617" y="3236"/>
                  </a:lnTo>
                  <a:close/>
                </a:path>
              </a:pathLst>
            </a:custGeom>
            <a:solidFill>
              <a:srgbClr val="333333"/>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dirty="0">
                <a:cs typeface="+mn-ea"/>
                <a:sym typeface="+mn-lt"/>
              </a:endParaRPr>
            </a:p>
          </p:txBody>
        </p:sp>
      </p:grpSp>
      <p:sp>
        <p:nvSpPr>
          <p:cNvPr id="2" name="灯片编号占位符 1">
            <a:extLst>
              <a:ext uri="{FF2B5EF4-FFF2-40B4-BE49-F238E27FC236}">
                <a16:creationId xmlns:a16="http://schemas.microsoft.com/office/drawing/2014/main" id="{A4390690-6CB5-43F4-8705-BC124DF3703E}"/>
              </a:ext>
            </a:extLst>
          </p:cNvPr>
          <p:cNvSpPr>
            <a:spLocks noGrp="1"/>
          </p:cNvSpPr>
          <p:nvPr>
            <p:ph type="sldNum" sz="quarter" idx="12"/>
          </p:nvPr>
        </p:nvSpPr>
        <p:spPr>
          <a:xfrm>
            <a:off x="6609130" y="4601365"/>
            <a:ext cx="2133600" cy="273844"/>
          </a:xfrm>
        </p:spPr>
        <p:txBody>
          <a:bodyPr/>
          <a:lstStyle/>
          <a:p>
            <a:fld id="{49AE70B2-8BF9-45C0-BB95-33D1B9D3A854}" type="slidenum">
              <a:rPr lang="zh-CN" altLang="en-US" smtClean="0">
                <a:cs typeface="+mn-ea"/>
                <a:sym typeface="+mn-lt"/>
              </a:rPr>
              <a:t>16</a:t>
            </a:fld>
            <a:endParaRPr lang="zh-CN" altLang="en-US">
              <a:cs typeface="+mn-ea"/>
              <a:sym typeface="+mn-lt"/>
            </a:endParaRPr>
          </a:p>
        </p:txBody>
      </p:sp>
      <p:sp>
        <p:nvSpPr>
          <p:cNvPr id="11" name="文本框 10">
            <a:extLst>
              <a:ext uri="{FF2B5EF4-FFF2-40B4-BE49-F238E27FC236}">
                <a16:creationId xmlns:a16="http://schemas.microsoft.com/office/drawing/2014/main" id="{21394278-95EA-4843-8072-252A2C2DC254}"/>
              </a:ext>
            </a:extLst>
          </p:cNvPr>
          <p:cNvSpPr txBox="1"/>
          <p:nvPr/>
        </p:nvSpPr>
        <p:spPr>
          <a:xfrm>
            <a:off x="2843808" y="1144906"/>
            <a:ext cx="5544616" cy="3908249"/>
          </a:xfrm>
          <a:prstGeom prst="rect">
            <a:avLst/>
          </a:prstGeom>
          <a:noFill/>
          <a:ln w="12700">
            <a:solidFill>
              <a:srgbClr val="FF0000"/>
            </a:solidFill>
          </a:ln>
        </p:spPr>
        <p:txBody>
          <a:bodyPr wrap="square">
            <a:spAutoFit/>
          </a:bodyPr>
          <a:lstStyle/>
          <a:p>
            <a:pPr>
              <a:lnSpc>
                <a:spcPct val="120000"/>
              </a:lnSpc>
            </a:pPr>
            <a:r>
              <a:rPr lang="en-US" altLang="zh-CN" sz="1600" dirty="0"/>
              <a:t>Typedef struct{ </a:t>
            </a:r>
          </a:p>
          <a:p>
            <a:pPr>
              <a:lnSpc>
                <a:spcPct val="120000"/>
              </a:lnSpc>
            </a:pPr>
            <a:r>
              <a:rPr lang="en-US" altLang="zh-CN" sz="1600" dirty="0"/>
              <a:t>     </a:t>
            </a:r>
            <a:r>
              <a:rPr lang="en-US" altLang="zh-CN" sz="1600" dirty="0" err="1"/>
              <a:t>Elemtype</a:t>
            </a:r>
            <a:r>
              <a:rPr lang="en-US" altLang="zh-CN" sz="1600" dirty="0"/>
              <a:t> * </a:t>
            </a:r>
            <a:r>
              <a:rPr lang="en-US" altLang="zh-CN" sz="1600" dirty="0" err="1"/>
              <a:t>elem</a:t>
            </a:r>
            <a:r>
              <a:rPr lang="en-US" altLang="zh-CN" sz="1600" dirty="0"/>
              <a:t>; </a:t>
            </a:r>
          </a:p>
          <a:p>
            <a:pPr>
              <a:lnSpc>
                <a:spcPct val="120000"/>
              </a:lnSpc>
            </a:pPr>
            <a:r>
              <a:rPr lang="en-US" altLang="zh-CN" sz="1600" dirty="0"/>
              <a:t>     int length;</a:t>
            </a:r>
          </a:p>
          <a:p>
            <a:pPr>
              <a:lnSpc>
                <a:spcPct val="120000"/>
              </a:lnSpc>
            </a:pPr>
            <a:r>
              <a:rPr lang="en-US" altLang="zh-CN" sz="1600" dirty="0"/>
              <a:t>} </a:t>
            </a:r>
            <a:r>
              <a:rPr lang="en-US" altLang="zh-CN" sz="1600" dirty="0" err="1"/>
              <a:t>SSTable</a:t>
            </a:r>
            <a:r>
              <a:rPr lang="en-US" altLang="zh-CN" sz="1600" dirty="0"/>
              <a:t>;</a:t>
            </a:r>
          </a:p>
          <a:p>
            <a:pPr>
              <a:lnSpc>
                <a:spcPct val="120000"/>
              </a:lnSpc>
            </a:pPr>
            <a:r>
              <a:rPr lang="en-US" altLang="zh-CN" sz="1600" dirty="0"/>
              <a:t>int Search(</a:t>
            </a:r>
            <a:r>
              <a:rPr lang="en-US" altLang="zh-CN" sz="1600" dirty="0" err="1"/>
              <a:t>SSTable</a:t>
            </a:r>
            <a:r>
              <a:rPr lang="en-US" altLang="zh-CN" sz="1600" dirty="0"/>
              <a:t> T , </a:t>
            </a:r>
            <a:r>
              <a:rPr lang="en-US" altLang="zh-CN" sz="1600" dirty="0" err="1"/>
              <a:t>KeyType</a:t>
            </a:r>
            <a:r>
              <a:rPr lang="en-US" altLang="zh-CN" sz="1600" dirty="0"/>
              <a:t> k){ </a:t>
            </a:r>
          </a:p>
          <a:p>
            <a:pPr>
              <a:lnSpc>
                <a:spcPct val="120000"/>
              </a:lnSpc>
            </a:pPr>
            <a:r>
              <a:rPr lang="en-US" altLang="zh-CN" sz="1600" dirty="0"/>
              <a:t>     low = 1; high = </a:t>
            </a:r>
            <a:r>
              <a:rPr lang="en-US" altLang="zh-CN" sz="1600" dirty="0" err="1"/>
              <a:t>T.length</a:t>
            </a:r>
            <a:r>
              <a:rPr lang="en-US" altLang="zh-CN" sz="1600" dirty="0"/>
              <a:t>;</a:t>
            </a:r>
          </a:p>
          <a:p>
            <a:pPr>
              <a:lnSpc>
                <a:spcPct val="120000"/>
              </a:lnSpc>
            </a:pPr>
            <a:r>
              <a:rPr lang="en-US" altLang="zh-CN" sz="1600" dirty="0"/>
              <a:t>     while(low &lt;= high){</a:t>
            </a:r>
          </a:p>
          <a:p>
            <a:pPr>
              <a:lnSpc>
                <a:spcPct val="120000"/>
              </a:lnSpc>
            </a:pPr>
            <a:r>
              <a:rPr lang="en-US" altLang="zh-CN" sz="1600" dirty="0"/>
              <a:t>            mid = (low + </a:t>
            </a:r>
            <a:r>
              <a:rPr lang="en-US" altLang="zh-CN" sz="1600" dirty="0" err="1"/>
              <a:t>hig</a:t>
            </a:r>
            <a:r>
              <a:rPr lang="en-US" altLang="zh-CN" sz="1600" dirty="0"/>
              <a:t>)/2;</a:t>
            </a:r>
          </a:p>
          <a:p>
            <a:pPr>
              <a:lnSpc>
                <a:spcPct val="120000"/>
              </a:lnSpc>
            </a:pPr>
            <a:r>
              <a:rPr lang="en-US" altLang="zh-CN" sz="1600" dirty="0"/>
              <a:t>            if(</a:t>
            </a:r>
            <a:r>
              <a:rPr lang="en-US" altLang="zh-CN" sz="1600" dirty="0" err="1"/>
              <a:t>T.elem</a:t>
            </a:r>
            <a:r>
              <a:rPr lang="en-US" altLang="zh-CN" sz="1600" dirty="0"/>
              <a:t>[mid] == k) return(mid);             //</a:t>
            </a:r>
            <a:r>
              <a:rPr lang="zh-CN" altLang="en-US" sz="1600" dirty="0"/>
              <a:t>等于，成功！</a:t>
            </a:r>
            <a:endParaRPr lang="en-US" altLang="zh-CN" sz="1600" dirty="0"/>
          </a:p>
          <a:p>
            <a:pPr>
              <a:lnSpc>
                <a:spcPct val="120000"/>
              </a:lnSpc>
            </a:pPr>
            <a:r>
              <a:rPr lang="en-US" altLang="zh-CN" sz="1600" dirty="0"/>
              <a:t>            else if(</a:t>
            </a:r>
            <a:r>
              <a:rPr lang="en-US" altLang="zh-CN" sz="1600" dirty="0" err="1"/>
              <a:t>T.elem</a:t>
            </a:r>
            <a:r>
              <a:rPr lang="en-US" altLang="zh-CN" sz="1600" dirty="0"/>
              <a:t>[mid] &gt; k) high = mid – 1;   //</a:t>
            </a:r>
            <a:r>
              <a:rPr lang="zh-CN" altLang="en-US" sz="1600" dirty="0"/>
              <a:t>左部</a:t>
            </a:r>
            <a:endParaRPr lang="en-US" altLang="zh-CN" sz="1600" dirty="0"/>
          </a:p>
          <a:p>
            <a:pPr>
              <a:lnSpc>
                <a:spcPct val="120000"/>
              </a:lnSpc>
            </a:pPr>
            <a:r>
              <a:rPr lang="en-US" altLang="zh-CN" sz="1600" dirty="0"/>
              <a:t>            else low = mid + 1;                                    //</a:t>
            </a:r>
            <a:r>
              <a:rPr lang="zh-CN" altLang="en-US" sz="1600" dirty="0"/>
              <a:t>右部</a:t>
            </a:r>
            <a:endParaRPr lang="en-US" altLang="zh-CN" sz="1600" dirty="0"/>
          </a:p>
          <a:p>
            <a:pPr>
              <a:lnSpc>
                <a:spcPct val="120000"/>
              </a:lnSpc>
            </a:pPr>
            <a:r>
              <a:rPr lang="en-US" altLang="zh-CN" sz="1600" dirty="0"/>
              <a:t>     }</a:t>
            </a:r>
          </a:p>
          <a:p>
            <a:pPr>
              <a:lnSpc>
                <a:spcPct val="120000"/>
              </a:lnSpc>
            </a:pPr>
            <a:r>
              <a:rPr lang="en-US" altLang="zh-CN" sz="1600" dirty="0"/>
              <a:t>     return(0); }                                                        //</a:t>
            </a:r>
            <a:r>
              <a:rPr lang="zh-CN" altLang="en-US" sz="1600" dirty="0"/>
              <a:t>失败</a:t>
            </a:r>
            <a:endParaRPr lang="en-US" altLang="zh-CN" sz="1600" dirty="0"/>
          </a:p>
        </p:txBody>
      </p:sp>
      <p:pic>
        <p:nvPicPr>
          <p:cNvPr id="58" name="图片 57">
            <a:extLst>
              <a:ext uri="{FF2B5EF4-FFF2-40B4-BE49-F238E27FC236}">
                <a16:creationId xmlns:a16="http://schemas.microsoft.com/office/drawing/2014/main" id="{451372C4-4379-46DD-8541-DB58313A2799}"/>
              </a:ext>
            </a:extLst>
          </p:cNvPr>
          <p:cNvPicPr>
            <a:picLocks noChangeAspect="1"/>
          </p:cNvPicPr>
          <p:nvPr/>
        </p:nvPicPr>
        <p:blipFill>
          <a:blip r:embed="rId3"/>
          <a:stretch>
            <a:fillRect/>
          </a:stretch>
        </p:blipFill>
        <p:spPr>
          <a:xfrm>
            <a:off x="388272" y="1356737"/>
            <a:ext cx="2359624" cy="2359623"/>
          </a:xfrm>
          <a:prstGeom prst="rect">
            <a:avLst/>
          </a:prstGeom>
        </p:spPr>
      </p:pic>
      <p:sp>
        <p:nvSpPr>
          <p:cNvPr id="47" name="文本框 46">
            <a:extLst>
              <a:ext uri="{FF2B5EF4-FFF2-40B4-BE49-F238E27FC236}">
                <a16:creationId xmlns:a16="http://schemas.microsoft.com/office/drawing/2014/main" id="{E9C61F5D-79AB-4357-BFFB-09E582B3281D}"/>
              </a:ext>
            </a:extLst>
          </p:cNvPr>
          <p:cNvSpPr txBox="1"/>
          <p:nvPr/>
        </p:nvSpPr>
        <p:spPr>
          <a:xfrm>
            <a:off x="2315760" y="685943"/>
            <a:ext cx="2256240" cy="417165"/>
          </a:xfrm>
          <a:prstGeom prst="rect">
            <a:avLst/>
          </a:prstGeom>
          <a:noFill/>
        </p:spPr>
        <p:txBody>
          <a:bodyPr wrap="square">
            <a:spAutoFit/>
          </a:bodyPr>
          <a:lstStyle/>
          <a:p>
            <a:pPr marL="285750" indent="-285750">
              <a:lnSpc>
                <a:spcPct val="130000"/>
              </a:lnSpc>
              <a:buClr>
                <a:srgbClr val="FF0000"/>
              </a:buClr>
              <a:buFont typeface="Wingdings" panose="05000000000000000000" pitchFamily="2" charset="2"/>
              <a:buChar char="u"/>
            </a:pPr>
            <a:r>
              <a:rPr lang="zh-CN" altLang="en-US" b="1" dirty="0"/>
              <a:t>折半查找法</a:t>
            </a:r>
          </a:p>
        </p:txBody>
      </p:sp>
      <p:sp>
        <p:nvSpPr>
          <p:cNvPr id="48" name="文本框 47">
            <a:extLst>
              <a:ext uri="{FF2B5EF4-FFF2-40B4-BE49-F238E27FC236}">
                <a16:creationId xmlns:a16="http://schemas.microsoft.com/office/drawing/2014/main" id="{1089BA3A-7625-4BC5-8657-3A09C3990823}"/>
              </a:ext>
            </a:extLst>
          </p:cNvPr>
          <p:cNvSpPr txBox="1"/>
          <p:nvPr/>
        </p:nvSpPr>
        <p:spPr>
          <a:xfrm>
            <a:off x="1907704" y="219005"/>
            <a:ext cx="2448272" cy="400110"/>
          </a:xfrm>
          <a:prstGeom prst="rect">
            <a:avLst/>
          </a:prstGeom>
          <a:noFill/>
        </p:spPr>
        <p:txBody>
          <a:bodyPr wrap="square">
            <a:spAutoFit/>
          </a:bodyPr>
          <a:lstStyle/>
          <a:p>
            <a:r>
              <a:rPr lang="en-US" altLang="zh-CN" sz="2000" b="1" dirty="0"/>
              <a:t>9.2 </a:t>
            </a:r>
            <a:r>
              <a:rPr lang="zh-CN" altLang="en-US" sz="2000" b="1" dirty="0"/>
              <a:t>顺序表的查找</a:t>
            </a:r>
          </a:p>
        </p:txBody>
      </p:sp>
    </p:spTree>
    <p:custDataLst>
      <p:tags r:id="rId1"/>
    </p:custDataLst>
    <p:extLst>
      <p:ext uri="{BB962C8B-B14F-4D97-AF65-F5344CB8AC3E}">
        <p14:creationId xmlns:p14="http://schemas.microsoft.com/office/powerpoint/2010/main" val="3330397366"/>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wipe(down)">
                                      <p:cBhvr>
                                        <p:cTn id="1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540568" y="-598083"/>
            <a:ext cx="2150080" cy="1634177"/>
            <a:chOff x="6084168" y="3923907"/>
            <a:chExt cx="3445634" cy="2618868"/>
          </a:xfrm>
        </p:grpSpPr>
        <p:sp>
          <p:nvSpPr>
            <p:cNvPr id="10" name="Freeform 5"/>
            <p:cNvSpPr/>
            <p:nvPr/>
          </p:nvSpPr>
          <p:spPr bwMode="auto">
            <a:xfrm>
              <a:off x="6084168" y="3923907"/>
              <a:ext cx="2615636" cy="2618868"/>
            </a:xfrm>
            <a:custGeom>
              <a:avLst/>
              <a:gdLst>
                <a:gd name="T0" fmla="*/ 809 w 1619"/>
                <a:gd name="T1" fmla="*/ 1621 h 1621"/>
                <a:gd name="T2" fmla="*/ 0 w 1619"/>
                <a:gd name="T3" fmla="*/ 810 h 1621"/>
                <a:gd name="T4" fmla="*/ 809 w 1619"/>
                <a:gd name="T5" fmla="*/ 0 h 1621"/>
                <a:gd name="T6" fmla="*/ 1619 w 1619"/>
                <a:gd name="T7" fmla="*/ 810 h 1621"/>
                <a:gd name="T8" fmla="*/ 809 w 1619"/>
                <a:gd name="T9" fmla="*/ 1621 h 1621"/>
              </a:gdLst>
              <a:ahLst/>
              <a:cxnLst>
                <a:cxn ang="0">
                  <a:pos x="T0" y="T1"/>
                </a:cxn>
                <a:cxn ang="0">
                  <a:pos x="T2" y="T3"/>
                </a:cxn>
                <a:cxn ang="0">
                  <a:pos x="T4" y="T5"/>
                </a:cxn>
                <a:cxn ang="0">
                  <a:pos x="T6" y="T7"/>
                </a:cxn>
                <a:cxn ang="0">
                  <a:pos x="T8" y="T9"/>
                </a:cxn>
              </a:cxnLst>
              <a:rect l="0" t="0" r="r" b="b"/>
              <a:pathLst>
                <a:path w="1619" h="1621">
                  <a:moveTo>
                    <a:pt x="809" y="1621"/>
                  </a:moveTo>
                  <a:lnTo>
                    <a:pt x="0" y="810"/>
                  </a:lnTo>
                  <a:lnTo>
                    <a:pt x="809" y="0"/>
                  </a:lnTo>
                  <a:lnTo>
                    <a:pt x="1619" y="810"/>
                  </a:lnTo>
                  <a:lnTo>
                    <a:pt x="809" y="1621"/>
                  </a:lnTo>
                  <a:close/>
                </a:path>
              </a:pathLst>
            </a:custGeom>
            <a:solidFill>
              <a:srgbClr val="DD24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dirty="0">
                <a:cs typeface="+mn-ea"/>
                <a:sym typeface="+mn-lt"/>
              </a:endParaRPr>
            </a:p>
          </p:txBody>
        </p:sp>
        <p:sp>
          <p:nvSpPr>
            <p:cNvPr id="13" name="Freeform 3301"/>
            <p:cNvSpPr/>
            <p:nvPr/>
          </p:nvSpPr>
          <p:spPr bwMode="auto">
            <a:xfrm>
              <a:off x="7893162" y="4520570"/>
              <a:ext cx="1636640" cy="1638160"/>
            </a:xfrm>
            <a:custGeom>
              <a:avLst/>
              <a:gdLst>
                <a:gd name="T0" fmla="*/ 1617 w 3233"/>
                <a:gd name="T1" fmla="*/ 3236 h 3236"/>
                <a:gd name="T2" fmla="*/ 0 w 3233"/>
                <a:gd name="T3" fmla="*/ 1619 h 3236"/>
                <a:gd name="T4" fmla="*/ 1617 w 3233"/>
                <a:gd name="T5" fmla="*/ 0 h 3236"/>
                <a:gd name="T6" fmla="*/ 3233 w 3233"/>
                <a:gd name="T7" fmla="*/ 1619 h 3236"/>
                <a:gd name="T8" fmla="*/ 1617 w 3233"/>
                <a:gd name="T9" fmla="*/ 3236 h 3236"/>
              </a:gdLst>
              <a:ahLst/>
              <a:cxnLst>
                <a:cxn ang="0">
                  <a:pos x="T0" y="T1"/>
                </a:cxn>
                <a:cxn ang="0">
                  <a:pos x="T2" y="T3"/>
                </a:cxn>
                <a:cxn ang="0">
                  <a:pos x="T4" y="T5"/>
                </a:cxn>
                <a:cxn ang="0">
                  <a:pos x="T6" y="T7"/>
                </a:cxn>
                <a:cxn ang="0">
                  <a:pos x="T8" y="T9"/>
                </a:cxn>
              </a:cxnLst>
              <a:rect l="0" t="0" r="r" b="b"/>
              <a:pathLst>
                <a:path w="3233" h="3236">
                  <a:moveTo>
                    <a:pt x="1617" y="3236"/>
                  </a:moveTo>
                  <a:lnTo>
                    <a:pt x="0" y="1619"/>
                  </a:lnTo>
                  <a:lnTo>
                    <a:pt x="1617" y="0"/>
                  </a:lnTo>
                  <a:lnTo>
                    <a:pt x="3233" y="1619"/>
                  </a:lnTo>
                  <a:lnTo>
                    <a:pt x="1617" y="3236"/>
                  </a:lnTo>
                  <a:close/>
                </a:path>
              </a:pathLst>
            </a:custGeom>
            <a:solidFill>
              <a:srgbClr val="333333"/>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dirty="0">
                <a:cs typeface="+mn-ea"/>
                <a:sym typeface="+mn-lt"/>
              </a:endParaRPr>
            </a:p>
          </p:txBody>
        </p:sp>
      </p:grpSp>
      <p:sp>
        <p:nvSpPr>
          <p:cNvPr id="2" name="灯片编号占位符 1">
            <a:extLst>
              <a:ext uri="{FF2B5EF4-FFF2-40B4-BE49-F238E27FC236}">
                <a16:creationId xmlns:a16="http://schemas.microsoft.com/office/drawing/2014/main" id="{A4390690-6CB5-43F4-8705-BC124DF3703E}"/>
              </a:ext>
            </a:extLst>
          </p:cNvPr>
          <p:cNvSpPr>
            <a:spLocks noGrp="1"/>
          </p:cNvSpPr>
          <p:nvPr>
            <p:ph type="sldNum" sz="quarter" idx="12"/>
          </p:nvPr>
        </p:nvSpPr>
        <p:spPr>
          <a:xfrm>
            <a:off x="6609130" y="4601365"/>
            <a:ext cx="2133600" cy="273844"/>
          </a:xfrm>
        </p:spPr>
        <p:txBody>
          <a:bodyPr/>
          <a:lstStyle/>
          <a:p>
            <a:fld id="{49AE70B2-8BF9-45C0-BB95-33D1B9D3A854}" type="slidenum">
              <a:rPr lang="zh-CN" altLang="en-US" smtClean="0">
                <a:cs typeface="+mn-ea"/>
                <a:sym typeface="+mn-lt"/>
              </a:rPr>
              <a:t>17</a:t>
            </a:fld>
            <a:endParaRPr lang="zh-CN" altLang="en-US">
              <a:cs typeface="+mn-ea"/>
              <a:sym typeface="+mn-lt"/>
            </a:endParaRPr>
          </a:p>
        </p:txBody>
      </p:sp>
      <p:sp>
        <p:nvSpPr>
          <p:cNvPr id="47" name="文本框 46">
            <a:extLst>
              <a:ext uri="{FF2B5EF4-FFF2-40B4-BE49-F238E27FC236}">
                <a16:creationId xmlns:a16="http://schemas.microsoft.com/office/drawing/2014/main" id="{E9C61F5D-79AB-4357-BFFB-09E582B3281D}"/>
              </a:ext>
            </a:extLst>
          </p:cNvPr>
          <p:cNvSpPr txBox="1"/>
          <p:nvPr/>
        </p:nvSpPr>
        <p:spPr>
          <a:xfrm>
            <a:off x="2013959" y="699815"/>
            <a:ext cx="2256240" cy="417165"/>
          </a:xfrm>
          <a:prstGeom prst="rect">
            <a:avLst/>
          </a:prstGeom>
          <a:noFill/>
        </p:spPr>
        <p:txBody>
          <a:bodyPr wrap="square">
            <a:spAutoFit/>
          </a:bodyPr>
          <a:lstStyle/>
          <a:p>
            <a:pPr marL="285750" indent="-285750">
              <a:lnSpc>
                <a:spcPct val="130000"/>
              </a:lnSpc>
              <a:buClr>
                <a:srgbClr val="FF0000"/>
              </a:buClr>
              <a:buFont typeface="Wingdings" panose="05000000000000000000" pitchFamily="2" charset="2"/>
              <a:buChar char="u"/>
            </a:pPr>
            <a:r>
              <a:rPr lang="zh-CN" altLang="en-US" b="1" dirty="0"/>
              <a:t>折半查找法</a:t>
            </a:r>
          </a:p>
        </p:txBody>
      </p:sp>
      <p:sp>
        <p:nvSpPr>
          <p:cNvPr id="48" name="文本框 47">
            <a:extLst>
              <a:ext uri="{FF2B5EF4-FFF2-40B4-BE49-F238E27FC236}">
                <a16:creationId xmlns:a16="http://schemas.microsoft.com/office/drawing/2014/main" id="{1089BA3A-7625-4BC5-8657-3A09C3990823}"/>
              </a:ext>
            </a:extLst>
          </p:cNvPr>
          <p:cNvSpPr txBox="1"/>
          <p:nvPr/>
        </p:nvSpPr>
        <p:spPr>
          <a:xfrm>
            <a:off x="1605903" y="232877"/>
            <a:ext cx="2448272" cy="400110"/>
          </a:xfrm>
          <a:prstGeom prst="rect">
            <a:avLst/>
          </a:prstGeom>
          <a:noFill/>
        </p:spPr>
        <p:txBody>
          <a:bodyPr wrap="square">
            <a:spAutoFit/>
          </a:bodyPr>
          <a:lstStyle/>
          <a:p>
            <a:r>
              <a:rPr lang="en-US" altLang="zh-CN" sz="2000" b="1" dirty="0"/>
              <a:t>9.2 </a:t>
            </a:r>
            <a:r>
              <a:rPr lang="zh-CN" altLang="en-US" sz="2000" b="1" dirty="0"/>
              <a:t>顺序表的查找</a:t>
            </a:r>
          </a:p>
        </p:txBody>
      </p:sp>
      <p:graphicFrame>
        <p:nvGraphicFramePr>
          <p:cNvPr id="12" name="Group 50">
            <a:extLst>
              <a:ext uri="{FF2B5EF4-FFF2-40B4-BE49-F238E27FC236}">
                <a16:creationId xmlns:a16="http://schemas.microsoft.com/office/drawing/2014/main" id="{F3D339F6-0747-40E0-8CBA-A7BBECCBEAE6}"/>
              </a:ext>
            </a:extLst>
          </p:cNvPr>
          <p:cNvGraphicFramePr>
            <a:graphicFrameLocks noGrp="1"/>
          </p:cNvGraphicFramePr>
          <p:nvPr>
            <p:extLst>
              <p:ext uri="{D42A27DB-BD31-4B8C-83A1-F6EECF244321}">
                <p14:modId xmlns:p14="http://schemas.microsoft.com/office/powerpoint/2010/main" val="3702288793"/>
              </p:ext>
            </p:extLst>
          </p:nvPr>
        </p:nvGraphicFramePr>
        <p:xfrm>
          <a:off x="2424551" y="2368057"/>
          <a:ext cx="4686517" cy="396000"/>
        </p:xfrm>
        <a:graphic>
          <a:graphicData uri="http://schemas.openxmlformats.org/drawingml/2006/table">
            <a:tbl>
              <a:tblPr/>
              <a:tblGrid>
                <a:gridCol w="426047">
                  <a:extLst>
                    <a:ext uri="{9D8B030D-6E8A-4147-A177-3AD203B41FA5}">
                      <a16:colId xmlns:a16="http://schemas.microsoft.com/office/drawing/2014/main" val="20000"/>
                    </a:ext>
                  </a:extLst>
                </a:gridCol>
                <a:gridCol w="426047">
                  <a:extLst>
                    <a:ext uri="{9D8B030D-6E8A-4147-A177-3AD203B41FA5}">
                      <a16:colId xmlns:a16="http://schemas.microsoft.com/office/drawing/2014/main" val="20001"/>
                    </a:ext>
                  </a:extLst>
                </a:gridCol>
                <a:gridCol w="426047">
                  <a:extLst>
                    <a:ext uri="{9D8B030D-6E8A-4147-A177-3AD203B41FA5}">
                      <a16:colId xmlns:a16="http://schemas.microsoft.com/office/drawing/2014/main" val="20002"/>
                    </a:ext>
                  </a:extLst>
                </a:gridCol>
                <a:gridCol w="426047">
                  <a:extLst>
                    <a:ext uri="{9D8B030D-6E8A-4147-A177-3AD203B41FA5}">
                      <a16:colId xmlns:a16="http://schemas.microsoft.com/office/drawing/2014/main" val="20003"/>
                    </a:ext>
                  </a:extLst>
                </a:gridCol>
                <a:gridCol w="426047">
                  <a:extLst>
                    <a:ext uri="{9D8B030D-6E8A-4147-A177-3AD203B41FA5}">
                      <a16:colId xmlns:a16="http://schemas.microsoft.com/office/drawing/2014/main" val="20004"/>
                    </a:ext>
                  </a:extLst>
                </a:gridCol>
                <a:gridCol w="426047">
                  <a:extLst>
                    <a:ext uri="{9D8B030D-6E8A-4147-A177-3AD203B41FA5}">
                      <a16:colId xmlns:a16="http://schemas.microsoft.com/office/drawing/2014/main" val="20005"/>
                    </a:ext>
                  </a:extLst>
                </a:gridCol>
                <a:gridCol w="426047">
                  <a:extLst>
                    <a:ext uri="{9D8B030D-6E8A-4147-A177-3AD203B41FA5}">
                      <a16:colId xmlns:a16="http://schemas.microsoft.com/office/drawing/2014/main" val="20006"/>
                    </a:ext>
                  </a:extLst>
                </a:gridCol>
                <a:gridCol w="426047">
                  <a:extLst>
                    <a:ext uri="{9D8B030D-6E8A-4147-A177-3AD203B41FA5}">
                      <a16:colId xmlns:a16="http://schemas.microsoft.com/office/drawing/2014/main" val="20007"/>
                    </a:ext>
                  </a:extLst>
                </a:gridCol>
                <a:gridCol w="426047">
                  <a:extLst>
                    <a:ext uri="{9D8B030D-6E8A-4147-A177-3AD203B41FA5}">
                      <a16:colId xmlns:a16="http://schemas.microsoft.com/office/drawing/2014/main" val="797193056"/>
                    </a:ext>
                  </a:extLst>
                </a:gridCol>
                <a:gridCol w="426047">
                  <a:extLst>
                    <a:ext uri="{9D8B030D-6E8A-4147-A177-3AD203B41FA5}">
                      <a16:colId xmlns:a16="http://schemas.microsoft.com/office/drawing/2014/main" val="350968056"/>
                    </a:ext>
                  </a:extLst>
                </a:gridCol>
                <a:gridCol w="426047">
                  <a:extLst>
                    <a:ext uri="{9D8B030D-6E8A-4147-A177-3AD203B41FA5}">
                      <a16:colId xmlns:a16="http://schemas.microsoft.com/office/drawing/2014/main" val="633811357"/>
                    </a:ext>
                  </a:extLst>
                </a:gridCol>
              </a:tblGrid>
              <a:tr h="396000">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pPr>
                      <a:r>
                        <a:rPr kumimoji="1" lang="en-US" altLang="zh-CN" sz="1600" b="0" i="0" u="none" strike="noStrike" cap="none" normalizeH="0" baseline="0" dirty="0">
                          <a:ln>
                            <a:noFill/>
                          </a:ln>
                          <a:solidFill>
                            <a:srgbClr val="000000"/>
                          </a:solidFill>
                          <a:effectLst/>
                          <a:latin typeface="+mn-lt"/>
                          <a:ea typeface="+mn-ea"/>
                          <a:cs typeface="+mn-ea"/>
                          <a:sym typeface="+mn-lt"/>
                        </a:rPr>
                        <a:t> k</a:t>
                      </a:r>
                      <a:r>
                        <a:rPr kumimoji="1" lang="en-US" altLang="zh-CN" sz="1600" b="0" i="0" u="none" strike="noStrike" cap="none" normalizeH="0" baseline="-25000" dirty="0">
                          <a:ln>
                            <a:noFill/>
                          </a:ln>
                          <a:solidFill>
                            <a:srgbClr val="000000"/>
                          </a:solidFill>
                          <a:effectLst/>
                          <a:latin typeface="+mn-lt"/>
                          <a:ea typeface="+mn-ea"/>
                          <a:cs typeface="+mn-ea"/>
                          <a:sym typeface="+mn-lt"/>
                        </a:rPr>
                        <a:t>1</a:t>
                      </a:r>
                      <a:endParaRPr kumimoji="1" lang="en-US" altLang="zh-CN" sz="1600" b="0" i="0" u="none" strike="noStrike" cap="none" normalizeH="0" baseline="-25000" noProof="1">
                        <a:ln>
                          <a:noFill/>
                        </a:ln>
                        <a:solidFill>
                          <a:srgbClr val="000000"/>
                        </a:solidFill>
                        <a:effectLst/>
                        <a:latin typeface="+mn-lt"/>
                        <a:ea typeface="+mn-ea"/>
                        <a:cs typeface="+mn-ea"/>
                        <a:sym typeface="+mn-lt"/>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pPr>
                      <a:r>
                        <a:rPr kumimoji="1" lang="en-US" altLang="zh-CN" sz="1600" b="0" i="0" u="none" strike="noStrike" kern="1200" cap="none" spc="0" normalizeH="0" baseline="0" noProof="0" dirty="0">
                          <a:ln>
                            <a:noFill/>
                          </a:ln>
                          <a:solidFill>
                            <a:srgbClr val="000000"/>
                          </a:solidFill>
                          <a:effectLst/>
                          <a:uLnTx/>
                          <a:uFillTx/>
                          <a:latin typeface="Times New Roman"/>
                          <a:ea typeface="微软雅黑"/>
                          <a:cs typeface="+mn-ea"/>
                          <a:sym typeface="+mn-lt"/>
                        </a:rPr>
                        <a:t>k</a:t>
                      </a:r>
                      <a:r>
                        <a:rPr kumimoji="1" lang="en-US" altLang="zh-CN" sz="1600" b="0" i="0" u="none" strike="noStrike" kern="1200" cap="none" spc="0" normalizeH="0" baseline="-25000" noProof="0" dirty="0">
                          <a:ln>
                            <a:noFill/>
                          </a:ln>
                          <a:solidFill>
                            <a:srgbClr val="000000"/>
                          </a:solidFill>
                          <a:effectLst/>
                          <a:uLnTx/>
                          <a:uFillTx/>
                          <a:latin typeface="Times New Roman"/>
                          <a:ea typeface="微软雅黑"/>
                          <a:cs typeface="+mn-ea"/>
                          <a:sym typeface="+mn-lt"/>
                        </a:rPr>
                        <a:t>2</a:t>
                      </a:r>
                      <a:endParaRPr kumimoji="1" lang="en-US" altLang="zh-CN" sz="1600" b="0"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pPr>
                      <a:r>
                        <a:rPr kumimoji="1" lang="en-US" altLang="zh-CN" sz="1600" b="0" i="0" u="none" strike="noStrike" kern="1200" cap="none" spc="0" normalizeH="0" baseline="0" noProof="0" dirty="0">
                          <a:ln>
                            <a:noFill/>
                          </a:ln>
                          <a:solidFill>
                            <a:srgbClr val="000000"/>
                          </a:solidFill>
                          <a:effectLst/>
                          <a:uLnTx/>
                          <a:uFillTx/>
                          <a:latin typeface="Times New Roman"/>
                          <a:ea typeface="微软雅黑"/>
                          <a:cs typeface="+mn-ea"/>
                          <a:sym typeface="+mn-lt"/>
                        </a:rPr>
                        <a:t>k</a:t>
                      </a:r>
                      <a:r>
                        <a:rPr kumimoji="1" lang="en-US" altLang="zh-CN" sz="1600" b="0" i="0" u="none" strike="noStrike" kern="1200" cap="none" spc="0" normalizeH="0" baseline="-25000" noProof="0" dirty="0">
                          <a:ln>
                            <a:noFill/>
                          </a:ln>
                          <a:solidFill>
                            <a:srgbClr val="000000"/>
                          </a:solidFill>
                          <a:effectLst/>
                          <a:uLnTx/>
                          <a:uFillTx/>
                          <a:latin typeface="Times New Roman"/>
                          <a:ea typeface="微软雅黑"/>
                          <a:cs typeface="+mn-ea"/>
                          <a:sym typeface="+mn-lt"/>
                        </a:rPr>
                        <a:t>3</a:t>
                      </a:r>
                      <a:endParaRPr kumimoji="1" lang="en-US" altLang="zh-CN" sz="1600" b="0"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pPr>
                      <a:r>
                        <a:rPr kumimoji="1" lang="en-US" altLang="zh-CN" sz="1600" b="0" i="0" u="none" strike="noStrike" kern="1200" cap="none" spc="0" normalizeH="0" baseline="0" noProof="0" dirty="0">
                          <a:ln>
                            <a:noFill/>
                          </a:ln>
                          <a:solidFill>
                            <a:srgbClr val="000000"/>
                          </a:solidFill>
                          <a:effectLst/>
                          <a:uLnTx/>
                          <a:uFillTx/>
                          <a:latin typeface="Times New Roman"/>
                          <a:ea typeface="微软雅黑"/>
                          <a:cs typeface="+mn-ea"/>
                          <a:sym typeface="+mn-lt"/>
                        </a:rPr>
                        <a:t>k</a:t>
                      </a:r>
                      <a:r>
                        <a:rPr kumimoji="1" lang="en-US" altLang="zh-CN" sz="1600" b="0" i="0" u="none" strike="noStrike" kern="1200" cap="none" spc="0" normalizeH="0" baseline="-25000" noProof="0" dirty="0">
                          <a:ln>
                            <a:noFill/>
                          </a:ln>
                          <a:solidFill>
                            <a:srgbClr val="000000"/>
                          </a:solidFill>
                          <a:effectLst/>
                          <a:uLnTx/>
                          <a:uFillTx/>
                          <a:latin typeface="Times New Roman"/>
                          <a:ea typeface="微软雅黑"/>
                          <a:cs typeface="+mn-ea"/>
                          <a:sym typeface="+mn-lt"/>
                        </a:rPr>
                        <a:t>4</a:t>
                      </a:r>
                      <a:endParaRPr kumimoji="1" lang="en-US" altLang="zh-CN" sz="1600" b="0"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pPr>
                      <a:r>
                        <a:rPr kumimoji="1" lang="en-US" altLang="zh-CN" sz="1600" b="0" i="0" u="none" strike="noStrike" kern="1200" cap="none" spc="0" normalizeH="0" baseline="0" noProof="0" dirty="0">
                          <a:ln>
                            <a:noFill/>
                          </a:ln>
                          <a:solidFill>
                            <a:srgbClr val="000000"/>
                          </a:solidFill>
                          <a:effectLst/>
                          <a:uLnTx/>
                          <a:uFillTx/>
                          <a:latin typeface="Times New Roman"/>
                          <a:ea typeface="微软雅黑"/>
                          <a:cs typeface="+mn-ea"/>
                          <a:sym typeface="+mn-lt"/>
                        </a:rPr>
                        <a:t>k</a:t>
                      </a:r>
                      <a:r>
                        <a:rPr kumimoji="1" lang="en-US" altLang="zh-CN" sz="1600" b="0" i="0" u="none" strike="noStrike" kern="1200" cap="none" spc="0" normalizeH="0" baseline="-25000" noProof="0" dirty="0">
                          <a:ln>
                            <a:noFill/>
                          </a:ln>
                          <a:solidFill>
                            <a:srgbClr val="000000"/>
                          </a:solidFill>
                          <a:effectLst/>
                          <a:uLnTx/>
                          <a:uFillTx/>
                          <a:latin typeface="Times New Roman"/>
                          <a:ea typeface="微软雅黑"/>
                          <a:cs typeface="+mn-ea"/>
                          <a:sym typeface="+mn-lt"/>
                        </a:rPr>
                        <a:t>5</a:t>
                      </a:r>
                      <a:endParaRPr kumimoji="1" lang="en-US" altLang="zh-CN" sz="1600" b="0"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pPr>
                      <a:r>
                        <a:rPr kumimoji="1" lang="en-US" altLang="zh-CN" sz="1600" b="0" i="0" u="none" strike="noStrike" kern="1200" cap="none" spc="0" normalizeH="0" baseline="0" noProof="0" dirty="0">
                          <a:ln>
                            <a:noFill/>
                          </a:ln>
                          <a:solidFill>
                            <a:srgbClr val="000000"/>
                          </a:solidFill>
                          <a:effectLst/>
                          <a:uLnTx/>
                          <a:uFillTx/>
                          <a:latin typeface="Times New Roman"/>
                          <a:ea typeface="微软雅黑"/>
                          <a:cs typeface="+mn-ea"/>
                          <a:sym typeface="+mn-lt"/>
                        </a:rPr>
                        <a:t>k</a:t>
                      </a:r>
                      <a:r>
                        <a:rPr kumimoji="1" lang="en-US" altLang="zh-CN" sz="1600" b="0" i="0" u="none" strike="noStrike" kern="1200" cap="none" spc="0" normalizeH="0" baseline="-25000" noProof="0" dirty="0">
                          <a:ln>
                            <a:noFill/>
                          </a:ln>
                          <a:solidFill>
                            <a:srgbClr val="000000"/>
                          </a:solidFill>
                          <a:effectLst/>
                          <a:uLnTx/>
                          <a:uFillTx/>
                          <a:latin typeface="Times New Roman"/>
                          <a:ea typeface="微软雅黑"/>
                          <a:cs typeface="+mn-ea"/>
                          <a:sym typeface="+mn-lt"/>
                        </a:rPr>
                        <a:t>6</a:t>
                      </a:r>
                      <a:endParaRPr kumimoji="1" lang="en-US" altLang="zh-CN" sz="1600" b="0"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pPr>
                      <a:r>
                        <a:rPr kumimoji="1" lang="en-US" altLang="zh-CN" sz="1600" b="0" i="0" u="none" strike="noStrike" kern="1200" cap="none" spc="0" normalizeH="0" baseline="0" noProof="0" dirty="0">
                          <a:ln>
                            <a:noFill/>
                          </a:ln>
                          <a:solidFill>
                            <a:srgbClr val="000000"/>
                          </a:solidFill>
                          <a:effectLst/>
                          <a:uLnTx/>
                          <a:uFillTx/>
                          <a:latin typeface="Times New Roman"/>
                          <a:ea typeface="微软雅黑"/>
                          <a:cs typeface="+mn-ea"/>
                          <a:sym typeface="+mn-lt"/>
                        </a:rPr>
                        <a:t>k</a:t>
                      </a:r>
                      <a:r>
                        <a:rPr kumimoji="1" lang="en-US" altLang="zh-CN" sz="1600" b="0" i="0" u="none" strike="noStrike" kern="1200" cap="none" spc="0" normalizeH="0" baseline="-25000" noProof="0" dirty="0">
                          <a:ln>
                            <a:noFill/>
                          </a:ln>
                          <a:solidFill>
                            <a:srgbClr val="000000"/>
                          </a:solidFill>
                          <a:effectLst/>
                          <a:uLnTx/>
                          <a:uFillTx/>
                          <a:latin typeface="Times New Roman"/>
                          <a:ea typeface="微软雅黑"/>
                          <a:cs typeface="+mn-ea"/>
                          <a:sym typeface="+mn-lt"/>
                        </a:rPr>
                        <a:t>7</a:t>
                      </a:r>
                      <a:endParaRPr kumimoji="1" lang="en-US" altLang="zh-CN" sz="1600" b="0"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pPr>
                      <a:r>
                        <a:rPr kumimoji="1" lang="en-US" altLang="zh-CN" sz="1600" b="0" i="0" u="none" strike="noStrike" kern="1200" cap="none" spc="0" normalizeH="0" baseline="0" noProof="0" dirty="0">
                          <a:ln>
                            <a:noFill/>
                          </a:ln>
                          <a:solidFill>
                            <a:srgbClr val="000000"/>
                          </a:solidFill>
                          <a:effectLst/>
                          <a:uLnTx/>
                          <a:uFillTx/>
                          <a:latin typeface="Times New Roman"/>
                          <a:ea typeface="微软雅黑"/>
                          <a:cs typeface="+mn-ea"/>
                          <a:sym typeface="+mn-lt"/>
                        </a:rPr>
                        <a:t>k</a:t>
                      </a:r>
                      <a:r>
                        <a:rPr kumimoji="1" lang="en-US" altLang="zh-CN" sz="1600" b="0" i="0" u="none" strike="noStrike" kern="1200" cap="none" spc="0" normalizeH="0" baseline="-25000" noProof="0" dirty="0">
                          <a:ln>
                            <a:noFill/>
                          </a:ln>
                          <a:solidFill>
                            <a:srgbClr val="000000"/>
                          </a:solidFill>
                          <a:effectLst/>
                          <a:uLnTx/>
                          <a:uFillTx/>
                          <a:latin typeface="Times New Roman"/>
                          <a:ea typeface="微软雅黑"/>
                          <a:cs typeface="+mn-ea"/>
                          <a:sym typeface="+mn-lt"/>
                        </a:rPr>
                        <a:t>8</a:t>
                      </a:r>
                      <a:endParaRPr kumimoji="1" lang="en-US" altLang="zh-CN" sz="1600" b="0"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pPr>
                      <a:r>
                        <a:rPr kumimoji="1" lang="en-US" altLang="zh-CN" sz="1600" b="0" i="0" u="none" strike="noStrike" kern="1200" cap="none" spc="0" normalizeH="0" baseline="0" noProof="0" dirty="0">
                          <a:ln>
                            <a:noFill/>
                          </a:ln>
                          <a:solidFill>
                            <a:srgbClr val="000000"/>
                          </a:solidFill>
                          <a:effectLst/>
                          <a:uLnTx/>
                          <a:uFillTx/>
                          <a:latin typeface="+mn-lt"/>
                          <a:ea typeface="+mn-ea"/>
                          <a:cs typeface="+mn-ea"/>
                          <a:sym typeface="+mn-lt"/>
                        </a:rPr>
                        <a:t>k</a:t>
                      </a:r>
                      <a:r>
                        <a:rPr kumimoji="1" lang="en-US" altLang="zh-CN" sz="1600" b="0" i="0" u="none" strike="noStrike" kern="1200" cap="none" spc="0" normalizeH="0" baseline="-25000" noProof="0" dirty="0">
                          <a:ln>
                            <a:noFill/>
                          </a:ln>
                          <a:solidFill>
                            <a:srgbClr val="000000"/>
                          </a:solidFill>
                          <a:effectLst/>
                          <a:uLnTx/>
                          <a:uFillTx/>
                          <a:latin typeface="+mn-lt"/>
                          <a:ea typeface="+mn-ea"/>
                          <a:cs typeface="+mn-ea"/>
                          <a:sym typeface="+mn-lt"/>
                        </a:rPr>
                        <a:t>9</a:t>
                      </a:r>
                      <a:endParaRPr kumimoji="1" lang="en-US" altLang="zh-CN" sz="1600" b="0"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pPr>
                      <a:r>
                        <a:rPr kumimoji="1" lang="en-US" altLang="zh-CN" sz="1600" b="0" i="0" u="none" strike="noStrike" kern="1200" cap="none" spc="0" normalizeH="0" baseline="0" noProof="0" dirty="0">
                          <a:ln>
                            <a:noFill/>
                          </a:ln>
                          <a:solidFill>
                            <a:srgbClr val="000000"/>
                          </a:solidFill>
                          <a:effectLst/>
                          <a:uLnTx/>
                          <a:uFillTx/>
                          <a:latin typeface="+mn-lt"/>
                          <a:ea typeface="+mn-ea"/>
                          <a:cs typeface="+mn-ea"/>
                          <a:sym typeface="+mn-lt"/>
                        </a:rPr>
                        <a:t>k</a:t>
                      </a:r>
                      <a:r>
                        <a:rPr kumimoji="1" lang="en-US" altLang="zh-CN" sz="1600" b="0" i="0" u="none" strike="noStrike" kern="1200" cap="none" spc="0" normalizeH="0" baseline="-25000" noProof="0" dirty="0">
                          <a:ln>
                            <a:noFill/>
                          </a:ln>
                          <a:solidFill>
                            <a:srgbClr val="000000"/>
                          </a:solidFill>
                          <a:effectLst/>
                          <a:uLnTx/>
                          <a:uFillTx/>
                          <a:latin typeface="+mn-lt"/>
                          <a:ea typeface="+mn-ea"/>
                          <a:cs typeface="+mn-ea"/>
                          <a:sym typeface="+mn-lt"/>
                        </a:rPr>
                        <a:t>10</a:t>
                      </a:r>
                      <a:endParaRPr kumimoji="1" lang="en-US" altLang="zh-CN" sz="1600" b="0"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pPr>
                      <a:r>
                        <a:rPr kumimoji="1" lang="en-US" altLang="zh-CN" sz="1600" b="0" i="0" u="none" strike="noStrike" kern="1200" cap="none" spc="0" normalizeH="0" baseline="0" noProof="0" dirty="0">
                          <a:ln>
                            <a:noFill/>
                          </a:ln>
                          <a:solidFill>
                            <a:srgbClr val="000000"/>
                          </a:solidFill>
                          <a:effectLst/>
                          <a:uLnTx/>
                          <a:uFillTx/>
                          <a:latin typeface="+mn-lt"/>
                          <a:ea typeface="+mn-ea"/>
                          <a:cs typeface="+mn-ea"/>
                          <a:sym typeface="+mn-lt"/>
                        </a:rPr>
                        <a:t>k</a:t>
                      </a:r>
                      <a:r>
                        <a:rPr kumimoji="1" lang="en-US" altLang="zh-CN" sz="1600" b="0" i="0" u="none" strike="noStrike" kern="1200" cap="none" spc="0" normalizeH="0" baseline="-25000" noProof="0" dirty="0">
                          <a:ln>
                            <a:noFill/>
                          </a:ln>
                          <a:solidFill>
                            <a:srgbClr val="000000"/>
                          </a:solidFill>
                          <a:effectLst/>
                          <a:uLnTx/>
                          <a:uFillTx/>
                          <a:latin typeface="+mn-lt"/>
                          <a:ea typeface="+mn-ea"/>
                          <a:cs typeface="+mn-ea"/>
                          <a:sym typeface="+mn-lt"/>
                        </a:rPr>
                        <a:t>11</a:t>
                      </a:r>
                      <a:endParaRPr kumimoji="1" lang="en-US" altLang="zh-CN" sz="1600" b="0"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0"/>
                  </a:ext>
                </a:extLst>
              </a:tr>
            </a:tbl>
          </a:graphicData>
        </a:graphic>
      </p:graphicFrame>
      <p:sp>
        <p:nvSpPr>
          <p:cNvPr id="14" name="文本框 13">
            <a:extLst>
              <a:ext uri="{FF2B5EF4-FFF2-40B4-BE49-F238E27FC236}">
                <a16:creationId xmlns:a16="http://schemas.microsoft.com/office/drawing/2014/main" id="{1EE4C367-1C8B-4CB7-96C8-8A7A8F627187}"/>
              </a:ext>
            </a:extLst>
          </p:cNvPr>
          <p:cNvSpPr txBox="1"/>
          <p:nvPr/>
        </p:nvSpPr>
        <p:spPr>
          <a:xfrm>
            <a:off x="2424551" y="2756131"/>
            <a:ext cx="4686517" cy="338554"/>
          </a:xfrm>
          <a:prstGeom prst="rect">
            <a:avLst/>
          </a:prstGeom>
          <a:noFill/>
        </p:spPr>
        <p:txBody>
          <a:bodyPr wrap="square">
            <a:spAutoFit/>
          </a:bodyPr>
          <a:lstStyle/>
          <a:p>
            <a:r>
              <a:rPr lang="en-US" altLang="zh-CN" sz="1600" dirty="0">
                <a:latin typeface="Times New Roman" panose="02020603050405020304" pitchFamily="18" charset="0"/>
                <a:ea typeface="微软雅黑" panose="020B0503020204020204" pitchFamily="34" charset="-122"/>
              </a:rPr>
              <a:t>1       2       3       4      5      6       7      8       9     10    11</a:t>
            </a:r>
            <a:endParaRPr lang="zh-CN" altLang="en-US" sz="1600" dirty="0"/>
          </a:p>
        </p:txBody>
      </p:sp>
      <p:sp>
        <p:nvSpPr>
          <p:cNvPr id="15" name="文本框 14">
            <a:extLst>
              <a:ext uri="{FF2B5EF4-FFF2-40B4-BE49-F238E27FC236}">
                <a16:creationId xmlns:a16="http://schemas.microsoft.com/office/drawing/2014/main" id="{CD4BFB03-86A4-4595-A55D-1AEB0E74E6EE}"/>
              </a:ext>
            </a:extLst>
          </p:cNvPr>
          <p:cNvSpPr txBox="1"/>
          <p:nvPr/>
        </p:nvSpPr>
        <p:spPr>
          <a:xfrm>
            <a:off x="3327649" y="2004743"/>
            <a:ext cx="2880320" cy="338554"/>
          </a:xfrm>
          <a:prstGeom prst="rect">
            <a:avLst/>
          </a:prstGeom>
          <a:noFill/>
        </p:spPr>
        <p:txBody>
          <a:bodyPr wrap="square">
            <a:spAutoFit/>
          </a:bodyPr>
          <a:lstStyle/>
          <a:p>
            <a:r>
              <a:rPr lang="zh-CN" altLang="en-US" sz="1600" dirty="0">
                <a:solidFill>
                  <a:srgbClr val="FF0000"/>
                </a:solidFill>
              </a:rPr>
              <a:t>查找</a:t>
            </a:r>
            <a:r>
              <a:rPr lang="en-US" altLang="zh-CN" sz="1600" dirty="0" err="1">
                <a:solidFill>
                  <a:srgbClr val="FF0000"/>
                </a:solidFill>
              </a:rPr>
              <a:t>x.key</a:t>
            </a:r>
            <a:r>
              <a:rPr lang="zh-CN" altLang="en-US" sz="1600" dirty="0">
                <a:solidFill>
                  <a:srgbClr val="FF0000"/>
                </a:solidFill>
              </a:rPr>
              <a:t>值为</a:t>
            </a:r>
            <a:r>
              <a:rPr lang="en-US" altLang="zh-CN" sz="1600" dirty="0">
                <a:solidFill>
                  <a:srgbClr val="FF0000"/>
                </a:solidFill>
              </a:rPr>
              <a:t>a[6].key</a:t>
            </a:r>
            <a:r>
              <a:rPr lang="zh-CN" altLang="en-US" sz="1600" dirty="0">
                <a:solidFill>
                  <a:srgbClr val="FF0000"/>
                </a:solidFill>
              </a:rPr>
              <a:t>的情况</a:t>
            </a:r>
          </a:p>
        </p:txBody>
      </p:sp>
      <p:sp>
        <p:nvSpPr>
          <p:cNvPr id="16" name="文本框 15">
            <a:extLst>
              <a:ext uri="{FF2B5EF4-FFF2-40B4-BE49-F238E27FC236}">
                <a16:creationId xmlns:a16="http://schemas.microsoft.com/office/drawing/2014/main" id="{F5FF7922-6279-4F6D-A344-A8DDE1267FF5}"/>
              </a:ext>
            </a:extLst>
          </p:cNvPr>
          <p:cNvSpPr txBox="1"/>
          <p:nvPr/>
        </p:nvSpPr>
        <p:spPr>
          <a:xfrm>
            <a:off x="2397991" y="1182642"/>
            <a:ext cx="5832648" cy="369332"/>
          </a:xfrm>
          <a:prstGeom prst="rect">
            <a:avLst/>
          </a:prstGeom>
          <a:solidFill>
            <a:schemeClr val="accent6">
              <a:lumMod val="20000"/>
              <a:lumOff val="80000"/>
            </a:schemeClr>
          </a:solidFill>
        </p:spPr>
        <p:txBody>
          <a:bodyPr wrap="square">
            <a:spAutoFit/>
          </a:bodyPr>
          <a:lstStyle/>
          <a:p>
            <a:r>
              <a:rPr lang="zh-CN" altLang="en-US" dirty="0">
                <a:solidFill>
                  <a:srgbClr val="FF0000"/>
                </a:solidFill>
              </a:rPr>
              <a:t>算法分析：</a:t>
            </a:r>
            <a:r>
              <a:rPr lang="zh-CN" altLang="en-US" dirty="0"/>
              <a:t>规模为表长</a:t>
            </a:r>
            <a:r>
              <a:rPr lang="en-US" altLang="zh-CN" dirty="0"/>
              <a:t>n</a:t>
            </a:r>
            <a:r>
              <a:rPr lang="zh-CN" altLang="en-US" dirty="0"/>
              <a:t>，统计关键字之间的比较次数。</a:t>
            </a:r>
          </a:p>
        </p:txBody>
      </p:sp>
      <p:sp>
        <p:nvSpPr>
          <p:cNvPr id="19" name="文本框 18">
            <a:extLst>
              <a:ext uri="{FF2B5EF4-FFF2-40B4-BE49-F238E27FC236}">
                <a16:creationId xmlns:a16="http://schemas.microsoft.com/office/drawing/2014/main" id="{F675A7B4-A961-4ED4-9894-E4F32B14674D}"/>
              </a:ext>
            </a:extLst>
          </p:cNvPr>
          <p:cNvSpPr txBox="1"/>
          <p:nvPr/>
        </p:nvSpPr>
        <p:spPr>
          <a:xfrm>
            <a:off x="2393912" y="1617636"/>
            <a:ext cx="4842386" cy="369332"/>
          </a:xfrm>
          <a:prstGeom prst="rect">
            <a:avLst/>
          </a:prstGeom>
          <a:noFill/>
        </p:spPr>
        <p:txBody>
          <a:bodyPr wrap="square">
            <a:spAutoFit/>
          </a:bodyPr>
          <a:lstStyle/>
          <a:p>
            <a:r>
              <a:rPr lang="zh-CN" altLang="en-US" dirty="0"/>
              <a:t>描述折半查找过程的二叉树，称为“</a:t>
            </a:r>
            <a:r>
              <a:rPr lang="zh-CN" altLang="en-US" dirty="0">
                <a:solidFill>
                  <a:srgbClr val="FF0000"/>
                </a:solidFill>
              </a:rPr>
              <a:t>判定树</a:t>
            </a:r>
            <a:r>
              <a:rPr lang="zh-CN" altLang="en-US" dirty="0"/>
              <a:t>”。</a:t>
            </a:r>
          </a:p>
        </p:txBody>
      </p:sp>
      <p:sp>
        <p:nvSpPr>
          <p:cNvPr id="20" name="箭头: 下 19">
            <a:extLst>
              <a:ext uri="{FF2B5EF4-FFF2-40B4-BE49-F238E27FC236}">
                <a16:creationId xmlns:a16="http://schemas.microsoft.com/office/drawing/2014/main" id="{8C7B9290-865C-43F2-97AE-FD31F763D568}"/>
              </a:ext>
            </a:extLst>
          </p:cNvPr>
          <p:cNvSpPr/>
          <p:nvPr/>
        </p:nvSpPr>
        <p:spPr>
          <a:xfrm rot="10800000">
            <a:off x="2482252" y="3083748"/>
            <a:ext cx="144016" cy="285253"/>
          </a:xfrm>
          <a:prstGeom prst="downArrow">
            <a:avLst/>
          </a:prstGeom>
          <a:solidFill>
            <a:srgbClr val="B7DEE8"/>
          </a:solidFill>
          <a:ln>
            <a:solidFill>
              <a:srgbClr val="B7DE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A67C3E5D-FB7A-43E4-9983-1DAB08E274B2}"/>
              </a:ext>
            </a:extLst>
          </p:cNvPr>
          <p:cNvSpPr txBox="1"/>
          <p:nvPr/>
        </p:nvSpPr>
        <p:spPr>
          <a:xfrm>
            <a:off x="2304527" y="3342184"/>
            <a:ext cx="643481" cy="338554"/>
          </a:xfrm>
          <a:prstGeom prst="rect">
            <a:avLst/>
          </a:prstGeom>
          <a:noFill/>
        </p:spPr>
        <p:txBody>
          <a:bodyPr wrap="square">
            <a:spAutoFit/>
          </a:bodyPr>
          <a:lstStyle/>
          <a:p>
            <a:r>
              <a:rPr lang="en-US" altLang="zh-CN" sz="1600" dirty="0">
                <a:latin typeface="Times New Roman" panose="02020603050405020304" pitchFamily="18" charset="0"/>
                <a:ea typeface="微软雅黑" panose="020B0503020204020204" pitchFamily="34" charset="-122"/>
              </a:rPr>
              <a:t>low</a:t>
            </a:r>
            <a:endParaRPr lang="zh-CN" altLang="en-US" sz="1600" dirty="0"/>
          </a:p>
        </p:txBody>
      </p:sp>
      <p:sp>
        <p:nvSpPr>
          <p:cNvPr id="22" name="矩形 21">
            <a:extLst>
              <a:ext uri="{FF2B5EF4-FFF2-40B4-BE49-F238E27FC236}">
                <a16:creationId xmlns:a16="http://schemas.microsoft.com/office/drawing/2014/main" id="{20ED5036-70AD-43EF-BD51-82C9D716126B}"/>
              </a:ext>
            </a:extLst>
          </p:cNvPr>
          <p:cNvSpPr/>
          <p:nvPr/>
        </p:nvSpPr>
        <p:spPr>
          <a:xfrm>
            <a:off x="2327971" y="3416316"/>
            <a:ext cx="395359" cy="2111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下 22">
            <a:extLst>
              <a:ext uri="{FF2B5EF4-FFF2-40B4-BE49-F238E27FC236}">
                <a16:creationId xmlns:a16="http://schemas.microsoft.com/office/drawing/2014/main" id="{A2C6D73D-00CF-4E00-B44E-9095AC03F4FB}"/>
              </a:ext>
            </a:extLst>
          </p:cNvPr>
          <p:cNvSpPr/>
          <p:nvPr/>
        </p:nvSpPr>
        <p:spPr>
          <a:xfrm rot="10800000">
            <a:off x="6819771" y="3050489"/>
            <a:ext cx="144016" cy="285253"/>
          </a:xfrm>
          <a:prstGeom prst="downArrow">
            <a:avLst/>
          </a:prstGeom>
          <a:solidFill>
            <a:srgbClr val="B7DEE8"/>
          </a:solidFill>
          <a:ln>
            <a:solidFill>
              <a:srgbClr val="B7DE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51ED9D64-3B78-48D2-B6E3-932DE8B9BC0B}"/>
              </a:ext>
            </a:extLst>
          </p:cNvPr>
          <p:cNvSpPr txBox="1"/>
          <p:nvPr/>
        </p:nvSpPr>
        <p:spPr>
          <a:xfrm>
            <a:off x="6642046" y="3288884"/>
            <a:ext cx="643481" cy="338554"/>
          </a:xfrm>
          <a:prstGeom prst="rect">
            <a:avLst/>
          </a:prstGeom>
          <a:noFill/>
        </p:spPr>
        <p:txBody>
          <a:bodyPr wrap="square">
            <a:spAutoFit/>
          </a:bodyPr>
          <a:lstStyle/>
          <a:p>
            <a:r>
              <a:rPr lang="en-US" altLang="zh-CN" sz="1600" dirty="0">
                <a:latin typeface="Times New Roman" panose="02020603050405020304" pitchFamily="18" charset="0"/>
                <a:ea typeface="微软雅黑" panose="020B0503020204020204" pitchFamily="34" charset="-122"/>
              </a:rPr>
              <a:t>high</a:t>
            </a:r>
            <a:endParaRPr lang="zh-CN" altLang="en-US" sz="1600" dirty="0"/>
          </a:p>
        </p:txBody>
      </p:sp>
      <p:sp>
        <p:nvSpPr>
          <p:cNvPr id="25" name="矩形 24">
            <a:extLst>
              <a:ext uri="{FF2B5EF4-FFF2-40B4-BE49-F238E27FC236}">
                <a16:creationId xmlns:a16="http://schemas.microsoft.com/office/drawing/2014/main" id="{B97C8FD9-369F-4B3C-BF50-8E28801D4DC9}"/>
              </a:ext>
            </a:extLst>
          </p:cNvPr>
          <p:cNvSpPr/>
          <p:nvPr/>
        </p:nvSpPr>
        <p:spPr>
          <a:xfrm>
            <a:off x="6715709" y="3369458"/>
            <a:ext cx="395359" cy="2111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箭头: 下 25">
            <a:extLst>
              <a:ext uri="{FF2B5EF4-FFF2-40B4-BE49-F238E27FC236}">
                <a16:creationId xmlns:a16="http://schemas.microsoft.com/office/drawing/2014/main" id="{3F4D95C0-83DC-4A74-98E9-B474B1C597E8}"/>
              </a:ext>
            </a:extLst>
          </p:cNvPr>
          <p:cNvSpPr/>
          <p:nvPr/>
        </p:nvSpPr>
        <p:spPr>
          <a:xfrm rot="10800000">
            <a:off x="4710784" y="3069614"/>
            <a:ext cx="144016" cy="285253"/>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7" name="文本框 26">
            <a:extLst>
              <a:ext uri="{FF2B5EF4-FFF2-40B4-BE49-F238E27FC236}">
                <a16:creationId xmlns:a16="http://schemas.microsoft.com/office/drawing/2014/main" id="{50BAF2CF-ED2A-43D3-A44B-2198108E8677}"/>
              </a:ext>
            </a:extLst>
          </p:cNvPr>
          <p:cNvSpPr txBox="1"/>
          <p:nvPr/>
        </p:nvSpPr>
        <p:spPr>
          <a:xfrm>
            <a:off x="4533059" y="3294011"/>
            <a:ext cx="643481" cy="338554"/>
          </a:xfrm>
          <a:prstGeom prst="rect">
            <a:avLst/>
          </a:prstGeom>
          <a:noFill/>
        </p:spPr>
        <p:txBody>
          <a:bodyPr wrap="square">
            <a:spAutoFit/>
          </a:bodyPr>
          <a:lstStyle/>
          <a:p>
            <a:r>
              <a:rPr lang="en-US" altLang="zh-CN" sz="1600" dirty="0">
                <a:latin typeface="Times New Roman" panose="02020603050405020304" pitchFamily="18" charset="0"/>
                <a:ea typeface="微软雅黑" panose="020B0503020204020204" pitchFamily="34" charset="-122"/>
              </a:rPr>
              <a:t>mid</a:t>
            </a:r>
            <a:endParaRPr lang="zh-CN" altLang="en-US" sz="1600" dirty="0"/>
          </a:p>
        </p:txBody>
      </p:sp>
      <p:sp>
        <p:nvSpPr>
          <p:cNvPr id="29" name="文本框 28">
            <a:extLst>
              <a:ext uri="{FF2B5EF4-FFF2-40B4-BE49-F238E27FC236}">
                <a16:creationId xmlns:a16="http://schemas.microsoft.com/office/drawing/2014/main" id="{AAC4EB4A-1D8C-4454-9099-3AC34AF93FAD}"/>
              </a:ext>
            </a:extLst>
          </p:cNvPr>
          <p:cNvSpPr txBox="1"/>
          <p:nvPr/>
        </p:nvSpPr>
        <p:spPr>
          <a:xfrm>
            <a:off x="1636639" y="3723878"/>
            <a:ext cx="6570734" cy="369332"/>
          </a:xfrm>
          <a:prstGeom prst="rect">
            <a:avLst/>
          </a:prstGeom>
          <a:noFill/>
          <a:ln>
            <a:solidFill>
              <a:schemeClr val="accent1"/>
            </a:solidFill>
          </a:ln>
        </p:spPr>
        <p:txBody>
          <a:bodyPr wrap="square">
            <a:spAutoFit/>
          </a:bodyPr>
          <a:lstStyle/>
          <a:p>
            <a:r>
              <a:rPr lang="zh-CN" altLang="en-US" dirty="0"/>
              <a:t>比较</a:t>
            </a:r>
            <a:r>
              <a:rPr lang="en-US" altLang="zh-CN" dirty="0" err="1"/>
              <a:t>x.key</a:t>
            </a:r>
            <a:r>
              <a:rPr lang="zh-CN" altLang="en-US" dirty="0"/>
              <a:t>与</a:t>
            </a:r>
            <a:r>
              <a:rPr lang="en-US" altLang="zh-CN" dirty="0"/>
              <a:t>a[mid].key</a:t>
            </a:r>
            <a:r>
              <a:rPr lang="zh-CN" altLang="en-US" dirty="0"/>
              <a:t>，两者相等，找到需要的数据元素，返回</a:t>
            </a:r>
          </a:p>
        </p:txBody>
      </p:sp>
      <p:sp>
        <p:nvSpPr>
          <p:cNvPr id="31" name="文本框 30">
            <a:extLst>
              <a:ext uri="{FF2B5EF4-FFF2-40B4-BE49-F238E27FC236}">
                <a16:creationId xmlns:a16="http://schemas.microsoft.com/office/drawing/2014/main" id="{8DBAC914-9DA9-4244-9783-0E632C7A0F7B}"/>
              </a:ext>
            </a:extLst>
          </p:cNvPr>
          <p:cNvSpPr txBox="1"/>
          <p:nvPr/>
        </p:nvSpPr>
        <p:spPr>
          <a:xfrm>
            <a:off x="2304527" y="4207871"/>
            <a:ext cx="1883734" cy="369332"/>
          </a:xfrm>
          <a:prstGeom prst="rect">
            <a:avLst/>
          </a:prstGeom>
          <a:noFill/>
        </p:spPr>
        <p:txBody>
          <a:bodyPr wrap="square">
            <a:spAutoFit/>
          </a:bodyPr>
          <a:lstStyle/>
          <a:p>
            <a:r>
              <a:rPr lang="zh-CN" altLang="en-US" sz="1800" b="1" dirty="0">
                <a:solidFill>
                  <a:srgbClr val="FF0000"/>
                </a:solidFill>
              </a:rPr>
              <a:t>折半查找判定树</a:t>
            </a:r>
            <a:endParaRPr lang="zh-CN" altLang="en-US" b="1" dirty="0">
              <a:solidFill>
                <a:srgbClr val="FF0000"/>
              </a:solidFill>
            </a:endParaRPr>
          </a:p>
        </p:txBody>
      </p:sp>
      <p:sp>
        <p:nvSpPr>
          <p:cNvPr id="32" name="Oval 3">
            <a:extLst>
              <a:ext uri="{FF2B5EF4-FFF2-40B4-BE49-F238E27FC236}">
                <a16:creationId xmlns:a16="http://schemas.microsoft.com/office/drawing/2014/main" id="{14210359-CCA9-4931-AF15-B4B7FC86618B}"/>
              </a:ext>
            </a:extLst>
          </p:cNvPr>
          <p:cNvSpPr>
            <a:spLocks noChangeArrowheads="1"/>
          </p:cNvSpPr>
          <p:nvPr/>
        </p:nvSpPr>
        <p:spPr bwMode="auto">
          <a:xfrm>
            <a:off x="4386809" y="4220365"/>
            <a:ext cx="381000" cy="381000"/>
          </a:xfrm>
          <a:prstGeom prst="ellipse">
            <a:avLst/>
          </a:prstGeom>
          <a:solidFill>
            <a:srgbClr val="CCFFCC"/>
          </a:solid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8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mn-lt"/>
                <a:ea typeface="+mn-ea"/>
                <a:cs typeface="+mn-ea"/>
                <a:sym typeface="+mn-lt"/>
              </a:rPr>
              <a:t>6</a:t>
            </a:r>
            <a:endParaRPr kumimoji="0" lang="en-US" altLang="zh-CN" sz="1600" b="1" i="0" u="none" strike="noStrike" kern="0" cap="none" spc="0" normalizeH="0" baseline="0" noProof="1">
              <a:ln>
                <a:noFill/>
              </a:ln>
              <a:solidFill>
                <a:srgbClr val="000000"/>
              </a:solidFill>
              <a:effectLst/>
              <a:uLnTx/>
              <a:uFillTx/>
              <a:latin typeface="+mn-lt"/>
              <a:ea typeface="+mn-ea"/>
              <a:cs typeface="+mn-ea"/>
              <a:sym typeface="+mn-lt"/>
            </a:endParaRPr>
          </a:p>
        </p:txBody>
      </p:sp>
      <p:pic>
        <p:nvPicPr>
          <p:cNvPr id="33" name="图片 32">
            <a:extLst>
              <a:ext uri="{FF2B5EF4-FFF2-40B4-BE49-F238E27FC236}">
                <a16:creationId xmlns:a16="http://schemas.microsoft.com/office/drawing/2014/main" id="{6C8713A9-5C52-473C-BA73-7699F8992EFF}"/>
              </a:ext>
            </a:extLst>
          </p:cNvPr>
          <p:cNvPicPr>
            <a:picLocks noChangeAspect="1"/>
          </p:cNvPicPr>
          <p:nvPr/>
        </p:nvPicPr>
        <p:blipFill>
          <a:blip r:embed="rId3"/>
          <a:stretch>
            <a:fillRect/>
          </a:stretch>
        </p:blipFill>
        <p:spPr>
          <a:xfrm>
            <a:off x="274230" y="1658931"/>
            <a:ext cx="1711618" cy="1711617"/>
          </a:xfrm>
          <a:prstGeom prst="rect">
            <a:avLst/>
          </a:prstGeom>
        </p:spPr>
      </p:pic>
    </p:spTree>
    <p:custDataLst>
      <p:tags r:id="rId1"/>
    </p:custDataLst>
    <p:extLst>
      <p:ext uri="{BB962C8B-B14F-4D97-AF65-F5344CB8AC3E}">
        <p14:creationId xmlns:p14="http://schemas.microsoft.com/office/powerpoint/2010/main" val="640153120"/>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par>
                                <p:cTn id="23" presetID="22" presetClass="entr" presetSubtype="8"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left)">
                                      <p:cBhvr>
                                        <p:cTn id="38" dur="500"/>
                                        <p:tgtEl>
                                          <p:spTgt spid="2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wipe(left)">
                                      <p:cBhvr>
                                        <p:cTn id="44" dur="500"/>
                                        <p:tgtEl>
                                          <p:spTgt spid="23"/>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left)">
                                      <p:cBhvr>
                                        <p:cTn id="47" dur="500"/>
                                        <p:tgtEl>
                                          <p:spTgt spid="24"/>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wipe(left)">
                                      <p:cBhvr>
                                        <p:cTn id="56" dur="500"/>
                                        <p:tgtEl>
                                          <p:spTgt spid="26"/>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wipe(left)">
                                      <p:cBhvr>
                                        <p:cTn id="59" dur="500"/>
                                        <p:tgtEl>
                                          <p:spTgt spid="2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left)">
                                      <p:cBhvr>
                                        <p:cTn id="64" dur="500"/>
                                        <p:tgtEl>
                                          <p:spTgt spid="29"/>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fade">
                                      <p:cBhvr>
                                        <p:cTn id="69" dur="500"/>
                                        <p:tgtEl>
                                          <p:spTgt spid="31"/>
                                        </p:tgtEl>
                                      </p:cBhvr>
                                    </p:animEffect>
                                  </p:childTnLst>
                                </p:cTn>
                              </p:par>
                            </p:childTnLst>
                          </p:cTn>
                        </p:par>
                        <p:par>
                          <p:cTn id="70" fill="hold">
                            <p:stCondLst>
                              <p:cond delay="500"/>
                            </p:stCondLst>
                            <p:childTnLst>
                              <p:par>
                                <p:cTn id="71" presetID="10" presetClass="entr" presetSubtype="0" fill="hold" grpId="0" nodeType="after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4" grpId="0"/>
      <p:bldP spid="15" grpId="0"/>
      <p:bldP spid="16" grpId="0" animBg="1"/>
      <p:bldP spid="19" grpId="0"/>
      <p:bldP spid="20" grpId="0" animBg="1"/>
      <p:bldP spid="21" grpId="0"/>
      <p:bldP spid="22" grpId="0" animBg="1"/>
      <p:bldP spid="23" grpId="0" animBg="1"/>
      <p:bldP spid="24" grpId="0"/>
      <p:bldP spid="25" grpId="0" animBg="1"/>
      <p:bldP spid="26" grpId="0" animBg="1"/>
      <p:bldP spid="27" grpId="0"/>
      <p:bldP spid="29" grpId="0" animBg="1"/>
      <p:bldP spid="31" grpId="0"/>
      <p:bldP spid="3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540568" y="-598083"/>
            <a:ext cx="2150080" cy="1634177"/>
            <a:chOff x="6084168" y="3923907"/>
            <a:chExt cx="3445634" cy="2618868"/>
          </a:xfrm>
        </p:grpSpPr>
        <p:sp>
          <p:nvSpPr>
            <p:cNvPr id="10" name="Freeform 5"/>
            <p:cNvSpPr/>
            <p:nvPr/>
          </p:nvSpPr>
          <p:spPr bwMode="auto">
            <a:xfrm>
              <a:off x="6084168" y="3923907"/>
              <a:ext cx="2615636" cy="2618868"/>
            </a:xfrm>
            <a:custGeom>
              <a:avLst/>
              <a:gdLst>
                <a:gd name="T0" fmla="*/ 809 w 1619"/>
                <a:gd name="T1" fmla="*/ 1621 h 1621"/>
                <a:gd name="T2" fmla="*/ 0 w 1619"/>
                <a:gd name="T3" fmla="*/ 810 h 1621"/>
                <a:gd name="T4" fmla="*/ 809 w 1619"/>
                <a:gd name="T5" fmla="*/ 0 h 1621"/>
                <a:gd name="T6" fmla="*/ 1619 w 1619"/>
                <a:gd name="T7" fmla="*/ 810 h 1621"/>
                <a:gd name="T8" fmla="*/ 809 w 1619"/>
                <a:gd name="T9" fmla="*/ 1621 h 1621"/>
              </a:gdLst>
              <a:ahLst/>
              <a:cxnLst>
                <a:cxn ang="0">
                  <a:pos x="T0" y="T1"/>
                </a:cxn>
                <a:cxn ang="0">
                  <a:pos x="T2" y="T3"/>
                </a:cxn>
                <a:cxn ang="0">
                  <a:pos x="T4" y="T5"/>
                </a:cxn>
                <a:cxn ang="0">
                  <a:pos x="T6" y="T7"/>
                </a:cxn>
                <a:cxn ang="0">
                  <a:pos x="T8" y="T9"/>
                </a:cxn>
              </a:cxnLst>
              <a:rect l="0" t="0" r="r" b="b"/>
              <a:pathLst>
                <a:path w="1619" h="1621">
                  <a:moveTo>
                    <a:pt x="809" y="1621"/>
                  </a:moveTo>
                  <a:lnTo>
                    <a:pt x="0" y="810"/>
                  </a:lnTo>
                  <a:lnTo>
                    <a:pt x="809" y="0"/>
                  </a:lnTo>
                  <a:lnTo>
                    <a:pt x="1619" y="810"/>
                  </a:lnTo>
                  <a:lnTo>
                    <a:pt x="809" y="1621"/>
                  </a:lnTo>
                  <a:close/>
                </a:path>
              </a:pathLst>
            </a:custGeom>
            <a:solidFill>
              <a:srgbClr val="DD24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dirty="0">
                <a:cs typeface="+mn-ea"/>
                <a:sym typeface="+mn-lt"/>
              </a:endParaRPr>
            </a:p>
          </p:txBody>
        </p:sp>
        <p:sp>
          <p:nvSpPr>
            <p:cNvPr id="13" name="Freeform 3301"/>
            <p:cNvSpPr/>
            <p:nvPr/>
          </p:nvSpPr>
          <p:spPr bwMode="auto">
            <a:xfrm>
              <a:off x="7893162" y="4520570"/>
              <a:ext cx="1636640" cy="1638160"/>
            </a:xfrm>
            <a:custGeom>
              <a:avLst/>
              <a:gdLst>
                <a:gd name="T0" fmla="*/ 1617 w 3233"/>
                <a:gd name="T1" fmla="*/ 3236 h 3236"/>
                <a:gd name="T2" fmla="*/ 0 w 3233"/>
                <a:gd name="T3" fmla="*/ 1619 h 3236"/>
                <a:gd name="T4" fmla="*/ 1617 w 3233"/>
                <a:gd name="T5" fmla="*/ 0 h 3236"/>
                <a:gd name="T6" fmla="*/ 3233 w 3233"/>
                <a:gd name="T7" fmla="*/ 1619 h 3236"/>
                <a:gd name="T8" fmla="*/ 1617 w 3233"/>
                <a:gd name="T9" fmla="*/ 3236 h 3236"/>
              </a:gdLst>
              <a:ahLst/>
              <a:cxnLst>
                <a:cxn ang="0">
                  <a:pos x="T0" y="T1"/>
                </a:cxn>
                <a:cxn ang="0">
                  <a:pos x="T2" y="T3"/>
                </a:cxn>
                <a:cxn ang="0">
                  <a:pos x="T4" y="T5"/>
                </a:cxn>
                <a:cxn ang="0">
                  <a:pos x="T6" y="T7"/>
                </a:cxn>
                <a:cxn ang="0">
                  <a:pos x="T8" y="T9"/>
                </a:cxn>
              </a:cxnLst>
              <a:rect l="0" t="0" r="r" b="b"/>
              <a:pathLst>
                <a:path w="3233" h="3236">
                  <a:moveTo>
                    <a:pt x="1617" y="3236"/>
                  </a:moveTo>
                  <a:lnTo>
                    <a:pt x="0" y="1619"/>
                  </a:lnTo>
                  <a:lnTo>
                    <a:pt x="1617" y="0"/>
                  </a:lnTo>
                  <a:lnTo>
                    <a:pt x="3233" y="1619"/>
                  </a:lnTo>
                  <a:lnTo>
                    <a:pt x="1617" y="3236"/>
                  </a:lnTo>
                  <a:close/>
                </a:path>
              </a:pathLst>
            </a:custGeom>
            <a:solidFill>
              <a:srgbClr val="333333"/>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dirty="0">
                <a:cs typeface="+mn-ea"/>
                <a:sym typeface="+mn-lt"/>
              </a:endParaRPr>
            </a:p>
          </p:txBody>
        </p:sp>
      </p:grpSp>
      <p:sp>
        <p:nvSpPr>
          <p:cNvPr id="2" name="灯片编号占位符 1">
            <a:extLst>
              <a:ext uri="{FF2B5EF4-FFF2-40B4-BE49-F238E27FC236}">
                <a16:creationId xmlns:a16="http://schemas.microsoft.com/office/drawing/2014/main" id="{A4390690-6CB5-43F4-8705-BC124DF3703E}"/>
              </a:ext>
            </a:extLst>
          </p:cNvPr>
          <p:cNvSpPr>
            <a:spLocks noGrp="1"/>
          </p:cNvSpPr>
          <p:nvPr>
            <p:ph type="sldNum" sz="quarter" idx="12"/>
          </p:nvPr>
        </p:nvSpPr>
        <p:spPr>
          <a:xfrm>
            <a:off x="6609130" y="4601365"/>
            <a:ext cx="2133600" cy="273844"/>
          </a:xfrm>
        </p:spPr>
        <p:txBody>
          <a:bodyPr/>
          <a:lstStyle/>
          <a:p>
            <a:fld id="{49AE70B2-8BF9-45C0-BB95-33D1B9D3A854}" type="slidenum">
              <a:rPr lang="zh-CN" altLang="en-US" smtClean="0">
                <a:cs typeface="+mn-ea"/>
                <a:sym typeface="+mn-lt"/>
              </a:rPr>
              <a:t>18</a:t>
            </a:fld>
            <a:endParaRPr lang="zh-CN" altLang="en-US">
              <a:cs typeface="+mn-ea"/>
              <a:sym typeface="+mn-lt"/>
            </a:endParaRPr>
          </a:p>
        </p:txBody>
      </p:sp>
      <p:sp>
        <p:nvSpPr>
          <p:cNvPr id="47" name="文本框 46">
            <a:extLst>
              <a:ext uri="{FF2B5EF4-FFF2-40B4-BE49-F238E27FC236}">
                <a16:creationId xmlns:a16="http://schemas.microsoft.com/office/drawing/2014/main" id="{E9C61F5D-79AB-4357-BFFB-09E582B3281D}"/>
              </a:ext>
            </a:extLst>
          </p:cNvPr>
          <p:cNvSpPr txBox="1"/>
          <p:nvPr/>
        </p:nvSpPr>
        <p:spPr>
          <a:xfrm>
            <a:off x="2228262" y="681835"/>
            <a:ext cx="2256240" cy="417165"/>
          </a:xfrm>
          <a:prstGeom prst="rect">
            <a:avLst/>
          </a:prstGeom>
          <a:noFill/>
        </p:spPr>
        <p:txBody>
          <a:bodyPr wrap="square">
            <a:spAutoFit/>
          </a:bodyPr>
          <a:lstStyle/>
          <a:p>
            <a:pPr marL="285750" indent="-285750">
              <a:lnSpc>
                <a:spcPct val="130000"/>
              </a:lnSpc>
              <a:buClr>
                <a:srgbClr val="FF0000"/>
              </a:buClr>
              <a:buFont typeface="Wingdings" panose="05000000000000000000" pitchFamily="2" charset="2"/>
              <a:buChar char="u"/>
            </a:pPr>
            <a:r>
              <a:rPr lang="zh-CN" altLang="en-US" b="1" dirty="0"/>
              <a:t>折半查找法</a:t>
            </a:r>
          </a:p>
        </p:txBody>
      </p:sp>
      <p:sp>
        <p:nvSpPr>
          <p:cNvPr id="48" name="文本框 47">
            <a:extLst>
              <a:ext uri="{FF2B5EF4-FFF2-40B4-BE49-F238E27FC236}">
                <a16:creationId xmlns:a16="http://schemas.microsoft.com/office/drawing/2014/main" id="{1089BA3A-7625-4BC5-8657-3A09C3990823}"/>
              </a:ext>
            </a:extLst>
          </p:cNvPr>
          <p:cNvSpPr txBox="1"/>
          <p:nvPr/>
        </p:nvSpPr>
        <p:spPr>
          <a:xfrm>
            <a:off x="1700586" y="219400"/>
            <a:ext cx="2448272" cy="400110"/>
          </a:xfrm>
          <a:prstGeom prst="rect">
            <a:avLst/>
          </a:prstGeom>
          <a:noFill/>
        </p:spPr>
        <p:txBody>
          <a:bodyPr wrap="square">
            <a:spAutoFit/>
          </a:bodyPr>
          <a:lstStyle/>
          <a:p>
            <a:r>
              <a:rPr lang="en-US" altLang="zh-CN" sz="2000" b="1" dirty="0"/>
              <a:t>9.2 </a:t>
            </a:r>
            <a:r>
              <a:rPr lang="zh-CN" altLang="en-US" sz="2000" b="1" dirty="0"/>
              <a:t>顺序表的查找</a:t>
            </a:r>
          </a:p>
        </p:txBody>
      </p:sp>
      <p:graphicFrame>
        <p:nvGraphicFramePr>
          <p:cNvPr id="12" name="Group 50">
            <a:extLst>
              <a:ext uri="{FF2B5EF4-FFF2-40B4-BE49-F238E27FC236}">
                <a16:creationId xmlns:a16="http://schemas.microsoft.com/office/drawing/2014/main" id="{F3D339F6-0747-40E0-8CBA-A7BBECCBEAE6}"/>
              </a:ext>
            </a:extLst>
          </p:cNvPr>
          <p:cNvGraphicFramePr>
            <a:graphicFrameLocks noGrp="1"/>
          </p:cNvGraphicFramePr>
          <p:nvPr>
            <p:extLst>
              <p:ext uri="{D42A27DB-BD31-4B8C-83A1-F6EECF244321}">
                <p14:modId xmlns:p14="http://schemas.microsoft.com/office/powerpoint/2010/main" val="1642204405"/>
              </p:ext>
            </p:extLst>
          </p:nvPr>
        </p:nvGraphicFramePr>
        <p:xfrm>
          <a:off x="2644781" y="1523601"/>
          <a:ext cx="4686517" cy="396000"/>
        </p:xfrm>
        <a:graphic>
          <a:graphicData uri="http://schemas.openxmlformats.org/drawingml/2006/table">
            <a:tbl>
              <a:tblPr/>
              <a:tblGrid>
                <a:gridCol w="426047">
                  <a:extLst>
                    <a:ext uri="{9D8B030D-6E8A-4147-A177-3AD203B41FA5}">
                      <a16:colId xmlns:a16="http://schemas.microsoft.com/office/drawing/2014/main" val="20000"/>
                    </a:ext>
                  </a:extLst>
                </a:gridCol>
                <a:gridCol w="426047">
                  <a:extLst>
                    <a:ext uri="{9D8B030D-6E8A-4147-A177-3AD203B41FA5}">
                      <a16:colId xmlns:a16="http://schemas.microsoft.com/office/drawing/2014/main" val="20001"/>
                    </a:ext>
                  </a:extLst>
                </a:gridCol>
                <a:gridCol w="426047">
                  <a:extLst>
                    <a:ext uri="{9D8B030D-6E8A-4147-A177-3AD203B41FA5}">
                      <a16:colId xmlns:a16="http://schemas.microsoft.com/office/drawing/2014/main" val="20002"/>
                    </a:ext>
                  </a:extLst>
                </a:gridCol>
                <a:gridCol w="426047">
                  <a:extLst>
                    <a:ext uri="{9D8B030D-6E8A-4147-A177-3AD203B41FA5}">
                      <a16:colId xmlns:a16="http://schemas.microsoft.com/office/drawing/2014/main" val="20003"/>
                    </a:ext>
                  </a:extLst>
                </a:gridCol>
                <a:gridCol w="426047">
                  <a:extLst>
                    <a:ext uri="{9D8B030D-6E8A-4147-A177-3AD203B41FA5}">
                      <a16:colId xmlns:a16="http://schemas.microsoft.com/office/drawing/2014/main" val="20004"/>
                    </a:ext>
                  </a:extLst>
                </a:gridCol>
                <a:gridCol w="426047">
                  <a:extLst>
                    <a:ext uri="{9D8B030D-6E8A-4147-A177-3AD203B41FA5}">
                      <a16:colId xmlns:a16="http://schemas.microsoft.com/office/drawing/2014/main" val="20005"/>
                    </a:ext>
                  </a:extLst>
                </a:gridCol>
                <a:gridCol w="426047">
                  <a:extLst>
                    <a:ext uri="{9D8B030D-6E8A-4147-A177-3AD203B41FA5}">
                      <a16:colId xmlns:a16="http://schemas.microsoft.com/office/drawing/2014/main" val="20006"/>
                    </a:ext>
                  </a:extLst>
                </a:gridCol>
                <a:gridCol w="426047">
                  <a:extLst>
                    <a:ext uri="{9D8B030D-6E8A-4147-A177-3AD203B41FA5}">
                      <a16:colId xmlns:a16="http://schemas.microsoft.com/office/drawing/2014/main" val="20007"/>
                    </a:ext>
                  </a:extLst>
                </a:gridCol>
                <a:gridCol w="426047">
                  <a:extLst>
                    <a:ext uri="{9D8B030D-6E8A-4147-A177-3AD203B41FA5}">
                      <a16:colId xmlns:a16="http://schemas.microsoft.com/office/drawing/2014/main" val="797193056"/>
                    </a:ext>
                  </a:extLst>
                </a:gridCol>
                <a:gridCol w="426047">
                  <a:extLst>
                    <a:ext uri="{9D8B030D-6E8A-4147-A177-3AD203B41FA5}">
                      <a16:colId xmlns:a16="http://schemas.microsoft.com/office/drawing/2014/main" val="350968056"/>
                    </a:ext>
                  </a:extLst>
                </a:gridCol>
                <a:gridCol w="426047">
                  <a:extLst>
                    <a:ext uri="{9D8B030D-6E8A-4147-A177-3AD203B41FA5}">
                      <a16:colId xmlns:a16="http://schemas.microsoft.com/office/drawing/2014/main" val="633811357"/>
                    </a:ext>
                  </a:extLst>
                </a:gridCol>
              </a:tblGrid>
              <a:tr h="396000">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pPr>
                      <a:r>
                        <a:rPr kumimoji="1" lang="en-US" altLang="zh-CN" sz="1600" b="0" i="0" u="none" strike="noStrike" cap="none" normalizeH="0" baseline="0" dirty="0">
                          <a:ln>
                            <a:noFill/>
                          </a:ln>
                          <a:solidFill>
                            <a:srgbClr val="000000"/>
                          </a:solidFill>
                          <a:effectLst/>
                          <a:latin typeface="+mn-lt"/>
                          <a:ea typeface="+mn-ea"/>
                          <a:cs typeface="+mn-ea"/>
                          <a:sym typeface="+mn-lt"/>
                        </a:rPr>
                        <a:t> k</a:t>
                      </a:r>
                      <a:r>
                        <a:rPr kumimoji="1" lang="en-US" altLang="zh-CN" sz="1600" b="0" i="0" u="none" strike="noStrike" cap="none" normalizeH="0" baseline="-25000" dirty="0">
                          <a:ln>
                            <a:noFill/>
                          </a:ln>
                          <a:solidFill>
                            <a:srgbClr val="000000"/>
                          </a:solidFill>
                          <a:effectLst/>
                          <a:latin typeface="+mn-lt"/>
                          <a:ea typeface="+mn-ea"/>
                          <a:cs typeface="+mn-ea"/>
                          <a:sym typeface="+mn-lt"/>
                        </a:rPr>
                        <a:t>1</a:t>
                      </a:r>
                      <a:endParaRPr kumimoji="1" lang="en-US" altLang="zh-CN" sz="1600" b="0" i="0" u="none" strike="noStrike" cap="none" normalizeH="0" baseline="-25000" noProof="1">
                        <a:ln>
                          <a:noFill/>
                        </a:ln>
                        <a:solidFill>
                          <a:srgbClr val="000000"/>
                        </a:solidFill>
                        <a:effectLst/>
                        <a:latin typeface="+mn-lt"/>
                        <a:ea typeface="+mn-ea"/>
                        <a:cs typeface="+mn-ea"/>
                        <a:sym typeface="+mn-lt"/>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pPr>
                      <a:r>
                        <a:rPr kumimoji="1" lang="en-US" altLang="zh-CN" sz="1600" b="0" i="0" u="none" strike="noStrike" kern="1200" cap="none" spc="0" normalizeH="0" baseline="0" noProof="0" dirty="0">
                          <a:ln>
                            <a:noFill/>
                          </a:ln>
                          <a:solidFill>
                            <a:srgbClr val="000000"/>
                          </a:solidFill>
                          <a:effectLst/>
                          <a:uLnTx/>
                          <a:uFillTx/>
                          <a:latin typeface="Times New Roman"/>
                          <a:ea typeface="微软雅黑"/>
                          <a:cs typeface="+mn-ea"/>
                          <a:sym typeface="+mn-lt"/>
                        </a:rPr>
                        <a:t>k</a:t>
                      </a:r>
                      <a:r>
                        <a:rPr kumimoji="1" lang="en-US" altLang="zh-CN" sz="1600" b="0" i="0" u="none" strike="noStrike" kern="1200" cap="none" spc="0" normalizeH="0" baseline="-25000" noProof="0" dirty="0">
                          <a:ln>
                            <a:noFill/>
                          </a:ln>
                          <a:solidFill>
                            <a:srgbClr val="000000"/>
                          </a:solidFill>
                          <a:effectLst/>
                          <a:uLnTx/>
                          <a:uFillTx/>
                          <a:latin typeface="Times New Roman"/>
                          <a:ea typeface="微软雅黑"/>
                          <a:cs typeface="+mn-ea"/>
                          <a:sym typeface="+mn-lt"/>
                        </a:rPr>
                        <a:t>2</a:t>
                      </a:r>
                      <a:endParaRPr kumimoji="1" lang="en-US" altLang="zh-CN" sz="1600" b="0"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pPr>
                      <a:r>
                        <a:rPr kumimoji="1" lang="en-US" altLang="zh-CN" sz="1600" b="0" i="0" u="none" strike="noStrike" kern="1200" cap="none" spc="0" normalizeH="0" baseline="0" noProof="0" dirty="0">
                          <a:ln>
                            <a:noFill/>
                          </a:ln>
                          <a:solidFill>
                            <a:srgbClr val="000000"/>
                          </a:solidFill>
                          <a:effectLst/>
                          <a:uLnTx/>
                          <a:uFillTx/>
                          <a:latin typeface="Times New Roman"/>
                          <a:ea typeface="微软雅黑"/>
                          <a:cs typeface="+mn-ea"/>
                          <a:sym typeface="+mn-lt"/>
                        </a:rPr>
                        <a:t>k</a:t>
                      </a:r>
                      <a:r>
                        <a:rPr kumimoji="1" lang="en-US" altLang="zh-CN" sz="1600" b="0" i="0" u="none" strike="noStrike" kern="1200" cap="none" spc="0" normalizeH="0" baseline="-25000" noProof="0" dirty="0">
                          <a:ln>
                            <a:noFill/>
                          </a:ln>
                          <a:solidFill>
                            <a:srgbClr val="000000"/>
                          </a:solidFill>
                          <a:effectLst/>
                          <a:uLnTx/>
                          <a:uFillTx/>
                          <a:latin typeface="Times New Roman"/>
                          <a:ea typeface="微软雅黑"/>
                          <a:cs typeface="+mn-ea"/>
                          <a:sym typeface="+mn-lt"/>
                        </a:rPr>
                        <a:t>3</a:t>
                      </a:r>
                      <a:endParaRPr kumimoji="1" lang="en-US" altLang="zh-CN" sz="1600" b="0"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pPr>
                      <a:r>
                        <a:rPr kumimoji="1" lang="en-US" altLang="zh-CN" sz="1600" b="0" i="0" u="none" strike="noStrike" kern="1200" cap="none" spc="0" normalizeH="0" baseline="0" noProof="0" dirty="0">
                          <a:ln>
                            <a:noFill/>
                          </a:ln>
                          <a:solidFill>
                            <a:srgbClr val="000000"/>
                          </a:solidFill>
                          <a:effectLst/>
                          <a:uLnTx/>
                          <a:uFillTx/>
                          <a:latin typeface="Times New Roman"/>
                          <a:ea typeface="微软雅黑"/>
                          <a:cs typeface="+mn-ea"/>
                          <a:sym typeface="+mn-lt"/>
                        </a:rPr>
                        <a:t>k</a:t>
                      </a:r>
                      <a:r>
                        <a:rPr kumimoji="1" lang="en-US" altLang="zh-CN" sz="1600" b="0" i="0" u="none" strike="noStrike" kern="1200" cap="none" spc="0" normalizeH="0" baseline="-25000" noProof="0" dirty="0">
                          <a:ln>
                            <a:noFill/>
                          </a:ln>
                          <a:solidFill>
                            <a:srgbClr val="000000"/>
                          </a:solidFill>
                          <a:effectLst/>
                          <a:uLnTx/>
                          <a:uFillTx/>
                          <a:latin typeface="Times New Roman"/>
                          <a:ea typeface="微软雅黑"/>
                          <a:cs typeface="+mn-ea"/>
                          <a:sym typeface="+mn-lt"/>
                        </a:rPr>
                        <a:t>4</a:t>
                      </a:r>
                      <a:endParaRPr kumimoji="1" lang="en-US" altLang="zh-CN" sz="1600" b="0"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pPr>
                      <a:r>
                        <a:rPr kumimoji="1" lang="en-US" altLang="zh-CN" sz="1600" b="0" i="0" u="none" strike="noStrike" kern="1200" cap="none" spc="0" normalizeH="0" baseline="0" noProof="0" dirty="0">
                          <a:ln>
                            <a:noFill/>
                          </a:ln>
                          <a:solidFill>
                            <a:srgbClr val="000000"/>
                          </a:solidFill>
                          <a:effectLst/>
                          <a:uLnTx/>
                          <a:uFillTx/>
                          <a:latin typeface="Times New Roman"/>
                          <a:ea typeface="微软雅黑"/>
                          <a:cs typeface="+mn-ea"/>
                          <a:sym typeface="+mn-lt"/>
                        </a:rPr>
                        <a:t>k</a:t>
                      </a:r>
                      <a:r>
                        <a:rPr kumimoji="1" lang="en-US" altLang="zh-CN" sz="1600" b="0" i="0" u="none" strike="noStrike" kern="1200" cap="none" spc="0" normalizeH="0" baseline="-25000" noProof="0" dirty="0">
                          <a:ln>
                            <a:noFill/>
                          </a:ln>
                          <a:solidFill>
                            <a:srgbClr val="000000"/>
                          </a:solidFill>
                          <a:effectLst/>
                          <a:uLnTx/>
                          <a:uFillTx/>
                          <a:latin typeface="Times New Roman"/>
                          <a:ea typeface="微软雅黑"/>
                          <a:cs typeface="+mn-ea"/>
                          <a:sym typeface="+mn-lt"/>
                        </a:rPr>
                        <a:t>5</a:t>
                      </a:r>
                      <a:endParaRPr kumimoji="1" lang="en-US" altLang="zh-CN" sz="1600" b="0"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pPr>
                      <a:r>
                        <a:rPr kumimoji="1" lang="en-US" altLang="zh-CN" sz="1600" b="0" i="0" u="none" strike="noStrike" kern="1200" cap="none" spc="0" normalizeH="0" baseline="0" noProof="0" dirty="0">
                          <a:ln>
                            <a:noFill/>
                          </a:ln>
                          <a:solidFill>
                            <a:srgbClr val="000000"/>
                          </a:solidFill>
                          <a:effectLst/>
                          <a:uLnTx/>
                          <a:uFillTx/>
                          <a:latin typeface="Times New Roman"/>
                          <a:ea typeface="微软雅黑"/>
                          <a:cs typeface="+mn-ea"/>
                          <a:sym typeface="+mn-lt"/>
                        </a:rPr>
                        <a:t>k</a:t>
                      </a:r>
                      <a:r>
                        <a:rPr kumimoji="1" lang="en-US" altLang="zh-CN" sz="1600" b="0" i="0" u="none" strike="noStrike" kern="1200" cap="none" spc="0" normalizeH="0" baseline="-25000" noProof="0" dirty="0">
                          <a:ln>
                            <a:noFill/>
                          </a:ln>
                          <a:solidFill>
                            <a:srgbClr val="000000"/>
                          </a:solidFill>
                          <a:effectLst/>
                          <a:uLnTx/>
                          <a:uFillTx/>
                          <a:latin typeface="Times New Roman"/>
                          <a:ea typeface="微软雅黑"/>
                          <a:cs typeface="+mn-ea"/>
                          <a:sym typeface="+mn-lt"/>
                        </a:rPr>
                        <a:t>6</a:t>
                      </a:r>
                      <a:endParaRPr kumimoji="1" lang="en-US" altLang="zh-CN" sz="1600" b="0"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pPr>
                      <a:r>
                        <a:rPr kumimoji="1" lang="en-US" altLang="zh-CN" sz="1600" b="0" i="0" u="none" strike="noStrike" kern="1200" cap="none" spc="0" normalizeH="0" baseline="0" noProof="0" dirty="0">
                          <a:ln>
                            <a:noFill/>
                          </a:ln>
                          <a:solidFill>
                            <a:srgbClr val="000000"/>
                          </a:solidFill>
                          <a:effectLst/>
                          <a:uLnTx/>
                          <a:uFillTx/>
                          <a:latin typeface="Times New Roman"/>
                          <a:ea typeface="微软雅黑"/>
                          <a:cs typeface="+mn-ea"/>
                          <a:sym typeface="+mn-lt"/>
                        </a:rPr>
                        <a:t>k</a:t>
                      </a:r>
                      <a:r>
                        <a:rPr kumimoji="1" lang="en-US" altLang="zh-CN" sz="1600" b="0" i="0" u="none" strike="noStrike" kern="1200" cap="none" spc="0" normalizeH="0" baseline="-25000" noProof="0" dirty="0">
                          <a:ln>
                            <a:noFill/>
                          </a:ln>
                          <a:solidFill>
                            <a:srgbClr val="000000"/>
                          </a:solidFill>
                          <a:effectLst/>
                          <a:uLnTx/>
                          <a:uFillTx/>
                          <a:latin typeface="Times New Roman"/>
                          <a:ea typeface="微软雅黑"/>
                          <a:cs typeface="+mn-ea"/>
                          <a:sym typeface="+mn-lt"/>
                        </a:rPr>
                        <a:t>7</a:t>
                      </a:r>
                      <a:endParaRPr kumimoji="1" lang="en-US" altLang="zh-CN" sz="1600" b="0"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pPr>
                      <a:r>
                        <a:rPr kumimoji="1" lang="en-US" altLang="zh-CN" sz="1600" b="0" i="0" u="none" strike="noStrike" kern="1200" cap="none" spc="0" normalizeH="0" baseline="0" noProof="0" dirty="0">
                          <a:ln>
                            <a:noFill/>
                          </a:ln>
                          <a:solidFill>
                            <a:srgbClr val="000000"/>
                          </a:solidFill>
                          <a:effectLst/>
                          <a:uLnTx/>
                          <a:uFillTx/>
                          <a:latin typeface="Times New Roman"/>
                          <a:ea typeface="微软雅黑"/>
                          <a:cs typeface="+mn-ea"/>
                          <a:sym typeface="+mn-lt"/>
                        </a:rPr>
                        <a:t>k</a:t>
                      </a:r>
                      <a:r>
                        <a:rPr kumimoji="1" lang="en-US" altLang="zh-CN" sz="1600" b="0" i="0" u="none" strike="noStrike" kern="1200" cap="none" spc="0" normalizeH="0" baseline="-25000" noProof="0" dirty="0">
                          <a:ln>
                            <a:noFill/>
                          </a:ln>
                          <a:solidFill>
                            <a:srgbClr val="000000"/>
                          </a:solidFill>
                          <a:effectLst/>
                          <a:uLnTx/>
                          <a:uFillTx/>
                          <a:latin typeface="Times New Roman"/>
                          <a:ea typeface="微软雅黑"/>
                          <a:cs typeface="+mn-ea"/>
                          <a:sym typeface="+mn-lt"/>
                        </a:rPr>
                        <a:t>8</a:t>
                      </a:r>
                      <a:endParaRPr kumimoji="1" lang="en-US" altLang="zh-CN" sz="1600" b="0"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pPr>
                      <a:r>
                        <a:rPr kumimoji="1" lang="en-US" altLang="zh-CN" sz="1600" b="0" i="0" u="none" strike="noStrike" kern="1200" cap="none" spc="0" normalizeH="0" baseline="0" noProof="0" dirty="0">
                          <a:ln>
                            <a:noFill/>
                          </a:ln>
                          <a:solidFill>
                            <a:srgbClr val="000000"/>
                          </a:solidFill>
                          <a:effectLst/>
                          <a:uLnTx/>
                          <a:uFillTx/>
                          <a:latin typeface="+mn-lt"/>
                          <a:ea typeface="+mn-ea"/>
                          <a:cs typeface="+mn-ea"/>
                          <a:sym typeface="+mn-lt"/>
                        </a:rPr>
                        <a:t>k</a:t>
                      </a:r>
                      <a:r>
                        <a:rPr kumimoji="1" lang="en-US" altLang="zh-CN" sz="1600" b="0" i="0" u="none" strike="noStrike" kern="1200" cap="none" spc="0" normalizeH="0" baseline="-25000" noProof="0" dirty="0">
                          <a:ln>
                            <a:noFill/>
                          </a:ln>
                          <a:solidFill>
                            <a:srgbClr val="000000"/>
                          </a:solidFill>
                          <a:effectLst/>
                          <a:uLnTx/>
                          <a:uFillTx/>
                          <a:latin typeface="+mn-lt"/>
                          <a:ea typeface="+mn-ea"/>
                          <a:cs typeface="+mn-ea"/>
                          <a:sym typeface="+mn-lt"/>
                        </a:rPr>
                        <a:t>9</a:t>
                      </a:r>
                      <a:endParaRPr kumimoji="1" lang="en-US" altLang="zh-CN" sz="1600" b="0"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pPr>
                      <a:r>
                        <a:rPr kumimoji="1" lang="en-US" altLang="zh-CN" sz="1600" b="0" i="0" u="none" strike="noStrike" kern="1200" cap="none" spc="0" normalizeH="0" baseline="0" noProof="0" dirty="0">
                          <a:ln>
                            <a:noFill/>
                          </a:ln>
                          <a:solidFill>
                            <a:srgbClr val="000000"/>
                          </a:solidFill>
                          <a:effectLst/>
                          <a:uLnTx/>
                          <a:uFillTx/>
                          <a:latin typeface="+mn-lt"/>
                          <a:ea typeface="+mn-ea"/>
                          <a:cs typeface="+mn-ea"/>
                          <a:sym typeface="+mn-lt"/>
                        </a:rPr>
                        <a:t>k</a:t>
                      </a:r>
                      <a:r>
                        <a:rPr kumimoji="1" lang="en-US" altLang="zh-CN" sz="1600" b="0" i="0" u="none" strike="noStrike" kern="1200" cap="none" spc="0" normalizeH="0" baseline="-25000" noProof="0" dirty="0">
                          <a:ln>
                            <a:noFill/>
                          </a:ln>
                          <a:solidFill>
                            <a:srgbClr val="000000"/>
                          </a:solidFill>
                          <a:effectLst/>
                          <a:uLnTx/>
                          <a:uFillTx/>
                          <a:latin typeface="+mn-lt"/>
                          <a:ea typeface="+mn-ea"/>
                          <a:cs typeface="+mn-ea"/>
                          <a:sym typeface="+mn-lt"/>
                        </a:rPr>
                        <a:t>10</a:t>
                      </a:r>
                      <a:endParaRPr kumimoji="1" lang="en-US" altLang="zh-CN" sz="1600" b="0"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pPr>
                      <a:r>
                        <a:rPr kumimoji="1" lang="en-US" altLang="zh-CN" sz="1600" b="0" i="0" u="none" strike="noStrike" kern="1200" cap="none" spc="0" normalizeH="0" baseline="0" noProof="0" dirty="0">
                          <a:ln>
                            <a:noFill/>
                          </a:ln>
                          <a:solidFill>
                            <a:srgbClr val="000000"/>
                          </a:solidFill>
                          <a:effectLst/>
                          <a:uLnTx/>
                          <a:uFillTx/>
                          <a:latin typeface="+mn-lt"/>
                          <a:ea typeface="+mn-ea"/>
                          <a:cs typeface="+mn-ea"/>
                          <a:sym typeface="+mn-lt"/>
                        </a:rPr>
                        <a:t>k</a:t>
                      </a:r>
                      <a:r>
                        <a:rPr kumimoji="1" lang="en-US" altLang="zh-CN" sz="1600" b="0" i="0" u="none" strike="noStrike" kern="1200" cap="none" spc="0" normalizeH="0" baseline="-25000" noProof="0" dirty="0">
                          <a:ln>
                            <a:noFill/>
                          </a:ln>
                          <a:solidFill>
                            <a:srgbClr val="000000"/>
                          </a:solidFill>
                          <a:effectLst/>
                          <a:uLnTx/>
                          <a:uFillTx/>
                          <a:latin typeface="+mn-lt"/>
                          <a:ea typeface="+mn-ea"/>
                          <a:cs typeface="+mn-ea"/>
                          <a:sym typeface="+mn-lt"/>
                        </a:rPr>
                        <a:t>11</a:t>
                      </a:r>
                      <a:endParaRPr kumimoji="1" lang="en-US" altLang="zh-CN" sz="1600" b="0"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0"/>
                  </a:ext>
                </a:extLst>
              </a:tr>
            </a:tbl>
          </a:graphicData>
        </a:graphic>
      </p:graphicFrame>
      <p:sp>
        <p:nvSpPr>
          <p:cNvPr id="14" name="文本框 13">
            <a:extLst>
              <a:ext uri="{FF2B5EF4-FFF2-40B4-BE49-F238E27FC236}">
                <a16:creationId xmlns:a16="http://schemas.microsoft.com/office/drawing/2014/main" id="{1EE4C367-1C8B-4CB7-96C8-8A7A8F627187}"/>
              </a:ext>
            </a:extLst>
          </p:cNvPr>
          <p:cNvSpPr txBox="1"/>
          <p:nvPr/>
        </p:nvSpPr>
        <p:spPr>
          <a:xfrm>
            <a:off x="2644781" y="1911675"/>
            <a:ext cx="4686517" cy="338554"/>
          </a:xfrm>
          <a:prstGeom prst="rect">
            <a:avLst/>
          </a:prstGeom>
          <a:noFill/>
        </p:spPr>
        <p:txBody>
          <a:bodyPr wrap="square">
            <a:spAutoFit/>
          </a:bodyPr>
          <a:lstStyle/>
          <a:p>
            <a:r>
              <a:rPr lang="en-US" altLang="zh-CN" sz="1600" dirty="0">
                <a:latin typeface="Times New Roman" panose="02020603050405020304" pitchFamily="18" charset="0"/>
                <a:ea typeface="微软雅黑" panose="020B0503020204020204" pitchFamily="34" charset="-122"/>
              </a:rPr>
              <a:t>1       2       3       4      5      6       7      8       9     10    11</a:t>
            </a:r>
            <a:endParaRPr lang="zh-CN" altLang="en-US" sz="1600" dirty="0"/>
          </a:p>
        </p:txBody>
      </p:sp>
      <p:sp>
        <p:nvSpPr>
          <p:cNvPr id="15" name="文本框 14">
            <a:extLst>
              <a:ext uri="{FF2B5EF4-FFF2-40B4-BE49-F238E27FC236}">
                <a16:creationId xmlns:a16="http://schemas.microsoft.com/office/drawing/2014/main" id="{CD4BFB03-86A4-4595-A55D-1AEB0E74E6EE}"/>
              </a:ext>
            </a:extLst>
          </p:cNvPr>
          <p:cNvSpPr txBox="1"/>
          <p:nvPr/>
        </p:nvSpPr>
        <p:spPr>
          <a:xfrm>
            <a:off x="3547879" y="1112454"/>
            <a:ext cx="2880320" cy="338554"/>
          </a:xfrm>
          <a:prstGeom prst="rect">
            <a:avLst/>
          </a:prstGeom>
          <a:noFill/>
        </p:spPr>
        <p:txBody>
          <a:bodyPr wrap="square">
            <a:spAutoFit/>
          </a:bodyPr>
          <a:lstStyle/>
          <a:p>
            <a:r>
              <a:rPr lang="zh-CN" altLang="en-US" sz="1600" dirty="0">
                <a:solidFill>
                  <a:srgbClr val="FF0000"/>
                </a:solidFill>
              </a:rPr>
              <a:t>查找</a:t>
            </a:r>
            <a:r>
              <a:rPr lang="en-US" altLang="zh-CN" sz="1600" dirty="0" err="1">
                <a:solidFill>
                  <a:srgbClr val="FF0000"/>
                </a:solidFill>
              </a:rPr>
              <a:t>x.key</a:t>
            </a:r>
            <a:r>
              <a:rPr lang="zh-CN" altLang="en-US" sz="1600" dirty="0">
                <a:solidFill>
                  <a:srgbClr val="FF0000"/>
                </a:solidFill>
              </a:rPr>
              <a:t>值为</a:t>
            </a:r>
            <a:r>
              <a:rPr lang="en-US" altLang="zh-CN" sz="1600" dirty="0">
                <a:solidFill>
                  <a:srgbClr val="FF0000"/>
                </a:solidFill>
              </a:rPr>
              <a:t>a[3].key</a:t>
            </a:r>
            <a:r>
              <a:rPr lang="zh-CN" altLang="en-US" sz="1600" dirty="0">
                <a:solidFill>
                  <a:srgbClr val="FF0000"/>
                </a:solidFill>
              </a:rPr>
              <a:t>的情况</a:t>
            </a:r>
          </a:p>
        </p:txBody>
      </p:sp>
      <p:sp>
        <p:nvSpPr>
          <p:cNvPr id="20" name="箭头: 下 19">
            <a:extLst>
              <a:ext uri="{FF2B5EF4-FFF2-40B4-BE49-F238E27FC236}">
                <a16:creationId xmlns:a16="http://schemas.microsoft.com/office/drawing/2014/main" id="{8C7B9290-865C-43F2-97AE-FD31F763D568}"/>
              </a:ext>
            </a:extLst>
          </p:cNvPr>
          <p:cNvSpPr/>
          <p:nvPr/>
        </p:nvSpPr>
        <p:spPr>
          <a:xfrm rot="10800000">
            <a:off x="2703580" y="2192766"/>
            <a:ext cx="144017" cy="256747"/>
          </a:xfrm>
          <a:prstGeom prst="downArrow">
            <a:avLst/>
          </a:prstGeom>
          <a:solidFill>
            <a:srgbClr val="B7DEE8"/>
          </a:solidFill>
          <a:ln>
            <a:solidFill>
              <a:srgbClr val="B7DE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A67C3E5D-FB7A-43E4-9983-1DAB08E274B2}"/>
              </a:ext>
            </a:extLst>
          </p:cNvPr>
          <p:cNvSpPr txBox="1"/>
          <p:nvPr/>
        </p:nvSpPr>
        <p:spPr>
          <a:xfrm>
            <a:off x="2525856" y="2350783"/>
            <a:ext cx="643481" cy="338554"/>
          </a:xfrm>
          <a:prstGeom prst="rect">
            <a:avLst/>
          </a:prstGeom>
          <a:noFill/>
        </p:spPr>
        <p:txBody>
          <a:bodyPr wrap="square">
            <a:spAutoFit/>
          </a:bodyPr>
          <a:lstStyle/>
          <a:p>
            <a:r>
              <a:rPr lang="en-US" altLang="zh-CN" sz="1600" dirty="0">
                <a:latin typeface="Times New Roman" panose="02020603050405020304" pitchFamily="18" charset="0"/>
                <a:ea typeface="微软雅黑" panose="020B0503020204020204" pitchFamily="34" charset="-122"/>
              </a:rPr>
              <a:t>low</a:t>
            </a:r>
            <a:endParaRPr lang="zh-CN" altLang="en-US" sz="1600" dirty="0"/>
          </a:p>
        </p:txBody>
      </p:sp>
      <p:grpSp>
        <p:nvGrpSpPr>
          <p:cNvPr id="3" name="组合 2">
            <a:extLst>
              <a:ext uri="{FF2B5EF4-FFF2-40B4-BE49-F238E27FC236}">
                <a16:creationId xmlns:a16="http://schemas.microsoft.com/office/drawing/2014/main" id="{FCD83785-DACD-43AA-9380-21A2B6B15126}"/>
              </a:ext>
            </a:extLst>
          </p:cNvPr>
          <p:cNvGrpSpPr/>
          <p:nvPr/>
        </p:nvGrpSpPr>
        <p:grpSpPr>
          <a:xfrm>
            <a:off x="6865540" y="2194066"/>
            <a:ext cx="643481" cy="547519"/>
            <a:chOff x="6642045" y="2277385"/>
            <a:chExt cx="643481" cy="547519"/>
          </a:xfrm>
        </p:grpSpPr>
        <p:sp>
          <p:nvSpPr>
            <p:cNvPr id="23" name="箭头: 下 22">
              <a:extLst>
                <a:ext uri="{FF2B5EF4-FFF2-40B4-BE49-F238E27FC236}">
                  <a16:creationId xmlns:a16="http://schemas.microsoft.com/office/drawing/2014/main" id="{A2C6D73D-00CF-4E00-B44E-9095AC03F4FB}"/>
                </a:ext>
              </a:extLst>
            </p:cNvPr>
            <p:cNvSpPr/>
            <p:nvPr/>
          </p:nvSpPr>
          <p:spPr>
            <a:xfrm rot="10800000">
              <a:off x="6819769" y="2277385"/>
              <a:ext cx="144017" cy="238395"/>
            </a:xfrm>
            <a:prstGeom prst="downArrow">
              <a:avLst/>
            </a:prstGeom>
            <a:solidFill>
              <a:srgbClr val="B7DEE8"/>
            </a:solidFill>
            <a:ln>
              <a:solidFill>
                <a:srgbClr val="B7DE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51ED9D64-3B78-48D2-B6E3-932DE8B9BC0B}"/>
                </a:ext>
              </a:extLst>
            </p:cNvPr>
            <p:cNvSpPr txBox="1"/>
            <p:nvPr/>
          </p:nvSpPr>
          <p:spPr>
            <a:xfrm>
              <a:off x="6642045" y="2486350"/>
              <a:ext cx="643481" cy="338554"/>
            </a:xfrm>
            <a:prstGeom prst="rect">
              <a:avLst/>
            </a:prstGeom>
            <a:noFill/>
          </p:spPr>
          <p:txBody>
            <a:bodyPr wrap="square">
              <a:spAutoFit/>
            </a:bodyPr>
            <a:lstStyle/>
            <a:p>
              <a:r>
                <a:rPr lang="en-US" altLang="zh-CN" sz="1600" dirty="0">
                  <a:latin typeface="Times New Roman" panose="02020603050405020304" pitchFamily="18" charset="0"/>
                  <a:ea typeface="微软雅黑" panose="020B0503020204020204" pitchFamily="34" charset="-122"/>
                </a:rPr>
                <a:t>high</a:t>
              </a:r>
              <a:endParaRPr lang="zh-CN" altLang="en-US" sz="1600" dirty="0"/>
            </a:p>
          </p:txBody>
        </p:sp>
      </p:grpSp>
      <p:grpSp>
        <p:nvGrpSpPr>
          <p:cNvPr id="4" name="组合 3">
            <a:extLst>
              <a:ext uri="{FF2B5EF4-FFF2-40B4-BE49-F238E27FC236}">
                <a16:creationId xmlns:a16="http://schemas.microsoft.com/office/drawing/2014/main" id="{FDB14300-0861-48D0-B961-11E03FAD119B}"/>
              </a:ext>
            </a:extLst>
          </p:cNvPr>
          <p:cNvGrpSpPr/>
          <p:nvPr/>
        </p:nvGrpSpPr>
        <p:grpSpPr>
          <a:xfrm>
            <a:off x="4754388" y="2178633"/>
            <a:ext cx="643481" cy="562952"/>
            <a:chOff x="4533059" y="2296511"/>
            <a:chExt cx="643481" cy="562952"/>
          </a:xfrm>
        </p:grpSpPr>
        <p:sp>
          <p:nvSpPr>
            <p:cNvPr id="26" name="箭头: 下 25">
              <a:extLst>
                <a:ext uri="{FF2B5EF4-FFF2-40B4-BE49-F238E27FC236}">
                  <a16:creationId xmlns:a16="http://schemas.microsoft.com/office/drawing/2014/main" id="{3F4D95C0-83DC-4A74-98E9-B474B1C597E8}"/>
                </a:ext>
              </a:extLst>
            </p:cNvPr>
            <p:cNvSpPr/>
            <p:nvPr/>
          </p:nvSpPr>
          <p:spPr>
            <a:xfrm rot="10800000">
              <a:off x="4710783" y="2296511"/>
              <a:ext cx="144017" cy="256747"/>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7" name="文本框 26">
              <a:extLst>
                <a:ext uri="{FF2B5EF4-FFF2-40B4-BE49-F238E27FC236}">
                  <a16:creationId xmlns:a16="http://schemas.microsoft.com/office/drawing/2014/main" id="{50BAF2CF-ED2A-43D3-A44B-2198108E8677}"/>
                </a:ext>
              </a:extLst>
            </p:cNvPr>
            <p:cNvSpPr txBox="1"/>
            <p:nvPr/>
          </p:nvSpPr>
          <p:spPr>
            <a:xfrm>
              <a:off x="4533059" y="2520909"/>
              <a:ext cx="643481" cy="338554"/>
            </a:xfrm>
            <a:prstGeom prst="rect">
              <a:avLst/>
            </a:prstGeom>
            <a:noFill/>
          </p:spPr>
          <p:txBody>
            <a:bodyPr wrap="square">
              <a:spAutoFit/>
            </a:bodyPr>
            <a:lstStyle/>
            <a:p>
              <a:r>
                <a:rPr lang="en-US" altLang="zh-CN" sz="1600" dirty="0">
                  <a:latin typeface="Times New Roman" panose="02020603050405020304" pitchFamily="18" charset="0"/>
                  <a:ea typeface="微软雅黑" panose="020B0503020204020204" pitchFamily="34" charset="-122"/>
                </a:rPr>
                <a:t>mid</a:t>
              </a:r>
              <a:endParaRPr lang="zh-CN" altLang="en-US" sz="1600" dirty="0"/>
            </a:p>
          </p:txBody>
        </p:sp>
      </p:grpSp>
      <p:sp>
        <p:nvSpPr>
          <p:cNvPr id="31" name="文本框 30">
            <a:extLst>
              <a:ext uri="{FF2B5EF4-FFF2-40B4-BE49-F238E27FC236}">
                <a16:creationId xmlns:a16="http://schemas.microsoft.com/office/drawing/2014/main" id="{8DBAC914-9DA9-4244-9783-0E632C7A0F7B}"/>
              </a:ext>
            </a:extLst>
          </p:cNvPr>
          <p:cNvSpPr txBox="1"/>
          <p:nvPr/>
        </p:nvSpPr>
        <p:spPr>
          <a:xfrm>
            <a:off x="2503487" y="2713370"/>
            <a:ext cx="1883734" cy="369332"/>
          </a:xfrm>
          <a:prstGeom prst="rect">
            <a:avLst/>
          </a:prstGeom>
          <a:noFill/>
        </p:spPr>
        <p:txBody>
          <a:bodyPr wrap="square">
            <a:spAutoFit/>
          </a:bodyPr>
          <a:lstStyle/>
          <a:p>
            <a:r>
              <a:rPr lang="zh-CN" altLang="en-US" sz="1800" b="1" dirty="0">
                <a:solidFill>
                  <a:srgbClr val="FF0000"/>
                </a:solidFill>
              </a:rPr>
              <a:t>折半查找判定树</a:t>
            </a:r>
            <a:endParaRPr lang="zh-CN" altLang="en-US" b="1" dirty="0">
              <a:solidFill>
                <a:srgbClr val="FF0000"/>
              </a:solidFill>
            </a:endParaRPr>
          </a:p>
        </p:txBody>
      </p:sp>
      <p:pic>
        <p:nvPicPr>
          <p:cNvPr id="33" name="图片 32">
            <a:extLst>
              <a:ext uri="{FF2B5EF4-FFF2-40B4-BE49-F238E27FC236}">
                <a16:creationId xmlns:a16="http://schemas.microsoft.com/office/drawing/2014/main" id="{6C8713A9-5C52-473C-BA73-7699F8992EFF}"/>
              </a:ext>
            </a:extLst>
          </p:cNvPr>
          <p:cNvPicPr>
            <a:picLocks noChangeAspect="1"/>
          </p:cNvPicPr>
          <p:nvPr/>
        </p:nvPicPr>
        <p:blipFill>
          <a:blip r:embed="rId3"/>
          <a:stretch>
            <a:fillRect/>
          </a:stretch>
        </p:blipFill>
        <p:spPr>
          <a:xfrm>
            <a:off x="274229" y="1463033"/>
            <a:ext cx="1907517" cy="1907516"/>
          </a:xfrm>
          <a:prstGeom prst="rect">
            <a:avLst/>
          </a:prstGeom>
        </p:spPr>
      </p:pic>
      <p:sp>
        <p:nvSpPr>
          <p:cNvPr id="28" name="矩形 27">
            <a:extLst>
              <a:ext uri="{FF2B5EF4-FFF2-40B4-BE49-F238E27FC236}">
                <a16:creationId xmlns:a16="http://schemas.microsoft.com/office/drawing/2014/main" id="{3698B811-437E-4B31-9932-9A63165D7E70}"/>
              </a:ext>
            </a:extLst>
          </p:cNvPr>
          <p:cNvSpPr/>
          <p:nvPr/>
        </p:nvSpPr>
        <p:spPr>
          <a:xfrm>
            <a:off x="2644780" y="1535292"/>
            <a:ext cx="2147449" cy="3960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Oval 3">
            <a:extLst>
              <a:ext uri="{FF2B5EF4-FFF2-40B4-BE49-F238E27FC236}">
                <a16:creationId xmlns:a16="http://schemas.microsoft.com/office/drawing/2014/main" id="{86F9A3DF-A30A-430E-AAE9-7E1E31FC571D}"/>
              </a:ext>
            </a:extLst>
          </p:cNvPr>
          <p:cNvSpPr>
            <a:spLocks noChangeArrowheads="1"/>
          </p:cNvSpPr>
          <p:nvPr/>
        </p:nvSpPr>
        <p:spPr bwMode="auto">
          <a:xfrm>
            <a:off x="4950688" y="2914129"/>
            <a:ext cx="310865" cy="310865"/>
          </a:xfrm>
          <a:prstGeom prst="ellipse">
            <a:avLst/>
          </a:prstGeom>
          <a:solidFill>
            <a:srgbClr val="CCFFCC"/>
          </a:solid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80000"/>
              </a:lnSpc>
              <a:spcBef>
                <a:spcPct val="0"/>
              </a:spcBef>
              <a:spcAft>
                <a:spcPct val="0"/>
              </a:spcAft>
              <a:buClrTx/>
              <a:buSzTx/>
              <a:buFontTx/>
              <a:buNone/>
              <a:tabLst/>
              <a:defRPr/>
            </a:pPr>
            <a:r>
              <a:rPr kumimoji="0" lang="en-US" altLang="zh-CN" sz="1600" i="0" u="none" strike="noStrike" kern="0" cap="none" spc="0" normalizeH="0" baseline="0" noProof="0">
                <a:ln>
                  <a:noFill/>
                </a:ln>
                <a:solidFill>
                  <a:srgbClr val="000000"/>
                </a:solidFill>
                <a:effectLst/>
                <a:uLnTx/>
                <a:uFillTx/>
                <a:latin typeface="+mn-lt"/>
                <a:ea typeface="+mn-ea"/>
                <a:cs typeface="+mn-ea"/>
                <a:sym typeface="+mn-lt"/>
              </a:rPr>
              <a:t>6</a:t>
            </a:r>
            <a:endParaRPr kumimoji="0" lang="en-US" altLang="zh-CN" sz="1600" i="0" u="none" strike="noStrike" kern="0" cap="none" spc="0" normalizeH="0" baseline="0" noProof="1">
              <a:ln>
                <a:noFill/>
              </a:ln>
              <a:solidFill>
                <a:srgbClr val="000000"/>
              </a:solidFill>
              <a:effectLst/>
              <a:uLnTx/>
              <a:uFillTx/>
              <a:latin typeface="+mn-lt"/>
              <a:ea typeface="+mn-ea"/>
              <a:cs typeface="+mn-ea"/>
              <a:sym typeface="+mn-lt"/>
            </a:endParaRPr>
          </a:p>
        </p:txBody>
      </p:sp>
      <p:sp>
        <p:nvSpPr>
          <p:cNvPr id="34" name="Oval 4">
            <a:extLst>
              <a:ext uri="{FF2B5EF4-FFF2-40B4-BE49-F238E27FC236}">
                <a16:creationId xmlns:a16="http://schemas.microsoft.com/office/drawing/2014/main" id="{571D856B-A104-4AA6-ADCB-136ACD343B15}"/>
              </a:ext>
            </a:extLst>
          </p:cNvPr>
          <p:cNvSpPr>
            <a:spLocks noChangeArrowheads="1"/>
          </p:cNvSpPr>
          <p:nvPr/>
        </p:nvSpPr>
        <p:spPr bwMode="auto">
          <a:xfrm>
            <a:off x="4141064" y="3454869"/>
            <a:ext cx="314325" cy="314325"/>
          </a:xfrm>
          <a:prstGeom prst="ellipse">
            <a:avLst/>
          </a:prstGeom>
          <a:solidFill>
            <a:srgbClr val="CCFFCC"/>
          </a:solid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80000"/>
              </a:lnSpc>
              <a:spcBef>
                <a:spcPct val="0"/>
              </a:spcBef>
              <a:spcAft>
                <a:spcPct val="0"/>
              </a:spcAft>
              <a:buClrTx/>
              <a:buSzTx/>
              <a:buFontTx/>
              <a:buNone/>
              <a:tabLst/>
              <a:defRPr/>
            </a:pPr>
            <a:r>
              <a:rPr kumimoji="0" lang="en-US" altLang="zh-CN" sz="1600" i="0" u="none" strike="noStrike" kern="0" cap="none" spc="0" normalizeH="0" baseline="0" noProof="0" dirty="0">
                <a:ln>
                  <a:noFill/>
                </a:ln>
                <a:solidFill>
                  <a:srgbClr val="000000"/>
                </a:solidFill>
                <a:effectLst/>
                <a:uLnTx/>
                <a:uFillTx/>
                <a:latin typeface="+mn-lt"/>
                <a:ea typeface="+mn-ea"/>
                <a:cs typeface="+mn-ea"/>
                <a:sym typeface="+mn-lt"/>
              </a:rPr>
              <a:t>3</a:t>
            </a:r>
            <a:endParaRPr kumimoji="0" lang="en-US" altLang="zh-CN" sz="1600" i="0" u="none" strike="noStrike" kern="0" cap="none" spc="0" normalizeH="0" baseline="0" noProof="1">
              <a:ln>
                <a:noFill/>
              </a:ln>
              <a:solidFill>
                <a:srgbClr val="000000"/>
              </a:solidFill>
              <a:effectLst/>
              <a:uLnTx/>
              <a:uFillTx/>
              <a:latin typeface="+mn-lt"/>
              <a:ea typeface="+mn-ea"/>
              <a:cs typeface="+mn-ea"/>
              <a:sym typeface="+mn-lt"/>
            </a:endParaRPr>
          </a:p>
        </p:txBody>
      </p:sp>
      <p:sp>
        <p:nvSpPr>
          <p:cNvPr id="35" name="Oval 5">
            <a:extLst>
              <a:ext uri="{FF2B5EF4-FFF2-40B4-BE49-F238E27FC236}">
                <a16:creationId xmlns:a16="http://schemas.microsoft.com/office/drawing/2014/main" id="{9BA96930-1CC1-4D24-8205-FE3029B374EE}"/>
              </a:ext>
            </a:extLst>
          </p:cNvPr>
          <p:cNvSpPr>
            <a:spLocks noChangeArrowheads="1"/>
          </p:cNvSpPr>
          <p:nvPr/>
        </p:nvSpPr>
        <p:spPr bwMode="auto">
          <a:xfrm>
            <a:off x="5894965" y="3454868"/>
            <a:ext cx="314325" cy="314325"/>
          </a:xfrm>
          <a:prstGeom prst="ellipse">
            <a:avLst/>
          </a:prstGeom>
          <a:solidFill>
            <a:srgbClr val="CCFFCC"/>
          </a:solid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80000"/>
              </a:lnSpc>
              <a:spcBef>
                <a:spcPct val="0"/>
              </a:spcBef>
              <a:spcAft>
                <a:spcPct val="0"/>
              </a:spcAft>
              <a:buClrTx/>
              <a:buSzTx/>
              <a:buFontTx/>
              <a:buNone/>
              <a:tabLst/>
              <a:defRPr/>
            </a:pPr>
            <a:r>
              <a:rPr kumimoji="0" lang="en-US" altLang="zh-CN" sz="1600" i="0" u="none" strike="noStrike" kern="0" cap="none" spc="0" normalizeH="0" baseline="0" noProof="0">
                <a:ln>
                  <a:noFill/>
                </a:ln>
                <a:solidFill>
                  <a:srgbClr val="000000"/>
                </a:solidFill>
                <a:effectLst/>
                <a:uLnTx/>
                <a:uFillTx/>
                <a:latin typeface="+mn-lt"/>
                <a:ea typeface="+mn-ea"/>
                <a:cs typeface="+mn-ea"/>
                <a:sym typeface="+mn-lt"/>
              </a:rPr>
              <a:t>9</a:t>
            </a:r>
            <a:endParaRPr kumimoji="0" lang="en-US" altLang="zh-CN" sz="1600" i="0" u="none" strike="noStrike" kern="0" cap="none" spc="0" normalizeH="0" baseline="0" noProof="1">
              <a:ln>
                <a:noFill/>
              </a:ln>
              <a:solidFill>
                <a:srgbClr val="000000"/>
              </a:solidFill>
              <a:effectLst/>
              <a:uLnTx/>
              <a:uFillTx/>
              <a:latin typeface="+mn-lt"/>
              <a:ea typeface="+mn-ea"/>
              <a:cs typeface="+mn-ea"/>
              <a:sym typeface="+mn-lt"/>
            </a:endParaRPr>
          </a:p>
        </p:txBody>
      </p:sp>
      <p:sp>
        <p:nvSpPr>
          <p:cNvPr id="36" name="Oval 6">
            <a:extLst>
              <a:ext uri="{FF2B5EF4-FFF2-40B4-BE49-F238E27FC236}">
                <a16:creationId xmlns:a16="http://schemas.microsoft.com/office/drawing/2014/main" id="{26B2887C-9672-4921-A094-A0ECA6B8DA5E}"/>
              </a:ext>
            </a:extLst>
          </p:cNvPr>
          <p:cNvSpPr>
            <a:spLocks noChangeArrowheads="1"/>
          </p:cNvSpPr>
          <p:nvPr/>
        </p:nvSpPr>
        <p:spPr bwMode="auto">
          <a:xfrm>
            <a:off x="3762038" y="3991599"/>
            <a:ext cx="301625" cy="301625"/>
          </a:xfrm>
          <a:prstGeom prst="ellipse">
            <a:avLst/>
          </a:prstGeom>
          <a:solidFill>
            <a:srgbClr val="CCFFCC"/>
          </a:solid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80000"/>
              </a:lnSpc>
              <a:spcBef>
                <a:spcPct val="0"/>
              </a:spcBef>
              <a:spcAft>
                <a:spcPct val="0"/>
              </a:spcAft>
              <a:buClrTx/>
              <a:buSzTx/>
              <a:buFontTx/>
              <a:buNone/>
              <a:tabLst/>
              <a:defRPr/>
            </a:pPr>
            <a:r>
              <a:rPr kumimoji="0" lang="en-US" altLang="zh-CN" sz="1600" i="0" u="none" strike="noStrike" kern="0" cap="none" spc="0" normalizeH="0" baseline="0" noProof="0">
                <a:ln>
                  <a:noFill/>
                </a:ln>
                <a:solidFill>
                  <a:srgbClr val="000000"/>
                </a:solidFill>
                <a:effectLst/>
                <a:uLnTx/>
                <a:uFillTx/>
                <a:latin typeface="+mn-lt"/>
                <a:ea typeface="+mn-ea"/>
                <a:cs typeface="+mn-ea"/>
                <a:sym typeface="+mn-lt"/>
              </a:rPr>
              <a:t>1</a:t>
            </a:r>
            <a:endParaRPr kumimoji="0" lang="en-US" altLang="zh-CN" sz="1600" i="0" u="none" strike="noStrike" kern="0" cap="none" spc="0" normalizeH="0" baseline="0" noProof="1">
              <a:ln>
                <a:noFill/>
              </a:ln>
              <a:solidFill>
                <a:srgbClr val="000000"/>
              </a:solidFill>
              <a:effectLst/>
              <a:uLnTx/>
              <a:uFillTx/>
              <a:latin typeface="+mn-lt"/>
              <a:ea typeface="+mn-ea"/>
              <a:cs typeface="+mn-ea"/>
              <a:sym typeface="+mn-lt"/>
            </a:endParaRPr>
          </a:p>
        </p:txBody>
      </p:sp>
      <p:sp>
        <p:nvSpPr>
          <p:cNvPr id="37" name="Oval 7">
            <a:extLst>
              <a:ext uri="{FF2B5EF4-FFF2-40B4-BE49-F238E27FC236}">
                <a16:creationId xmlns:a16="http://schemas.microsoft.com/office/drawing/2014/main" id="{3248B553-1029-431C-BD78-14B309B085FA}"/>
              </a:ext>
            </a:extLst>
          </p:cNvPr>
          <p:cNvSpPr>
            <a:spLocks noChangeArrowheads="1"/>
          </p:cNvSpPr>
          <p:nvPr/>
        </p:nvSpPr>
        <p:spPr bwMode="auto">
          <a:xfrm>
            <a:off x="4358987" y="3989697"/>
            <a:ext cx="301625" cy="301625"/>
          </a:xfrm>
          <a:prstGeom prst="ellipse">
            <a:avLst/>
          </a:prstGeom>
          <a:solidFill>
            <a:srgbClr val="CCFFCC"/>
          </a:solid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80000"/>
              </a:lnSpc>
              <a:spcBef>
                <a:spcPct val="0"/>
              </a:spcBef>
              <a:spcAft>
                <a:spcPct val="0"/>
              </a:spcAft>
              <a:buClrTx/>
              <a:buSzTx/>
              <a:buFontTx/>
              <a:buNone/>
              <a:tabLst/>
              <a:defRPr/>
            </a:pPr>
            <a:r>
              <a:rPr kumimoji="0" lang="en-US" altLang="zh-CN" sz="1600" i="0" u="none" strike="noStrike" kern="0" cap="none" spc="0" normalizeH="0" baseline="0" noProof="0">
                <a:ln>
                  <a:noFill/>
                </a:ln>
                <a:solidFill>
                  <a:srgbClr val="000000"/>
                </a:solidFill>
                <a:effectLst/>
                <a:uLnTx/>
                <a:uFillTx/>
                <a:latin typeface="+mn-lt"/>
                <a:ea typeface="+mn-ea"/>
                <a:cs typeface="+mn-ea"/>
                <a:sym typeface="+mn-lt"/>
              </a:rPr>
              <a:t>4</a:t>
            </a:r>
            <a:endParaRPr kumimoji="0" lang="en-US" altLang="zh-CN" sz="1600" i="0" u="none" strike="noStrike" kern="0" cap="none" spc="0" normalizeH="0" baseline="0" noProof="1">
              <a:ln>
                <a:noFill/>
              </a:ln>
              <a:solidFill>
                <a:srgbClr val="000000"/>
              </a:solidFill>
              <a:effectLst/>
              <a:uLnTx/>
              <a:uFillTx/>
              <a:latin typeface="+mn-lt"/>
              <a:ea typeface="+mn-ea"/>
              <a:cs typeface="+mn-ea"/>
              <a:sym typeface="+mn-lt"/>
            </a:endParaRPr>
          </a:p>
        </p:txBody>
      </p:sp>
      <p:sp>
        <p:nvSpPr>
          <p:cNvPr id="38" name="Oval 8">
            <a:extLst>
              <a:ext uri="{FF2B5EF4-FFF2-40B4-BE49-F238E27FC236}">
                <a16:creationId xmlns:a16="http://schemas.microsoft.com/office/drawing/2014/main" id="{58952492-FD6B-41C6-A157-CC1779CB08CB}"/>
              </a:ext>
            </a:extLst>
          </p:cNvPr>
          <p:cNvSpPr>
            <a:spLocks noChangeArrowheads="1"/>
          </p:cNvSpPr>
          <p:nvPr/>
        </p:nvSpPr>
        <p:spPr bwMode="auto">
          <a:xfrm>
            <a:off x="5419795" y="3996837"/>
            <a:ext cx="296862" cy="296862"/>
          </a:xfrm>
          <a:prstGeom prst="ellipse">
            <a:avLst/>
          </a:prstGeom>
          <a:solidFill>
            <a:srgbClr val="CCFFCC"/>
          </a:solid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80000"/>
              </a:lnSpc>
              <a:spcBef>
                <a:spcPct val="0"/>
              </a:spcBef>
              <a:spcAft>
                <a:spcPct val="0"/>
              </a:spcAft>
              <a:buClrTx/>
              <a:buSzTx/>
              <a:buFontTx/>
              <a:buNone/>
              <a:tabLst/>
              <a:defRPr/>
            </a:pPr>
            <a:r>
              <a:rPr kumimoji="0" lang="en-US" altLang="zh-CN" sz="1600" i="0" u="none" strike="noStrike" kern="0" cap="none" spc="0" normalizeH="0" baseline="0" noProof="0">
                <a:ln>
                  <a:noFill/>
                </a:ln>
                <a:solidFill>
                  <a:srgbClr val="000000"/>
                </a:solidFill>
                <a:effectLst/>
                <a:uLnTx/>
                <a:uFillTx/>
                <a:latin typeface="+mn-lt"/>
                <a:ea typeface="+mn-ea"/>
                <a:cs typeface="+mn-ea"/>
                <a:sym typeface="+mn-lt"/>
              </a:rPr>
              <a:t>7</a:t>
            </a:r>
            <a:endParaRPr kumimoji="0" lang="en-US" altLang="zh-CN" sz="1600" i="0" u="none" strike="noStrike" kern="0" cap="none" spc="0" normalizeH="0" baseline="0" noProof="1">
              <a:ln>
                <a:noFill/>
              </a:ln>
              <a:solidFill>
                <a:srgbClr val="000000"/>
              </a:solidFill>
              <a:effectLst/>
              <a:uLnTx/>
              <a:uFillTx/>
              <a:latin typeface="+mn-lt"/>
              <a:ea typeface="+mn-ea"/>
              <a:cs typeface="+mn-ea"/>
              <a:sym typeface="+mn-lt"/>
            </a:endParaRPr>
          </a:p>
        </p:txBody>
      </p:sp>
      <p:sp>
        <p:nvSpPr>
          <p:cNvPr id="39" name="Oval 9">
            <a:extLst>
              <a:ext uri="{FF2B5EF4-FFF2-40B4-BE49-F238E27FC236}">
                <a16:creationId xmlns:a16="http://schemas.microsoft.com/office/drawing/2014/main" id="{842D3AE9-F82C-4886-88AA-46D1F20E3F59}"/>
              </a:ext>
            </a:extLst>
          </p:cNvPr>
          <p:cNvSpPr>
            <a:spLocks noChangeArrowheads="1"/>
          </p:cNvSpPr>
          <p:nvPr/>
        </p:nvSpPr>
        <p:spPr bwMode="auto">
          <a:xfrm>
            <a:off x="6358363" y="3982961"/>
            <a:ext cx="301625" cy="301625"/>
          </a:xfrm>
          <a:prstGeom prst="ellipse">
            <a:avLst/>
          </a:prstGeom>
          <a:solidFill>
            <a:srgbClr val="CCFFCC"/>
          </a:solid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80000"/>
              </a:lnSpc>
              <a:spcBef>
                <a:spcPct val="0"/>
              </a:spcBef>
              <a:spcAft>
                <a:spcPct val="0"/>
              </a:spcAft>
              <a:buClrTx/>
              <a:buSzTx/>
              <a:buFontTx/>
              <a:buNone/>
              <a:tabLst/>
              <a:defRPr/>
            </a:pPr>
            <a:r>
              <a:rPr kumimoji="0" lang="en-US" altLang="zh-CN" sz="1600" i="0" u="none" strike="noStrike" kern="0" cap="none" spc="0" normalizeH="0" baseline="0" noProof="0" dirty="0">
                <a:ln>
                  <a:noFill/>
                </a:ln>
                <a:solidFill>
                  <a:srgbClr val="000000"/>
                </a:solidFill>
                <a:effectLst/>
                <a:uLnTx/>
                <a:uFillTx/>
                <a:latin typeface="+mn-lt"/>
                <a:ea typeface="+mn-ea"/>
                <a:cs typeface="+mn-ea"/>
                <a:sym typeface="+mn-lt"/>
              </a:rPr>
              <a:t>10</a:t>
            </a:r>
            <a:endParaRPr kumimoji="0" lang="en-US" altLang="zh-CN" sz="1600" i="0" u="none" strike="noStrike" kern="0" cap="none" spc="0" normalizeH="0" baseline="0" noProof="1">
              <a:ln>
                <a:noFill/>
              </a:ln>
              <a:solidFill>
                <a:srgbClr val="000000"/>
              </a:solidFill>
              <a:effectLst/>
              <a:uLnTx/>
              <a:uFillTx/>
              <a:latin typeface="+mn-lt"/>
              <a:ea typeface="+mn-ea"/>
              <a:cs typeface="+mn-ea"/>
              <a:sym typeface="+mn-lt"/>
            </a:endParaRPr>
          </a:p>
        </p:txBody>
      </p:sp>
      <p:sp>
        <p:nvSpPr>
          <p:cNvPr id="40" name="Oval 10">
            <a:extLst>
              <a:ext uri="{FF2B5EF4-FFF2-40B4-BE49-F238E27FC236}">
                <a16:creationId xmlns:a16="http://schemas.microsoft.com/office/drawing/2014/main" id="{D8E55F49-2EB6-4BE6-A624-22E90A7A4BE1}"/>
              </a:ext>
            </a:extLst>
          </p:cNvPr>
          <p:cNvSpPr>
            <a:spLocks noChangeArrowheads="1"/>
          </p:cNvSpPr>
          <p:nvPr/>
        </p:nvSpPr>
        <p:spPr bwMode="auto">
          <a:xfrm>
            <a:off x="3988664" y="4566796"/>
            <a:ext cx="304800" cy="304800"/>
          </a:xfrm>
          <a:prstGeom prst="ellipse">
            <a:avLst/>
          </a:prstGeom>
          <a:solidFill>
            <a:srgbClr val="CCFFCC"/>
          </a:solid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80000"/>
              </a:lnSpc>
              <a:spcBef>
                <a:spcPct val="0"/>
              </a:spcBef>
              <a:spcAft>
                <a:spcPct val="0"/>
              </a:spcAft>
              <a:buClrTx/>
              <a:buSzTx/>
              <a:buFontTx/>
              <a:buNone/>
              <a:tabLst/>
              <a:defRPr/>
            </a:pPr>
            <a:r>
              <a:rPr kumimoji="0" lang="en-US" altLang="zh-CN" sz="1600" i="0" u="none" strike="noStrike" kern="0" cap="none" spc="0" normalizeH="0" baseline="0" noProof="0">
                <a:ln>
                  <a:noFill/>
                </a:ln>
                <a:solidFill>
                  <a:srgbClr val="000000"/>
                </a:solidFill>
                <a:effectLst/>
                <a:uLnTx/>
                <a:uFillTx/>
                <a:latin typeface="+mn-lt"/>
                <a:ea typeface="+mn-ea"/>
                <a:cs typeface="+mn-ea"/>
                <a:sym typeface="+mn-lt"/>
              </a:rPr>
              <a:t>2</a:t>
            </a:r>
            <a:endParaRPr kumimoji="0" lang="en-US" altLang="zh-CN" sz="1600" i="0" u="none" strike="noStrike" kern="0" cap="none" spc="0" normalizeH="0" baseline="0" noProof="1">
              <a:ln>
                <a:noFill/>
              </a:ln>
              <a:solidFill>
                <a:srgbClr val="000000"/>
              </a:solidFill>
              <a:effectLst/>
              <a:uLnTx/>
              <a:uFillTx/>
              <a:latin typeface="+mn-lt"/>
              <a:ea typeface="+mn-ea"/>
              <a:cs typeface="+mn-ea"/>
              <a:sym typeface="+mn-lt"/>
            </a:endParaRPr>
          </a:p>
        </p:txBody>
      </p:sp>
      <p:sp>
        <p:nvSpPr>
          <p:cNvPr id="41" name="Oval 11">
            <a:extLst>
              <a:ext uri="{FF2B5EF4-FFF2-40B4-BE49-F238E27FC236}">
                <a16:creationId xmlns:a16="http://schemas.microsoft.com/office/drawing/2014/main" id="{3B78B6D5-1A3C-4715-B0D4-B1BFA67DF347}"/>
              </a:ext>
            </a:extLst>
          </p:cNvPr>
          <p:cNvSpPr>
            <a:spLocks noChangeArrowheads="1"/>
          </p:cNvSpPr>
          <p:nvPr/>
        </p:nvSpPr>
        <p:spPr bwMode="auto">
          <a:xfrm>
            <a:off x="6661575" y="4577699"/>
            <a:ext cx="304804" cy="304804"/>
          </a:xfrm>
          <a:prstGeom prst="ellipse">
            <a:avLst/>
          </a:prstGeom>
          <a:solidFill>
            <a:srgbClr val="CCFFCC"/>
          </a:solid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80000"/>
              </a:lnSpc>
              <a:spcBef>
                <a:spcPct val="0"/>
              </a:spcBef>
              <a:spcAft>
                <a:spcPct val="0"/>
              </a:spcAft>
              <a:buClrTx/>
              <a:buSzTx/>
              <a:buFontTx/>
              <a:buNone/>
              <a:tabLst/>
              <a:defRPr/>
            </a:pPr>
            <a:r>
              <a:rPr kumimoji="0" lang="en-US" altLang="zh-CN" sz="1600" i="0" u="none" strike="noStrike" kern="0" cap="none" spc="0" normalizeH="0" baseline="0" noProof="0" dirty="0">
                <a:ln>
                  <a:noFill/>
                </a:ln>
                <a:solidFill>
                  <a:srgbClr val="000000"/>
                </a:solidFill>
                <a:effectLst/>
                <a:uLnTx/>
                <a:uFillTx/>
                <a:latin typeface="+mn-lt"/>
                <a:ea typeface="+mn-ea"/>
                <a:cs typeface="+mn-ea"/>
                <a:sym typeface="+mn-lt"/>
              </a:rPr>
              <a:t>11</a:t>
            </a:r>
            <a:endParaRPr kumimoji="0" lang="en-US" altLang="zh-CN" sz="1600" i="0" u="none" strike="noStrike" kern="0" cap="none" spc="0" normalizeH="0" baseline="0" noProof="1">
              <a:ln>
                <a:noFill/>
              </a:ln>
              <a:solidFill>
                <a:srgbClr val="000000"/>
              </a:solidFill>
              <a:effectLst/>
              <a:uLnTx/>
              <a:uFillTx/>
              <a:latin typeface="+mn-lt"/>
              <a:ea typeface="+mn-ea"/>
              <a:cs typeface="+mn-ea"/>
              <a:sym typeface="+mn-lt"/>
            </a:endParaRPr>
          </a:p>
        </p:txBody>
      </p:sp>
      <p:sp>
        <p:nvSpPr>
          <p:cNvPr id="42" name="Oval 12">
            <a:extLst>
              <a:ext uri="{FF2B5EF4-FFF2-40B4-BE49-F238E27FC236}">
                <a16:creationId xmlns:a16="http://schemas.microsoft.com/office/drawing/2014/main" id="{A74E656E-0FC0-43D3-A077-F30B375F06A2}"/>
              </a:ext>
            </a:extLst>
          </p:cNvPr>
          <p:cNvSpPr>
            <a:spLocks noChangeArrowheads="1"/>
          </p:cNvSpPr>
          <p:nvPr/>
        </p:nvSpPr>
        <p:spPr bwMode="auto">
          <a:xfrm>
            <a:off x="4619247" y="4552428"/>
            <a:ext cx="304801" cy="304801"/>
          </a:xfrm>
          <a:prstGeom prst="ellipse">
            <a:avLst/>
          </a:prstGeom>
          <a:solidFill>
            <a:srgbClr val="CCFFCC"/>
          </a:solid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80000"/>
              </a:lnSpc>
              <a:spcBef>
                <a:spcPct val="0"/>
              </a:spcBef>
              <a:spcAft>
                <a:spcPct val="0"/>
              </a:spcAft>
              <a:buClrTx/>
              <a:buSzTx/>
              <a:buFontTx/>
              <a:buNone/>
              <a:tabLst/>
              <a:defRPr/>
            </a:pPr>
            <a:r>
              <a:rPr kumimoji="0" lang="en-US" altLang="zh-CN" sz="1600" i="0" u="none" strike="noStrike" kern="0" cap="none" spc="0" normalizeH="0" baseline="0" noProof="0">
                <a:ln>
                  <a:noFill/>
                </a:ln>
                <a:solidFill>
                  <a:srgbClr val="000000"/>
                </a:solidFill>
                <a:effectLst/>
                <a:uLnTx/>
                <a:uFillTx/>
                <a:latin typeface="+mn-lt"/>
                <a:ea typeface="+mn-ea"/>
                <a:cs typeface="+mn-ea"/>
                <a:sym typeface="+mn-lt"/>
              </a:rPr>
              <a:t>5</a:t>
            </a:r>
            <a:endParaRPr kumimoji="0" lang="en-US" altLang="zh-CN" sz="1600" i="0" u="none" strike="noStrike" kern="0" cap="none" spc="0" normalizeH="0" baseline="0" noProof="1">
              <a:ln>
                <a:noFill/>
              </a:ln>
              <a:solidFill>
                <a:srgbClr val="000000"/>
              </a:solidFill>
              <a:effectLst/>
              <a:uLnTx/>
              <a:uFillTx/>
              <a:latin typeface="+mn-lt"/>
              <a:ea typeface="+mn-ea"/>
              <a:cs typeface="+mn-ea"/>
              <a:sym typeface="+mn-lt"/>
            </a:endParaRPr>
          </a:p>
        </p:txBody>
      </p:sp>
      <p:sp>
        <p:nvSpPr>
          <p:cNvPr id="43" name="Oval 13">
            <a:extLst>
              <a:ext uri="{FF2B5EF4-FFF2-40B4-BE49-F238E27FC236}">
                <a16:creationId xmlns:a16="http://schemas.microsoft.com/office/drawing/2014/main" id="{34AFD008-5B3A-4D1A-B24C-09635246BA41}"/>
              </a:ext>
            </a:extLst>
          </p:cNvPr>
          <p:cNvSpPr>
            <a:spLocks noChangeArrowheads="1"/>
          </p:cNvSpPr>
          <p:nvPr/>
        </p:nvSpPr>
        <p:spPr bwMode="auto">
          <a:xfrm>
            <a:off x="5616956" y="4562007"/>
            <a:ext cx="304803" cy="304803"/>
          </a:xfrm>
          <a:prstGeom prst="ellipse">
            <a:avLst/>
          </a:prstGeom>
          <a:solidFill>
            <a:srgbClr val="CCFFCC"/>
          </a:solid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80000"/>
              </a:lnSpc>
              <a:spcBef>
                <a:spcPct val="0"/>
              </a:spcBef>
              <a:spcAft>
                <a:spcPct val="0"/>
              </a:spcAft>
              <a:buClrTx/>
              <a:buSzTx/>
              <a:buFontTx/>
              <a:buNone/>
              <a:tabLst/>
              <a:defRPr/>
            </a:pPr>
            <a:r>
              <a:rPr kumimoji="0" lang="en-US" altLang="zh-CN" sz="1600" i="0" u="none" strike="noStrike" kern="0" cap="none" spc="0" normalizeH="0" baseline="0" noProof="0">
                <a:ln>
                  <a:noFill/>
                </a:ln>
                <a:solidFill>
                  <a:srgbClr val="000000"/>
                </a:solidFill>
                <a:effectLst/>
                <a:uLnTx/>
                <a:uFillTx/>
                <a:latin typeface="+mn-lt"/>
                <a:ea typeface="+mn-ea"/>
                <a:cs typeface="+mn-ea"/>
                <a:sym typeface="+mn-lt"/>
              </a:rPr>
              <a:t>8</a:t>
            </a:r>
            <a:endParaRPr kumimoji="0" lang="en-US" altLang="zh-CN" sz="1600" i="0" u="none" strike="noStrike" kern="0" cap="none" spc="0" normalizeH="0" baseline="0" noProof="1">
              <a:ln>
                <a:noFill/>
              </a:ln>
              <a:solidFill>
                <a:srgbClr val="000000"/>
              </a:solidFill>
              <a:effectLst/>
              <a:uLnTx/>
              <a:uFillTx/>
              <a:latin typeface="+mn-lt"/>
              <a:ea typeface="+mn-ea"/>
              <a:cs typeface="+mn-ea"/>
              <a:sym typeface="+mn-lt"/>
            </a:endParaRPr>
          </a:p>
        </p:txBody>
      </p:sp>
      <p:sp>
        <p:nvSpPr>
          <p:cNvPr id="44" name="Line 14">
            <a:extLst>
              <a:ext uri="{FF2B5EF4-FFF2-40B4-BE49-F238E27FC236}">
                <a16:creationId xmlns:a16="http://schemas.microsoft.com/office/drawing/2014/main" id="{1B40990B-45A4-4B74-B639-9B9EB75D969B}"/>
              </a:ext>
            </a:extLst>
          </p:cNvPr>
          <p:cNvSpPr>
            <a:spLocks noChangeShapeType="1"/>
          </p:cNvSpPr>
          <p:nvPr/>
        </p:nvSpPr>
        <p:spPr bwMode="auto">
          <a:xfrm flipH="1">
            <a:off x="3941039" y="3755725"/>
            <a:ext cx="314975" cy="23038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600" i="0" u="none" strike="noStrike" kern="0" cap="none" spc="0" normalizeH="0" baseline="0" noProof="0">
              <a:ln>
                <a:noFill/>
              </a:ln>
              <a:solidFill>
                <a:srgbClr val="000000"/>
              </a:solidFill>
              <a:effectLst/>
              <a:uLnTx/>
              <a:uFillTx/>
              <a:cs typeface="+mn-ea"/>
              <a:sym typeface="+mn-lt"/>
            </a:endParaRPr>
          </a:p>
        </p:txBody>
      </p:sp>
      <p:sp>
        <p:nvSpPr>
          <p:cNvPr id="45" name="Line 15">
            <a:extLst>
              <a:ext uri="{FF2B5EF4-FFF2-40B4-BE49-F238E27FC236}">
                <a16:creationId xmlns:a16="http://schemas.microsoft.com/office/drawing/2014/main" id="{802725EB-BE89-412E-BB54-9C02FB66E269}"/>
              </a:ext>
            </a:extLst>
          </p:cNvPr>
          <p:cNvSpPr>
            <a:spLocks noChangeShapeType="1"/>
          </p:cNvSpPr>
          <p:nvPr/>
        </p:nvSpPr>
        <p:spPr bwMode="auto">
          <a:xfrm>
            <a:off x="6073543" y="3766317"/>
            <a:ext cx="418568" cy="21979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600" i="0" u="none" strike="noStrike" kern="0" cap="none" spc="0" normalizeH="0" baseline="0" noProof="0">
              <a:ln>
                <a:noFill/>
              </a:ln>
              <a:solidFill>
                <a:srgbClr val="000000"/>
              </a:solidFill>
              <a:effectLst/>
              <a:uLnTx/>
              <a:uFillTx/>
              <a:cs typeface="+mn-ea"/>
              <a:sym typeface="+mn-lt"/>
            </a:endParaRPr>
          </a:p>
        </p:txBody>
      </p:sp>
      <p:sp>
        <p:nvSpPr>
          <p:cNvPr id="46" name="Line 16">
            <a:extLst>
              <a:ext uri="{FF2B5EF4-FFF2-40B4-BE49-F238E27FC236}">
                <a16:creationId xmlns:a16="http://schemas.microsoft.com/office/drawing/2014/main" id="{BC387018-D709-4AE2-94F5-D2B1DA32778A}"/>
              </a:ext>
            </a:extLst>
          </p:cNvPr>
          <p:cNvSpPr>
            <a:spLocks noChangeShapeType="1"/>
          </p:cNvSpPr>
          <p:nvPr/>
        </p:nvSpPr>
        <p:spPr bwMode="auto">
          <a:xfrm flipV="1">
            <a:off x="4344263" y="3231911"/>
            <a:ext cx="758826" cy="22295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600" i="0" u="none" strike="noStrike" kern="0" cap="none" spc="0" normalizeH="0" baseline="0" noProof="0">
              <a:ln>
                <a:noFill/>
              </a:ln>
              <a:solidFill>
                <a:srgbClr val="000000"/>
              </a:solidFill>
              <a:effectLst/>
              <a:uLnTx/>
              <a:uFillTx/>
              <a:cs typeface="+mn-ea"/>
              <a:sym typeface="+mn-lt"/>
            </a:endParaRPr>
          </a:p>
        </p:txBody>
      </p:sp>
      <p:sp>
        <p:nvSpPr>
          <p:cNvPr id="49" name="Line 17">
            <a:extLst>
              <a:ext uri="{FF2B5EF4-FFF2-40B4-BE49-F238E27FC236}">
                <a16:creationId xmlns:a16="http://schemas.microsoft.com/office/drawing/2014/main" id="{E20C9DB0-0688-4FEC-8154-4AFEFA3D77E8}"/>
              </a:ext>
            </a:extLst>
          </p:cNvPr>
          <p:cNvSpPr>
            <a:spLocks noChangeShapeType="1"/>
          </p:cNvSpPr>
          <p:nvPr/>
        </p:nvSpPr>
        <p:spPr bwMode="auto">
          <a:xfrm>
            <a:off x="5103089" y="3224994"/>
            <a:ext cx="949039" cy="22295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600" i="0" u="none" strike="noStrike" kern="0" cap="none" spc="0" normalizeH="0" baseline="0" noProof="0">
              <a:ln>
                <a:noFill/>
              </a:ln>
              <a:solidFill>
                <a:srgbClr val="000000"/>
              </a:solidFill>
              <a:effectLst/>
              <a:uLnTx/>
              <a:uFillTx/>
              <a:cs typeface="+mn-ea"/>
              <a:sym typeface="+mn-lt"/>
            </a:endParaRPr>
          </a:p>
        </p:txBody>
      </p:sp>
      <p:sp>
        <p:nvSpPr>
          <p:cNvPr id="52" name="Line 87">
            <a:extLst>
              <a:ext uri="{FF2B5EF4-FFF2-40B4-BE49-F238E27FC236}">
                <a16:creationId xmlns:a16="http://schemas.microsoft.com/office/drawing/2014/main" id="{48DDE253-A7E3-4073-A625-063F569B441C}"/>
              </a:ext>
            </a:extLst>
          </p:cNvPr>
          <p:cNvSpPr>
            <a:spLocks noChangeShapeType="1"/>
          </p:cNvSpPr>
          <p:nvPr/>
        </p:nvSpPr>
        <p:spPr bwMode="auto">
          <a:xfrm>
            <a:off x="3949939" y="4272899"/>
            <a:ext cx="180449" cy="28270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600" i="0" u="none" strike="noStrike" kern="0" cap="none" spc="0" normalizeH="0" baseline="0" noProof="0">
              <a:ln>
                <a:noFill/>
              </a:ln>
              <a:solidFill>
                <a:srgbClr val="000000"/>
              </a:solidFill>
              <a:effectLst/>
              <a:uLnTx/>
              <a:uFillTx/>
              <a:cs typeface="+mn-ea"/>
              <a:sym typeface="+mn-lt"/>
            </a:endParaRPr>
          </a:p>
        </p:txBody>
      </p:sp>
      <p:sp>
        <p:nvSpPr>
          <p:cNvPr id="54" name="Line 89">
            <a:extLst>
              <a:ext uri="{FF2B5EF4-FFF2-40B4-BE49-F238E27FC236}">
                <a16:creationId xmlns:a16="http://schemas.microsoft.com/office/drawing/2014/main" id="{EA7BF00A-D492-44E3-B07A-46ABE5A7764B}"/>
              </a:ext>
            </a:extLst>
          </p:cNvPr>
          <p:cNvSpPr>
            <a:spLocks noChangeShapeType="1"/>
          </p:cNvSpPr>
          <p:nvPr/>
        </p:nvSpPr>
        <p:spPr bwMode="auto">
          <a:xfrm>
            <a:off x="4543493" y="4291322"/>
            <a:ext cx="220091" cy="26428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600" i="0" u="none" strike="noStrike" kern="0" cap="none" spc="0" normalizeH="0" baseline="0" noProof="0">
              <a:ln>
                <a:noFill/>
              </a:ln>
              <a:solidFill>
                <a:srgbClr val="000000"/>
              </a:solidFill>
              <a:effectLst/>
              <a:uLnTx/>
              <a:uFillTx/>
              <a:cs typeface="+mn-ea"/>
              <a:sym typeface="+mn-lt"/>
            </a:endParaRPr>
          </a:p>
        </p:txBody>
      </p:sp>
      <p:sp>
        <p:nvSpPr>
          <p:cNvPr id="56" name="Line 91">
            <a:extLst>
              <a:ext uri="{FF2B5EF4-FFF2-40B4-BE49-F238E27FC236}">
                <a16:creationId xmlns:a16="http://schemas.microsoft.com/office/drawing/2014/main" id="{750B9C52-1C11-426F-BD4D-6AA3C6926F3B}"/>
              </a:ext>
            </a:extLst>
          </p:cNvPr>
          <p:cNvSpPr>
            <a:spLocks noChangeShapeType="1"/>
          </p:cNvSpPr>
          <p:nvPr/>
        </p:nvSpPr>
        <p:spPr bwMode="auto">
          <a:xfrm>
            <a:off x="5624578" y="4272899"/>
            <a:ext cx="123735" cy="3048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600" i="0" u="none" strike="noStrike" kern="0" cap="none" spc="0" normalizeH="0" baseline="0" noProof="0">
              <a:ln>
                <a:noFill/>
              </a:ln>
              <a:solidFill>
                <a:srgbClr val="000000"/>
              </a:solidFill>
              <a:effectLst/>
              <a:uLnTx/>
              <a:uFillTx/>
              <a:cs typeface="+mn-ea"/>
              <a:sym typeface="+mn-lt"/>
            </a:endParaRPr>
          </a:p>
        </p:txBody>
      </p:sp>
      <p:sp>
        <p:nvSpPr>
          <p:cNvPr id="58" name="Line 93">
            <a:extLst>
              <a:ext uri="{FF2B5EF4-FFF2-40B4-BE49-F238E27FC236}">
                <a16:creationId xmlns:a16="http://schemas.microsoft.com/office/drawing/2014/main" id="{01678D2F-AC60-4D56-9857-F795DDAA4F2F}"/>
              </a:ext>
            </a:extLst>
          </p:cNvPr>
          <p:cNvSpPr>
            <a:spLocks noChangeShapeType="1"/>
          </p:cNvSpPr>
          <p:nvPr/>
        </p:nvSpPr>
        <p:spPr bwMode="auto">
          <a:xfrm>
            <a:off x="6519398" y="4272899"/>
            <a:ext cx="257889" cy="29602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600" i="0" u="none" strike="noStrike" kern="0" cap="none" spc="0" normalizeH="0" baseline="0" noProof="0">
              <a:ln>
                <a:noFill/>
              </a:ln>
              <a:solidFill>
                <a:srgbClr val="000000"/>
              </a:solidFill>
              <a:effectLst/>
              <a:uLnTx/>
              <a:uFillTx/>
              <a:cs typeface="+mn-ea"/>
              <a:sym typeface="+mn-lt"/>
            </a:endParaRPr>
          </a:p>
        </p:txBody>
      </p:sp>
      <p:sp>
        <p:nvSpPr>
          <p:cNvPr id="59" name="Line 100">
            <a:extLst>
              <a:ext uri="{FF2B5EF4-FFF2-40B4-BE49-F238E27FC236}">
                <a16:creationId xmlns:a16="http://schemas.microsoft.com/office/drawing/2014/main" id="{2B908D06-EF9F-43B8-B204-1C648CA0940F}"/>
              </a:ext>
            </a:extLst>
          </p:cNvPr>
          <p:cNvSpPr>
            <a:spLocks noChangeShapeType="1"/>
          </p:cNvSpPr>
          <p:nvPr/>
        </p:nvSpPr>
        <p:spPr bwMode="auto">
          <a:xfrm flipH="1">
            <a:off x="5612144" y="3755726"/>
            <a:ext cx="404599" cy="24111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600" i="0" u="none" strike="noStrike" kern="0" cap="none" spc="0" normalizeH="0" baseline="0" noProof="0">
              <a:ln>
                <a:noFill/>
              </a:ln>
              <a:solidFill>
                <a:srgbClr val="000000"/>
              </a:solidFill>
              <a:effectLst/>
              <a:uLnTx/>
              <a:uFillTx/>
              <a:cs typeface="+mn-ea"/>
              <a:sym typeface="+mn-lt"/>
            </a:endParaRPr>
          </a:p>
        </p:txBody>
      </p:sp>
      <p:sp>
        <p:nvSpPr>
          <p:cNvPr id="60" name="Line 101">
            <a:extLst>
              <a:ext uri="{FF2B5EF4-FFF2-40B4-BE49-F238E27FC236}">
                <a16:creationId xmlns:a16="http://schemas.microsoft.com/office/drawing/2014/main" id="{235FE932-2100-4F71-8F16-3F736CD5F154}"/>
              </a:ext>
            </a:extLst>
          </p:cNvPr>
          <p:cNvSpPr>
            <a:spLocks noChangeShapeType="1"/>
          </p:cNvSpPr>
          <p:nvPr/>
        </p:nvSpPr>
        <p:spPr bwMode="auto">
          <a:xfrm>
            <a:off x="4253839" y="3763152"/>
            <a:ext cx="228674" cy="22295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600" i="0" u="none" strike="noStrike" kern="0" cap="none" spc="0" normalizeH="0" baseline="0" noProof="0">
              <a:ln>
                <a:noFill/>
              </a:ln>
              <a:solidFill>
                <a:srgbClr val="000000"/>
              </a:solidFill>
              <a:effectLst/>
              <a:uLnTx/>
              <a:uFillTx/>
              <a:cs typeface="+mn-ea"/>
              <a:sym typeface="+mn-lt"/>
            </a:endParaRPr>
          </a:p>
        </p:txBody>
      </p:sp>
      <p:sp>
        <p:nvSpPr>
          <p:cNvPr id="62" name="文本框 61">
            <a:extLst>
              <a:ext uri="{FF2B5EF4-FFF2-40B4-BE49-F238E27FC236}">
                <a16:creationId xmlns:a16="http://schemas.microsoft.com/office/drawing/2014/main" id="{7BC013BB-AA2E-473C-B899-EA64D3DF9DF6}"/>
              </a:ext>
            </a:extLst>
          </p:cNvPr>
          <p:cNvSpPr txBox="1"/>
          <p:nvPr/>
        </p:nvSpPr>
        <p:spPr>
          <a:xfrm>
            <a:off x="2534871" y="2879809"/>
            <a:ext cx="5206303" cy="1021305"/>
          </a:xfrm>
          <a:prstGeom prst="rect">
            <a:avLst/>
          </a:prstGeom>
          <a:noFill/>
          <a:ln w="19050">
            <a:solidFill>
              <a:srgbClr val="FF0000"/>
            </a:solidFill>
          </a:ln>
        </p:spPr>
        <p:txBody>
          <a:bodyPr wrap="square">
            <a:spAutoFit/>
          </a:bodyPr>
          <a:lstStyle/>
          <a:p>
            <a:pPr>
              <a:lnSpc>
                <a:spcPct val="130000"/>
              </a:lnSpc>
            </a:pPr>
            <a:r>
              <a:rPr lang="zh-CN" altLang="en-US" sz="1600" dirty="0">
                <a:cs typeface="+mn-ea"/>
                <a:sym typeface="+mn-lt"/>
              </a:rPr>
              <a:t>在这样一颗判定树中，对于某一个节点</a:t>
            </a:r>
            <a:r>
              <a:rPr lang="en-US" altLang="zh-CN" sz="1600" dirty="0">
                <a:cs typeface="+mn-ea"/>
                <a:sym typeface="+mn-lt"/>
              </a:rPr>
              <a:t>N</a:t>
            </a:r>
            <a:r>
              <a:rPr lang="zh-CN" altLang="en-US" sz="1600" dirty="0">
                <a:cs typeface="+mn-ea"/>
                <a:sym typeface="+mn-lt"/>
              </a:rPr>
              <a:t>，从根节点到</a:t>
            </a:r>
            <a:r>
              <a:rPr lang="en-US" altLang="zh-CN" sz="1600" dirty="0">
                <a:cs typeface="+mn-ea"/>
                <a:sym typeface="+mn-lt"/>
              </a:rPr>
              <a:t>N</a:t>
            </a:r>
            <a:r>
              <a:rPr lang="zh-CN" altLang="en-US" sz="1600" dirty="0">
                <a:cs typeface="+mn-ea"/>
                <a:sym typeface="+mn-lt"/>
              </a:rPr>
              <a:t>的路径上包含的所有节点实际上对应于在顺序查找表中查找节点</a:t>
            </a:r>
            <a:r>
              <a:rPr lang="en-US" altLang="zh-CN" sz="1600" dirty="0">
                <a:cs typeface="+mn-ea"/>
                <a:sym typeface="+mn-lt"/>
              </a:rPr>
              <a:t>N</a:t>
            </a:r>
            <a:r>
              <a:rPr lang="zh-CN" altLang="en-US" sz="1600" dirty="0">
                <a:cs typeface="+mn-ea"/>
                <a:sym typeface="+mn-lt"/>
              </a:rPr>
              <a:t>所对应数据元素时查找过的所有数据元素。</a:t>
            </a:r>
            <a:endParaRPr lang="zh-CN" altLang="en-US" sz="1600" dirty="0">
              <a:solidFill>
                <a:srgbClr val="FF0000"/>
              </a:solidFill>
            </a:endParaRPr>
          </a:p>
        </p:txBody>
      </p:sp>
    </p:spTree>
    <p:custDataLst>
      <p:tags r:id="rId1"/>
    </p:custDataLst>
    <p:extLst>
      <p:ext uri="{BB962C8B-B14F-4D97-AF65-F5344CB8AC3E}">
        <p14:creationId xmlns:p14="http://schemas.microsoft.com/office/powerpoint/2010/main" val="2983688473"/>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par>
                                <p:cTn id="13" presetID="22" presetClass="entr" presetSubtype="8"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500"/>
                                        <p:tgtEl>
                                          <p:spTgt spid="20"/>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par>
                                <p:cTn id="29" presetID="22" presetClass="entr" presetSubtype="4"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down)">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down)">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5" presetClass="path" presetSubtype="0" accel="50000" decel="50000" fill="hold" nodeType="clickEffect">
                                  <p:stCondLst>
                                    <p:cond delay="0"/>
                                  </p:stCondLst>
                                  <p:childTnLst>
                                    <p:animMotion origin="layout" path="M 2.5E-6 3.7037E-7 L -0.27882 -0.00062 " pathEditMode="relative" rAng="0" ptsTypes="AA">
                                      <p:cBhvr>
                                        <p:cTn id="45" dur="2000" fill="hold"/>
                                        <p:tgtEl>
                                          <p:spTgt spid="3"/>
                                        </p:tgtEl>
                                        <p:attrNameLst>
                                          <p:attrName>ppt_x</p:attrName>
                                          <p:attrName>ppt_y</p:attrName>
                                        </p:attrNameLst>
                                      </p:cBhvr>
                                      <p:rCtr x="-13941" y="-31"/>
                                    </p:animMotion>
                                  </p:childTnLst>
                                </p:cTn>
                              </p:par>
                            </p:childTnLst>
                          </p:cTn>
                        </p:par>
                      </p:childTnLst>
                    </p:cTn>
                  </p:par>
                  <p:par>
                    <p:cTn id="46" fill="hold">
                      <p:stCondLst>
                        <p:cond delay="indefinite"/>
                      </p:stCondLst>
                      <p:childTnLst>
                        <p:par>
                          <p:cTn id="47" fill="hold">
                            <p:stCondLst>
                              <p:cond delay="0"/>
                            </p:stCondLst>
                            <p:childTnLst>
                              <p:par>
                                <p:cTn id="48" presetID="35" presetClass="path" presetSubtype="0" accel="50000" decel="50000" fill="hold" nodeType="clickEffect">
                                  <p:stCondLst>
                                    <p:cond delay="0"/>
                                  </p:stCondLst>
                                  <p:childTnLst>
                                    <p:animMotion origin="layout" path="M -4.72222E-6 3.58025E-6 L -0.14045 0.00061 " pathEditMode="relative" rAng="0" ptsTypes="AA">
                                      <p:cBhvr>
                                        <p:cTn id="49" dur="2000" fill="hold"/>
                                        <p:tgtEl>
                                          <p:spTgt spid="4"/>
                                        </p:tgtEl>
                                        <p:attrNameLst>
                                          <p:attrName>ppt_x</p:attrName>
                                          <p:attrName>ppt_y</p:attrName>
                                        </p:attrNameLst>
                                      </p:cBhvr>
                                      <p:rCtr x="-7031" y="31"/>
                                    </p:animMotion>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grpId="0" nodeType="click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wipe(up)">
                                      <p:cBhvr>
                                        <p:cTn id="63" dur="500"/>
                                        <p:tgtEl>
                                          <p:spTgt spid="46"/>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fade">
                                      <p:cBhvr>
                                        <p:cTn id="67" dur="500"/>
                                        <p:tgtEl>
                                          <p:spTgt spid="3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49"/>
                                        </p:tgtEl>
                                        <p:attrNameLst>
                                          <p:attrName>style.visibility</p:attrName>
                                        </p:attrNameLst>
                                      </p:cBhvr>
                                      <p:to>
                                        <p:strVal val="visible"/>
                                      </p:to>
                                    </p:set>
                                    <p:animEffect transition="in" filter="wipe(up)">
                                      <p:cBhvr>
                                        <p:cTn id="72" dur="500"/>
                                        <p:tgtEl>
                                          <p:spTgt spid="49"/>
                                        </p:tgtEl>
                                      </p:cBhvr>
                                    </p:animEffect>
                                  </p:childTnLst>
                                </p:cTn>
                              </p:par>
                            </p:childTnLst>
                          </p:cTn>
                        </p:par>
                        <p:par>
                          <p:cTn id="73" fill="hold">
                            <p:stCondLst>
                              <p:cond delay="500"/>
                            </p:stCondLst>
                            <p:childTnLst>
                              <p:par>
                                <p:cTn id="74" presetID="10" presetClass="entr" presetSubtype="0" fill="hold" grpId="0" nodeType="after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fade">
                                      <p:cBhvr>
                                        <p:cTn id="76" dur="500"/>
                                        <p:tgtEl>
                                          <p:spTgt spid="35"/>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fade">
                                      <p:cBhvr>
                                        <p:cTn id="81" dur="500"/>
                                        <p:tgtEl>
                                          <p:spTgt spid="36"/>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7"/>
                                        </p:tgtEl>
                                        <p:attrNameLst>
                                          <p:attrName>style.visibility</p:attrName>
                                        </p:attrNameLst>
                                      </p:cBhvr>
                                      <p:to>
                                        <p:strVal val="visible"/>
                                      </p:to>
                                    </p:set>
                                    <p:animEffect transition="in" filter="fade">
                                      <p:cBhvr>
                                        <p:cTn id="84" dur="500"/>
                                        <p:tgtEl>
                                          <p:spTgt spid="37"/>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0"/>
                                        </p:tgtEl>
                                        <p:attrNameLst>
                                          <p:attrName>style.visibility</p:attrName>
                                        </p:attrNameLst>
                                      </p:cBhvr>
                                      <p:to>
                                        <p:strVal val="visible"/>
                                      </p:to>
                                    </p:set>
                                    <p:animEffect transition="in" filter="fade">
                                      <p:cBhvr>
                                        <p:cTn id="87" dur="500"/>
                                        <p:tgtEl>
                                          <p:spTgt spid="40"/>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42"/>
                                        </p:tgtEl>
                                        <p:attrNameLst>
                                          <p:attrName>style.visibility</p:attrName>
                                        </p:attrNameLst>
                                      </p:cBhvr>
                                      <p:to>
                                        <p:strVal val="visible"/>
                                      </p:to>
                                    </p:set>
                                    <p:animEffect transition="in" filter="fade">
                                      <p:cBhvr>
                                        <p:cTn id="90" dur="500"/>
                                        <p:tgtEl>
                                          <p:spTgt spid="42"/>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44"/>
                                        </p:tgtEl>
                                        <p:attrNameLst>
                                          <p:attrName>style.visibility</p:attrName>
                                        </p:attrNameLst>
                                      </p:cBhvr>
                                      <p:to>
                                        <p:strVal val="visible"/>
                                      </p:to>
                                    </p:set>
                                    <p:animEffect transition="in" filter="fade">
                                      <p:cBhvr>
                                        <p:cTn id="93" dur="500"/>
                                        <p:tgtEl>
                                          <p:spTgt spid="4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52"/>
                                        </p:tgtEl>
                                        <p:attrNameLst>
                                          <p:attrName>style.visibility</p:attrName>
                                        </p:attrNameLst>
                                      </p:cBhvr>
                                      <p:to>
                                        <p:strVal val="visible"/>
                                      </p:to>
                                    </p:set>
                                    <p:animEffect transition="in" filter="fade">
                                      <p:cBhvr>
                                        <p:cTn id="96" dur="500"/>
                                        <p:tgtEl>
                                          <p:spTgt spid="52"/>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fade">
                                      <p:cBhvr>
                                        <p:cTn id="99" dur="500"/>
                                        <p:tgtEl>
                                          <p:spTgt spid="54"/>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60"/>
                                        </p:tgtEl>
                                        <p:attrNameLst>
                                          <p:attrName>style.visibility</p:attrName>
                                        </p:attrNameLst>
                                      </p:cBhvr>
                                      <p:to>
                                        <p:strVal val="visible"/>
                                      </p:to>
                                    </p:set>
                                    <p:animEffect transition="in" filter="fade">
                                      <p:cBhvr>
                                        <p:cTn id="102" dur="500"/>
                                        <p:tgtEl>
                                          <p:spTgt spid="60"/>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38"/>
                                        </p:tgtEl>
                                        <p:attrNameLst>
                                          <p:attrName>style.visibility</p:attrName>
                                        </p:attrNameLst>
                                      </p:cBhvr>
                                      <p:to>
                                        <p:strVal val="visible"/>
                                      </p:to>
                                    </p:set>
                                    <p:animEffect transition="in" filter="fade">
                                      <p:cBhvr>
                                        <p:cTn id="107" dur="500"/>
                                        <p:tgtEl>
                                          <p:spTgt spid="38"/>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39"/>
                                        </p:tgtEl>
                                        <p:attrNameLst>
                                          <p:attrName>style.visibility</p:attrName>
                                        </p:attrNameLst>
                                      </p:cBhvr>
                                      <p:to>
                                        <p:strVal val="visible"/>
                                      </p:to>
                                    </p:set>
                                    <p:animEffect transition="in" filter="fade">
                                      <p:cBhvr>
                                        <p:cTn id="110" dur="500"/>
                                        <p:tgtEl>
                                          <p:spTgt spid="3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41"/>
                                        </p:tgtEl>
                                        <p:attrNameLst>
                                          <p:attrName>style.visibility</p:attrName>
                                        </p:attrNameLst>
                                      </p:cBhvr>
                                      <p:to>
                                        <p:strVal val="visible"/>
                                      </p:to>
                                    </p:set>
                                    <p:animEffect transition="in" filter="fade">
                                      <p:cBhvr>
                                        <p:cTn id="113" dur="500"/>
                                        <p:tgtEl>
                                          <p:spTgt spid="41"/>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43"/>
                                        </p:tgtEl>
                                        <p:attrNameLst>
                                          <p:attrName>style.visibility</p:attrName>
                                        </p:attrNameLst>
                                      </p:cBhvr>
                                      <p:to>
                                        <p:strVal val="visible"/>
                                      </p:to>
                                    </p:set>
                                    <p:animEffect transition="in" filter="fade">
                                      <p:cBhvr>
                                        <p:cTn id="116" dur="500"/>
                                        <p:tgtEl>
                                          <p:spTgt spid="43"/>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45"/>
                                        </p:tgtEl>
                                        <p:attrNameLst>
                                          <p:attrName>style.visibility</p:attrName>
                                        </p:attrNameLst>
                                      </p:cBhvr>
                                      <p:to>
                                        <p:strVal val="visible"/>
                                      </p:to>
                                    </p:set>
                                    <p:animEffect transition="in" filter="fade">
                                      <p:cBhvr>
                                        <p:cTn id="119" dur="500"/>
                                        <p:tgtEl>
                                          <p:spTgt spid="45"/>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56"/>
                                        </p:tgtEl>
                                        <p:attrNameLst>
                                          <p:attrName>style.visibility</p:attrName>
                                        </p:attrNameLst>
                                      </p:cBhvr>
                                      <p:to>
                                        <p:strVal val="visible"/>
                                      </p:to>
                                    </p:set>
                                    <p:animEffect transition="in" filter="fade">
                                      <p:cBhvr>
                                        <p:cTn id="122" dur="500"/>
                                        <p:tgtEl>
                                          <p:spTgt spid="56"/>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58"/>
                                        </p:tgtEl>
                                        <p:attrNameLst>
                                          <p:attrName>style.visibility</p:attrName>
                                        </p:attrNameLst>
                                      </p:cBhvr>
                                      <p:to>
                                        <p:strVal val="visible"/>
                                      </p:to>
                                    </p:set>
                                    <p:animEffect transition="in" filter="fade">
                                      <p:cBhvr>
                                        <p:cTn id="125" dur="500"/>
                                        <p:tgtEl>
                                          <p:spTgt spid="58"/>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59"/>
                                        </p:tgtEl>
                                        <p:attrNameLst>
                                          <p:attrName>style.visibility</p:attrName>
                                        </p:attrNameLst>
                                      </p:cBhvr>
                                      <p:to>
                                        <p:strVal val="visible"/>
                                      </p:to>
                                    </p:set>
                                    <p:animEffect transition="in" filter="fade">
                                      <p:cBhvr>
                                        <p:cTn id="128" dur="500"/>
                                        <p:tgtEl>
                                          <p:spTgt spid="59"/>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xit" presetSubtype="0" fill="hold" grpId="1" nodeType="clickEffect">
                                  <p:stCondLst>
                                    <p:cond delay="0"/>
                                  </p:stCondLst>
                                  <p:childTnLst>
                                    <p:animEffect transition="out" filter="fade">
                                      <p:cBhvr>
                                        <p:cTn id="132" dur="500"/>
                                        <p:tgtEl>
                                          <p:spTgt spid="31"/>
                                        </p:tgtEl>
                                      </p:cBhvr>
                                    </p:animEffect>
                                    <p:set>
                                      <p:cBhvr>
                                        <p:cTn id="133" dur="1" fill="hold">
                                          <p:stCondLst>
                                            <p:cond delay="499"/>
                                          </p:stCondLst>
                                        </p:cTn>
                                        <p:tgtEl>
                                          <p:spTgt spid="31"/>
                                        </p:tgtEl>
                                        <p:attrNameLst>
                                          <p:attrName>style.visibility</p:attrName>
                                        </p:attrNameLst>
                                      </p:cBhvr>
                                      <p:to>
                                        <p:strVal val="hidden"/>
                                      </p:to>
                                    </p:set>
                                  </p:childTnLst>
                                </p:cTn>
                              </p:par>
                              <p:par>
                                <p:cTn id="134" presetID="10" presetClass="exit" presetSubtype="0" fill="hold" grpId="1" nodeType="withEffect">
                                  <p:stCondLst>
                                    <p:cond delay="0"/>
                                  </p:stCondLst>
                                  <p:childTnLst>
                                    <p:animEffect transition="out" filter="fade">
                                      <p:cBhvr>
                                        <p:cTn id="135" dur="500"/>
                                        <p:tgtEl>
                                          <p:spTgt spid="30"/>
                                        </p:tgtEl>
                                      </p:cBhvr>
                                    </p:animEffect>
                                    <p:set>
                                      <p:cBhvr>
                                        <p:cTn id="136" dur="1" fill="hold">
                                          <p:stCondLst>
                                            <p:cond delay="499"/>
                                          </p:stCondLst>
                                        </p:cTn>
                                        <p:tgtEl>
                                          <p:spTgt spid="30"/>
                                        </p:tgtEl>
                                        <p:attrNameLst>
                                          <p:attrName>style.visibility</p:attrName>
                                        </p:attrNameLst>
                                      </p:cBhvr>
                                      <p:to>
                                        <p:strVal val="hidden"/>
                                      </p:to>
                                    </p:set>
                                  </p:childTnLst>
                                </p:cTn>
                              </p:par>
                              <p:par>
                                <p:cTn id="137" presetID="10" presetClass="exit" presetSubtype="0" fill="hold" grpId="1" nodeType="withEffect">
                                  <p:stCondLst>
                                    <p:cond delay="0"/>
                                  </p:stCondLst>
                                  <p:childTnLst>
                                    <p:animEffect transition="out" filter="fade">
                                      <p:cBhvr>
                                        <p:cTn id="138" dur="500"/>
                                        <p:tgtEl>
                                          <p:spTgt spid="46"/>
                                        </p:tgtEl>
                                      </p:cBhvr>
                                    </p:animEffect>
                                    <p:set>
                                      <p:cBhvr>
                                        <p:cTn id="139" dur="1" fill="hold">
                                          <p:stCondLst>
                                            <p:cond delay="499"/>
                                          </p:stCondLst>
                                        </p:cTn>
                                        <p:tgtEl>
                                          <p:spTgt spid="46"/>
                                        </p:tgtEl>
                                        <p:attrNameLst>
                                          <p:attrName>style.visibility</p:attrName>
                                        </p:attrNameLst>
                                      </p:cBhvr>
                                      <p:to>
                                        <p:strVal val="hidden"/>
                                      </p:to>
                                    </p:set>
                                  </p:childTnLst>
                                </p:cTn>
                              </p:par>
                              <p:par>
                                <p:cTn id="140" presetID="10" presetClass="exit" presetSubtype="0" fill="hold" grpId="1" nodeType="withEffect">
                                  <p:stCondLst>
                                    <p:cond delay="0"/>
                                  </p:stCondLst>
                                  <p:childTnLst>
                                    <p:animEffect transition="out" filter="fade">
                                      <p:cBhvr>
                                        <p:cTn id="141" dur="500"/>
                                        <p:tgtEl>
                                          <p:spTgt spid="34"/>
                                        </p:tgtEl>
                                      </p:cBhvr>
                                    </p:animEffect>
                                    <p:set>
                                      <p:cBhvr>
                                        <p:cTn id="142" dur="1" fill="hold">
                                          <p:stCondLst>
                                            <p:cond delay="499"/>
                                          </p:stCondLst>
                                        </p:cTn>
                                        <p:tgtEl>
                                          <p:spTgt spid="34"/>
                                        </p:tgtEl>
                                        <p:attrNameLst>
                                          <p:attrName>style.visibility</p:attrName>
                                        </p:attrNameLst>
                                      </p:cBhvr>
                                      <p:to>
                                        <p:strVal val="hidden"/>
                                      </p:to>
                                    </p:set>
                                  </p:childTnLst>
                                </p:cTn>
                              </p:par>
                              <p:par>
                                <p:cTn id="143" presetID="10" presetClass="exit" presetSubtype="0" fill="hold" grpId="1" nodeType="withEffect">
                                  <p:stCondLst>
                                    <p:cond delay="0"/>
                                  </p:stCondLst>
                                  <p:childTnLst>
                                    <p:animEffect transition="out" filter="fade">
                                      <p:cBhvr>
                                        <p:cTn id="144" dur="500"/>
                                        <p:tgtEl>
                                          <p:spTgt spid="49"/>
                                        </p:tgtEl>
                                      </p:cBhvr>
                                    </p:animEffect>
                                    <p:set>
                                      <p:cBhvr>
                                        <p:cTn id="145" dur="1" fill="hold">
                                          <p:stCondLst>
                                            <p:cond delay="499"/>
                                          </p:stCondLst>
                                        </p:cTn>
                                        <p:tgtEl>
                                          <p:spTgt spid="49"/>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500"/>
                                        <p:tgtEl>
                                          <p:spTgt spid="35"/>
                                        </p:tgtEl>
                                      </p:cBhvr>
                                    </p:animEffect>
                                    <p:set>
                                      <p:cBhvr>
                                        <p:cTn id="148" dur="1" fill="hold">
                                          <p:stCondLst>
                                            <p:cond delay="499"/>
                                          </p:stCondLst>
                                        </p:cTn>
                                        <p:tgtEl>
                                          <p:spTgt spid="35"/>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500"/>
                                        <p:tgtEl>
                                          <p:spTgt spid="36"/>
                                        </p:tgtEl>
                                      </p:cBhvr>
                                    </p:animEffect>
                                    <p:set>
                                      <p:cBhvr>
                                        <p:cTn id="151" dur="1" fill="hold">
                                          <p:stCondLst>
                                            <p:cond delay="499"/>
                                          </p:stCondLst>
                                        </p:cTn>
                                        <p:tgtEl>
                                          <p:spTgt spid="36"/>
                                        </p:tgtEl>
                                        <p:attrNameLst>
                                          <p:attrName>style.visibility</p:attrName>
                                        </p:attrNameLst>
                                      </p:cBhvr>
                                      <p:to>
                                        <p:strVal val="hidden"/>
                                      </p:to>
                                    </p:set>
                                  </p:childTnLst>
                                </p:cTn>
                              </p:par>
                              <p:par>
                                <p:cTn id="152" presetID="10" presetClass="exit" presetSubtype="0" fill="hold" grpId="1" nodeType="withEffect">
                                  <p:stCondLst>
                                    <p:cond delay="0"/>
                                  </p:stCondLst>
                                  <p:childTnLst>
                                    <p:animEffect transition="out" filter="fade">
                                      <p:cBhvr>
                                        <p:cTn id="153" dur="500"/>
                                        <p:tgtEl>
                                          <p:spTgt spid="37"/>
                                        </p:tgtEl>
                                      </p:cBhvr>
                                    </p:animEffect>
                                    <p:set>
                                      <p:cBhvr>
                                        <p:cTn id="154" dur="1" fill="hold">
                                          <p:stCondLst>
                                            <p:cond delay="499"/>
                                          </p:stCondLst>
                                        </p:cTn>
                                        <p:tgtEl>
                                          <p:spTgt spid="37"/>
                                        </p:tgtEl>
                                        <p:attrNameLst>
                                          <p:attrName>style.visibility</p:attrName>
                                        </p:attrNameLst>
                                      </p:cBhvr>
                                      <p:to>
                                        <p:strVal val="hidden"/>
                                      </p:to>
                                    </p:set>
                                  </p:childTnLst>
                                </p:cTn>
                              </p:par>
                              <p:par>
                                <p:cTn id="155" presetID="10" presetClass="exit" presetSubtype="0" fill="hold" grpId="1" nodeType="withEffect">
                                  <p:stCondLst>
                                    <p:cond delay="0"/>
                                  </p:stCondLst>
                                  <p:childTnLst>
                                    <p:animEffect transition="out" filter="fade">
                                      <p:cBhvr>
                                        <p:cTn id="156" dur="500"/>
                                        <p:tgtEl>
                                          <p:spTgt spid="40"/>
                                        </p:tgtEl>
                                      </p:cBhvr>
                                    </p:animEffect>
                                    <p:set>
                                      <p:cBhvr>
                                        <p:cTn id="157" dur="1" fill="hold">
                                          <p:stCondLst>
                                            <p:cond delay="499"/>
                                          </p:stCondLst>
                                        </p:cTn>
                                        <p:tgtEl>
                                          <p:spTgt spid="40"/>
                                        </p:tgtEl>
                                        <p:attrNameLst>
                                          <p:attrName>style.visibility</p:attrName>
                                        </p:attrNameLst>
                                      </p:cBhvr>
                                      <p:to>
                                        <p:strVal val="hidden"/>
                                      </p:to>
                                    </p:set>
                                  </p:childTnLst>
                                </p:cTn>
                              </p:par>
                              <p:par>
                                <p:cTn id="158" presetID="10" presetClass="exit" presetSubtype="0" fill="hold" grpId="1" nodeType="withEffect">
                                  <p:stCondLst>
                                    <p:cond delay="0"/>
                                  </p:stCondLst>
                                  <p:childTnLst>
                                    <p:animEffect transition="out" filter="fade">
                                      <p:cBhvr>
                                        <p:cTn id="159" dur="500"/>
                                        <p:tgtEl>
                                          <p:spTgt spid="42"/>
                                        </p:tgtEl>
                                      </p:cBhvr>
                                    </p:animEffect>
                                    <p:set>
                                      <p:cBhvr>
                                        <p:cTn id="160" dur="1" fill="hold">
                                          <p:stCondLst>
                                            <p:cond delay="499"/>
                                          </p:stCondLst>
                                        </p:cTn>
                                        <p:tgtEl>
                                          <p:spTgt spid="42"/>
                                        </p:tgtEl>
                                        <p:attrNameLst>
                                          <p:attrName>style.visibility</p:attrName>
                                        </p:attrNameLst>
                                      </p:cBhvr>
                                      <p:to>
                                        <p:strVal val="hidden"/>
                                      </p:to>
                                    </p:set>
                                  </p:childTnLst>
                                </p:cTn>
                              </p:par>
                              <p:par>
                                <p:cTn id="161" presetID="10" presetClass="exit" presetSubtype="0" fill="hold" grpId="1" nodeType="withEffect">
                                  <p:stCondLst>
                                    <p:cond delay="0"/>
                                  </p:stCondLst>
                                  <p:childTnLst>
                                    <p:animEffect transition="out" filter="fade">
                                      <p:cBhvr>
                                        <p:cTn id="162" dur="500"/>
                                        <p:tgtEl>
                                          <p:spTgt spid="44"/>
                                        </p:tgtEl>
                                      </p:cBhvr>
                                    </p:animEffect>
                                    <p:set>
                                      <p:cBhvr>
                                        <p:cTn id="163" dur="1" fill="hold">
                                          <p:stCondLst>
                                            <p:cond delay="499"/>
                                          </p:stCondLst>
                                        </p:cTn>
                                        <p:tgtEl>
                                          <p:spTgt spid="44"/>
                                        </p:tgtEl>
                                        <p:attrNameLst>
                                          <p:attrName>style.visibility</p:attrName>
                                        </p:attrNameLst>
                                      </p:cBhvr>
                                      <p:to>
                                        <p:strVal val="hidden"/>
                                      </p:to>
                                    </p:set>
                                  </p:childTnLst>
                                </p:cTn>
                              </p:par>
                              <p:par>
                                <p:cTn id="164" presetID="10" presetClass="exit" presetSubtype="0" fill="hold" grpId="1" nodeType="withEffect">
                                  <p:stCondLst>
                                    <p:cond delay="0"/>
                                  </p:stCondLst>
                                  <p:childTnLst>
                                    <p:animEffect transition="out" filter="fade">
                                      <p:cBhvr>
                                        <p:cTn id="165" dur="500"/>
                                        <p:tgtEl>
                                          <p:spTgt spid="52"/>
                                        </p:tgtEl>
                                      </p:cBhvr>
                                    </p:animEffect>
                                    <p:set>
                                      <p:cBhvr>
                                        <p:cTn id="166" dur="1" fill="hold">
                                          <p:stCondLst>
                                            <p:cond delay="499"/>
                                          </p:stCondLst>
                                        </p:cTn>
                                        <p:tgtEl>
                                          <p:spTgt spid="52"/>
                                        </p:tgtEl>
                                        <p:attrNameLst>
                                          <p:attrName>style.visibility</p:attrName>
                                        </p:attrNameLst>
                                      </p:cBhvr>
                                      <p:to>
                                        <p:strVal val="hidden"/>
                                      </p:to>
                                    </p:set>
                                  </p:childTnLst>
                                </p:cTn>
                              </p:par>
                              <p:par>
                                <p:cTn id="167" presetID="10" presetClass="exit" presetSubtype="0" fill="hold" grpId="1" nodeType="withEffect">
                                  <p:stCondLst>
                                    <p:cond delay="0"/>
                                  </p:stCondLst>
                                  <p:childTnLst>
                                    <p:animEffect transition="out" filter="fade">
                                      <p:cBhvr>
                                        <p:cTn id="168" dur="500"/>
                                        <p:tgtEl>
                                          <p:spTgt spid="54"/>
                                        </p:tgtEl>
                                      </p:cBhvr>
                                    </p:animEffect>
                                    <p:set>
                                      <p:cBhvr>
                                        <p:cTn id="169" dur="1" fill="hold">
                                          <p:stCondLst>
                                            <p:cond delay="499"/>
                                          </p:stCondLst>
                                        </p:cTn>
                                        <p:tgtEl>
                                          <p:spTgt spid="54"/>
                                        </p:tgtEl>
                                        <p:attrNameLst>
                                          <p:attrName>style.visibility</p:attrName>
                                        </p:attrNameLst>
                                      </p:cBhvr>
                                      <p:to>
                                        <p:strVal val="hidden"/>
                                      </p:to>
                                    </p:set>
                                  </p:childTnLst>
                                </p:cTn>
                              </p:par>
                              <p:par>
                                <p:cTn id="170" presetID="10" presetClass="exit" presetSubtype="0" fill="hold" grpId="1" nodeType="withEffect">
                                  <p:stCondLst>
                                    <p:cond delay="0"/>
                                  </p:stCondLst>
                                  <p:childTnLst>
                                    <p:animEffect transition="out" filter="fade">
                                      <p:cBhvr>
                                        <p:cTn id="171" dur="500"/>
                                        <p:tgtEl>
                                          <p:spTgt spid="60"/>
                                        </p:tgtEl>
                                      </p:cBhvr>
                                    </p:animEffect>
                                    <p:set>
                                      <p:cBhvr>
                                        <p:cTn id="172" dur="1" fill="hold">
                                          <p:stCondLst>
                                            <p:cond delay="499"/>
                                          </p:stCondLst>
                                        </p:cTn>
                                        <p:tgtEl>
                                          <p:spTgt spid="60"/>
                                        </p:tgtEl>
                                        <p:attrNameLst>
                                          <p:attrName>style.visibility</p:attrName>
                                        </p:attrNameLst>
                                      </p:cBhvr>
                                      <p:to>
                                        <p:strVal val="hidden"/>
                                      </p:to>
                                    </p:set>
                                  </p:childTnLst>
                                </p:cTn>
                              </p:par>
                              <p:par>
                                <p:cTn id="173" presetID="10" presetClass="exit" presetSubtype="0" fill="hold" grpId="1" nodeType="withEffect">
                                  <p:stCondLst>
                                    <p:cond delay="0"/>
                                  </p:stCondLst>
                                  <p:childTnLst>
                                    <p:animEffect transition="out" filter="fade">
                                      <p:cBhvr>
                                        <p:cTn id="174" dur="500"/>
                                        <p:tgtEl>
                                          <p:spTgt spid="38"/>
                                        </p:tgtEl>
                                      </p:cBhvr>
                                    </p:animEffect>
                                    <p:set>
                                      <p:cBhvr>
                                        <p:cTn id="175" dur="1" fill="hold">
                                          <p:stCondLst>
                                            <p:cond delay="499"/>
                                          </p:stCondLst>
                                        </p:cTn>
                                        <p:tgtEl>
                                          <p:spTgt spid="38"/>
                                        </p:tgtEl>
                                        <p:attrNameLst>
                                          <p:attrName>style.visibility</p:attrName>
                                        </p:attrNameLst>
                                      </p:cBhvr>
                                      <p:to>
                                        <p:strVal val="hidden"/>
                                      </p:to>
                                    </p:set>
                                  </p:childTnLst>
                                </p:cTn>
                              </p:par>
                              <p:par>
                                <p:cTn id="176" presetID="10" presetClass="exit" presetSubtype="0" fill="hold" grpId="1" nodeType="withEffect">
                                  <p:stCondLst>
                                    <p:cond delay="0"/>
                                  </p:stCondLst>
                                  <p:childTnLst>
                                    <p:animEffect transition="out" filter="fade">
                                      <p:cBhvr>
                                        <p:cTn id="177" dur="500"/>
                                        <p:tgtEl>
                                          <p:spTgt spid="39"/>
                                        </p:tgtEl>
                                      </p:cBhvr>
                                    </p:animEffect>
                                    <p:set>
                                      <p:cBhvr>
                                        <p:cTn id="178" dur="1" fill="hold">
                                          <p:stCondLst>
                                            <p:cond delay="499"/>
                                          </p:stCondLst>
                                        </p:cTn>
                                        <p:tgtEl>
                                          <p:spTgt spid="39"/>
                                        </p:tgtEl>
                                        <p:attrNameLst>
                                          <p:attrName>style.visibility</p:attrName>
                                        </p:attrNameLst>
                                      </p:cBhvr>
                                      <p:to>
                                        <p:strVal val="hidden"/>
                                      </p:to>
                                    </p:set>
                                  </p:childTnLst>
                                </p:cTn>
                              </p:par>
                              <p:par>
                                <p:cTn id="179" presetID="10" presetClass="exit" presetSubtype="0" fill="hold" grpId="1" nodeType="withEffect">
                                  <p:stCondLst>
                                    <p:cond delay="0"/>
                                  </p:stCondLst>
                                  <p:childTnLst>
                                    <p:animEffect transition="out" filter="fade">
                                      <p:cBhvr>
                                        <p:cTn id="180" dur="500"/>
                                        <p:tgtEl>
                                          <p:spTgt spid="41"/>
                                        </p:tgtEl>
                                      </p:cBhvr>
                                    </p:animEffect>
                                    <p:set>
                                      <p:cBhvr>
                                        <p:cTn id="181" dur="1" fill="hold">
                                          <p:stCondLst>
                                            <p:cond delay="499"/>
                                          </p:stCondLst>
                                        </p:cTn>
                                        <p:tgtEl>
                                          <p:spTgt spid="41"/>
                                        </p:tgtEl>
                                        <p:attrNameLst>
                                          <p:attrName>style.visibility</p:attrName>
                                        </p:attrNameLst>
                                      </p:cBhvr>
                                      <p:to>
                                        <p:strVal val="hidden"/>
                                      </p:to>
                                    </p:set>
                                  </p:childTnLst>
                                </p:cTn>
                              </p:par>
                              <p:par>
                                <p:cTn id="182" presetID="10" presetClass="exit" presetSubtype="0" fill="hold" grpId="1" nodeType="withEffect">
                                  <p:stCondLst>
                                    <p:cond delay="0"/>
                                  </p:stCondLst>
                                  <p:childTnLst>
                                    <p:animEffect transition="out" filter="fade">
                                      <p:cBhvr>
                                        <p:cTn id="183" dur="500"/>
                                        <p:tgtEl>
                                          <p:spTgt spid="43"/>
                                        </p:tgtEl>
                                      </p:cBhvr>
                                    </p:animEffect>
                                    <p:set>
                                      <p:cBhvr>
                                        <p:cTn id="184" dur="1" fill="hold">
                                          <p:stCondLst>
                                            <p:cond delay="499"/>
                                          </p:stCondLst>
                                        </p:cTn>
                                        <p:tgtEl>
                                          <p:spTgt spid="43"/>
                                        </p:tgtEl>
                                        <p:attrNameLst>
                                          <p:attrName>style.visibility</p:attrName>
                                        </p:attrNameLst>
                                      </p:cBhvr>
                                      <p:to>
                                        <p:strVal val="hidden"/>
                                      </p:to>
                                    </p:set>
                                  </p:childTnLst>
                                </p:cTn>
                              </p:par>
                              <p:par>
                                <p:cTn id="185" presetID="10" presetClass="exit" presetSubtype="0" fill="hold" grpId="1" nodeType="withEffect">
                                  <p:stCondLst>
                                    <p:cond delay="0"/>
                                  </p:stCondLst>
                                  <p:childTnLst>
                                    <p:animEffect transition="out" filter="fade">
                                      <p:cBhvr>
                                        <p:cTn id="186" dur="500"/>
                                        <p:tgtEl>
                                          <p:spTgt spid="45"/>
                                        </p:tgtEl>
                                      </p:cBhvr>
                                    </p:animEffect>
                                    <p:set>
                                      <p:cBhvr>
                                        <p:cTn id="187" dur="1" fill="hold">
                                          <p:stCondLst>
                                            <p:cond delay="499"/>
                                          </p:stCondLst>
                                        </p:cTn>
                                        <p:tgtEl>
                                          <p:spTgt spid="45"/>
                                        </p:tgtEl>
                                        <p:attrNameLst>
                                          <p:attrName>style.visibility</p:attrName>
                                        </p:attrNameLst>
                                      </p:cBhvr>
                                      <p:to>
                                        <p:strVal val="hidden"/>
                                      </p:to>
                                    </p:set>
                                  </p:childTnLst>
                                </p:cTn>
                              </p:par>
                              <p:par>
                                <p:cTn id="188" presetID="10" presetClass="exit" presetSubtype="0" fill="hold" grpId="1" nodeType="withEffect">
                                  <p:stCondLst>
                                    <p:cond delay="0"/>
                                  </p:stCondLst>
                                  <p:childTnLst>
                                    <p:animEffect transition="out" filter="fade">
                                      <p:cBhvr>
                                        <p:cTn id="189" dur="500"/>
                                        <p:tgtEl>
                                          <p:spTgt spid="56"/>
                                        </p:tgtEl>
                                      </p:cBhvr>
                                    </p:animEffect>
                                    <p:set>
                                      <p:cBhvr>
                                        <p:cTn id="190" dur="1" fill="hold">
                                          <p:stCondLst>
                                            <p:cond delay="499"/>
                                          </p:stCondLst>
                                        </p:cTn>
                                        <p:tgtEl>
                                          <p:spTgt spid="56"/>
                                        </p:tgtEl>
                                        <p:attrNameLst>
                                          <p:attrName>style.visibility</p:attrName>
                                        </p:attrNameLst>
                                      </p:cBhvr>
                                      <p:to>
                                        <p:strVal val="hidden"/>
                                      </p:to>
                                    </p:set>
                                  </p:childTnLst>
                                </p:cTn>
                              </p:par>
                              <p:par>
                                <p:cTn id="191" presetID="10" presetClass="exit" presetSubtype="0" fill="hold" grpId="1" nodeType="withEffect">
                                  <p:stCondLst>
                                    <p:cond delay="0"/>
                                  </p:stCondLst>
                                  <p:childTnLst>
                                    <p:animEffect transition="out" filter="fade">
                                      <p:cBhvr>
                                        <p:cTn id="192" dur="500"/>
                                        <p:tgtEl>
                                          <p:spTgt spid="58"/>
                                        </p:tgtEl>
                                      </p:cBhvr>
                                    </p:animEffect>
                                    <p:set>
                                      <p:cBhvr>
                                        <p:cTn id="193" dur="1" fill="hold">
                                          <p:stCondLst>
                                            <p:cond delay="499"/>
                                          </p:stCondLst>
                                        </p:cTn>
                                        <p:tgtEl>
                                          <p:spTgt spid="58"/>
                                        </p:tgtEl>
                                        <p:attrNameLst>
                                          <p:attrName>style.visibility</p:attrName>
                                        </p:attrNameLst>
                                      </p:cBhvr>
                                      <p:to>
                                        <p:strVal val="hidden"/>
                                      </p:to>
                                    </p:set>
                                  </p:childTnLst>
                                </p:cTn>
                              </p:par>
                              <p:par>
                                <p:cTn id="194" presetID="10" presetClass="exit" presetSubtype="0" fill="hold" grpId="1" nodeType="withEffect">
                                  <p:stCondLst>
                                    <p:cond delay="0"/>
                                  </p:stCondLst>
                                  <p:childTnLst>
                                    <p:animEffect transition="out" filter="fade">
                                      <p:cBhvr>
                                        <p:cTn id="195" dur="500"/>
                                        <p:tgtEl>
                                          <p:spTgt spid="59"/>
                                        </p:tgtEl>
                                      </p:cBhvr>
                                    </p:animEffect>
                                    <p:set>
                                      <p:cBhvr>
                                        <p:cTn id="196" dur="1" fill="hold">
                                          <p:stCondLst>
                                            <p:cond delay="499"/>
                                          </p:stCondLst>
                                        </p:cTn>
                                        <p:tgtEl>
                                          <p:spTgt spid="59"/>
                                        </p:tgtEl>
                                        <p:attrNameLst>
                                          <p:attrName>style.visibility</p:attrName>
                                        </p:attrNameLst>
                                      </p:cBhvr>
                                      <p:to>
                                        <p:strVal val="hidden"/>
                                      </p:to>
                                    </p:set>
                                  </p:childTnLst>
                                </p:cTn>
                              </p:par>
                              <p:par>
                                <p:cTn id="197" presetID="10" presetClass="entr" presetSubtype="0" fill="hold" grpId="0" nodeType="withEffect">
                                  <p:stCondLst>
                                    <p:cond delay="0"/>
                                  </p:stCondLst>
                                  <p:childTnLst>
                                    <p:set>
                                      <p:cBhvr>
                                        <p:cTn id="198" dur="1" fill="hold">
                                          <p:stCondLst>
                                            <p:cond delay="0"/>
                                          </p:stCondLst>
                                        </p:cTn>
                                        <p:tgtEl>
                                          <p:spTgt spid="62"/>
                                        </p:tgtEl>
                                        <p:attrNameLst>
                                          <p:attrName>style.visibility</p:attrName>
                                        </p:attrNameLst>
                                      </p:cBhvr>
                                      <p:to>
                                        <p:strVal val="visible"/>
                                      </p:to>
                                    </p:set>
                                    <p:animEffect transition="in" filter="fade">
                                      <p:cBhvr>
                                        <p:cTn id="199"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4" grpId="0"/>
      <p:bldP spid="15" grpId="0"/>
      <p:bldP spid="20" grpId="0" animBg="1"/>
      <p:bldP spid="21" grpId="0"/>
      <p:bldP spid="31" grpId="0"/>
      <p:bldP spid="31" grpId="1"/>
      <p:bldP spid="28" grpId="0" animBg="1"/>
      <p:bldP spid="30" grpId="0" animBg="1"/>
      <p:bldP spid="30"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9" grpId="0" animBg="1"/>
      <p:bldP spid="49" grpId="1" animBg="1"/>
      <p:bldP spid="52" grpId="0" animBg="1"/>
      <p:bldP spid="52" grpId="1" animBg="1"/>
      <p:bldP spid="54" grpId="0" animBg="1"/>
      <p:bldP spid="54" grpId="1" animBg="1"/>
      <p:bldP spid="56" grpId="0" animBg="1"/>
      <p:bldP spid="56" grpId="1" animBg="1"/>
      <p:bldP spid="58" grpId="0" animBg="1"/>
      <p:bldP spid="58" grpId="1" animBg="1"/>
      <p:bldP spid="59" grpId="0" animBg="1"/>
      <p:bldP spid="59" grpId="1" animBg="1"/>
      <p:bldP spid="60" grpId="0" animBg="1"/>
      <p:bldP spid="60" grpId="1" animBg="1"/>
      <p:bldP spid="6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540568" y="-598083"/>
            <a:ext cx="2150080" cy="1634177"/>
            <a:chOff x="6084168" y="3923907"/>
            <a:chExt cx="3445634" cy="2618868"/>
          </a:xfrm>
        </p:grpSpPr>
        <p:sp>
          <p:nvSpPr>
            <p:cNvPr id="10" name="Freeform 5"/>
            <p:cNvSpPr/>
            <p:nvPr/>
          </p:nvSpPr>
          <p:spPr bwMode="auto">
            <a:xfrm>
              <a:off x="6084168" y="3923907"/>
              <a:ext cx="2615636" cy="2618868"/>
            </a:xfrm>
            <a:custGeom>
              <a:avLst/>
              <a:gdLst>
                <a:gd name="T0" fmla="*/ 809 w 1619"/>
                <a:gd name="T1" fmla="*/ 1621 h 1621"/>
                <a:gd name="T2" fmla="*/ 0 w 1619"/>
                <a:gd name="T3" fmla="*/ 810 h 1621"/>
                <a:gd name="T4" fmla="*/ 809 w 1619"/>
                <a:gd name="T5" fmla="*/ 0 h 1621"/>
                <a:gd name="T6" fmla="*/ 1619 w 1619"/>
                <a:gd name="T7" fmla="*/ 810 h 1621"/>
                <a:gd name="T8" fmla="*/ 809 w 1619"/>
                <a:gd name="T9" fmla="*/ 1621 h 1621"/>
              </a:gdLst>
              <a:ahLst/>
              <a:cxnLst>
                <a:cxn ang="0">
                  <a:pos x="T0" y="T1"/>
                </a:cxn>
                <a:cxn ang="0">
                  <a:pos x="T2" y="T3"/>
                </a:cxn>
                <a:cxn ang="0">
                  <a:pos x="T4" y="T5"/>
                </a:cxn>
                <a:cxn ang="0">
                  <a:pos x="T6" y="T7"/>
                </a:cxn>
                <a:cxn ang="0">
                  <a:pos x="T8" y="T9"/>
                </a:cxn>
              </a:cxnLst>
              <a:rect l="0" t="0" r="r" b="b"/>
              <a:pathLst>
                <a:path w="1619" h="1621">
                  <a:moveTo>
                    <a:pt x="809" y="1621"/>
                  </a:moveTo>
                  <a:lnTo>
                    <a:pt x="0" y="810"/>
                  </a:lnTo>
                  <a:lnTo>
                    <a:pt x="809" y="0"/>
                  </a:lnTo>
                  <a:lnTo>
                    <a:pt x="1619" y="810"/>
                  </a:lnTo>
                  <a:lnTo>
                    <a:pt x="809" y="1621"/>
                  </a:lnTo>
                  <a:close/>
                </a:path>
              </a:pathLst>
            </a:custGeom>
            <a:solidFill>
              <a:srgbClr val="DD24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dirty="0">
                <a:cs typeface="+mn-ea"/>
                <a:sym typeface="+mn-lt"/>
              </a:endParaRPr>
            </a:p>
          </p:txBody>
        </p:sp>
        <p:sp>
          <p:nvSpPr>
            <p:cNvPr id="13" name="Freeform 3301"/>
            <p:cNvSpPr/>
            <p:nvPr/>
          </p:nvSpPr>
          <p:spPr bwMode="auto">
            <a:xfrm>
              <a:off x="7893162" y="4520570"/>
              <a:ext cx="1636640" cy="1638160"/>
            </a:xfrm>
            <a:custGeom>
              <a:avLst/>
              <a:gdLst>
                <a:gd name="T0" fmla="*/ 1617 w 3233"/>
                <a:gd name="T1" fmla="*/ 3236 h 3236"/>
                <a:gd name="T2" fmla="*/ 0 w 3233"/>
                <a:gd name="T3" fmla="*/ 1619 h 3236"/>
                <a:gd name="T4" fmla="*/ 1617 w 3233"/>
                <a:gd name="T5" fmla="*/ 0 h 3236"/>
                <a:gd name="T6" fmla="*/ 3233 w 3233"/>
                <a:gd name="T7" fmla="*/ 1619 h 3236"/>
                <a:gd name="T8" fmla="*/ 1617 w 3233"/>
                <a:gd name="T9" fmla="*/ 3236 h 3236"/>
              </a:gdLst>
              <a:ahLst/>
              <a:cxnLst>
                <a:cxn ang="0">
                  <a:pos x="T0" y="T1"/>
                </a:cxn>
                <a:cxn ang="0">
                  <a:pos x="T2" y="T3"/>
                </a:cxn>
                <a:cxn ang="0">
                  <a:pos x="T4" y="T5"/>
                </a:cxn>
                <a:cxn ang="0">
                  <a:pos x="T6" y="T7"/>
                </a:cxn>
                <a:cxn ang="0">
                  <a:pos x="T8" y="T9"/>
                </a:cxn>
              </a:cxnLst>
              <a:rect l="0" t="0" r="r" b="b"/>
              <a:pathLst>
                <a:path w="3233" h="3236">
                  <a:moveTo>
                    <a:pt x="1617" y="3236"/>
                  </a:moveTo>
                  <a:lnTo>
                    <a:pt x="0" y="1619"/>
                  </a:lnTo>
                  <a:lnTo>
                    <a:pt x="1617" y="0"/>
                  </a:lnTo>
                  <a:lnTo>
                    <a:pt x="3233" y="1619"/>
                  </a:lnTo>
                  <a:lnTo>
                    <a:pt x="1617" y="3236"/>
                  </a:lnTo>
                  <a:close/>
                </a:path>
              </a:pathLst>
            </a:custGeom>
            <a:solidFill>
              <a:srgbClr val="333333"/>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dirty="0">
                <a:cs typeface="+mn-ea"/>
                <a:sym typeface="+mn-lt"/>
              </a:endParaRPr>
            </a:p>
          </p:txBody>
        </p:sp>
      </p:grpSp>
      <p:sp>
        <p:nvSpPr>
          <p:cNvPr id="2" name="灯片编号占位符 1">
            <a:extLst>
              <a:ext uri="{FF2B5EF4-FFF2-40B4-BE49-F238E27FC236}">
                <a16:creationId xmlns:a16="http://schemas.microsoft.com/office/drawing/2014/main" id="{A4390690-6CB5-43F4-8705-BC124DF3703E}"/>
              </a:ext>
            </a:extLst>
          </p:cNvPr>
          <p:cNvSpPr>
            <a:spLocks noGrp="1"/>
          </p:cNvSpPr>
          <p:nvPr>
            <p:ph type="sldNum" sz="quarter" idx="12"/>
          </p:nvPr>
        </p:nvSpPr>
        <p:spPr>
          <a:xfrm>
            <a:off x="7426368" y="4600217"/>
            <a:ext cx="2133600" cy="273844"/>
          </a:xfrm>
        </p:spPr>
        <p:txBody>
          <a:bodyPr/>
          <a:lstStyle/>
          <a:p>
            <a:fld id="{49AE70B2-8BF9-45C0-BB95-33D1B9D3A854}" type="slidenum">
              <a:rPr lang="zh-CN" altLang="en-US" smtClean="0">
                <a:cs typeface="+mn-ea"/>
                <a:sym typeface="+mn-lt"/>
              </a:rPr>
              <a:t>19</a:t>
            </a:fld>
            <a:endParaRPr lang="zh-CN" altLang="en-US" dirty="0">
              <a:cs typeface="+mn-ea"/>
              <a:sym typeface="+mn-lt"/>
            </a:endParaRPr>
          </a:p>
        </p:txBody>
      </p:sp>
      <p:sp>
        <p:nvSpPr>
          <p:cNvPr id="47" name="文本框 46">
            <a:extLst>
              <a:ext uri="{FF2B5EF4-FFF2-40B4-BE49-F238E27FC236}">
                <a16:creationId xmlns:a16="http://schemas.microsoft.com/office/drawing/2014/main" id="{E9C61F5D-79AB-4357-BFFB-09E582B3281D}"/>
              </a:ext>
            </a:extLst>
          </p:cNvPr>
          <p:cNvSpPr txBox="1"/>
          <p:nvPr/>
        </p:nvSpPr>
        <p:spPr>
          <a:xfrm>
            <a:off x="2226273" y="599565"/>
            <a:ext cx="2256240" cy="417165"/>
          </a:xfrm>
          <a:prstGeom prst="rect">
            <a:avLst/>
          </a:prstGeom>
          <a:noFill/>
        </p:spPr>
        <p:txBody>
          <a:bodyPr wrap="square">
            <a:spAutoFit/>
          </a:bodyPr>
          <a:lstStyle/>
          <a:p>
            <a:pPr marL="285750" indent="-285750">
              <a:lnSpc>
                <a:spcPct val="130000"/>
              </a:lnSpc>
              <a:buClr>
                <a:srgbClr val="FF0000"/>
              </a:buClr>
              <a:buFont typeface="Wingdings" panose="05000000000000000000" pitchFamily="2" charset="2"/>
              <a:buChar char="u"/>
            </a:pPr>
            <a:r>
              <a:rPr lang="zh-CN" altLang="en-US" b="1" dirty="0"/>
              <a:t>折半查找法</a:t>
            </a:r>
          </a:p>
        </p:txBody>
      </p:sp>
      <p:sp>
        <p:nvSpPr>
          <p:cNvPr id="48" name="文本框 47">
            <a:extLst>
              <a:ext uri="{FF2B5EF4-FFF2-40B4-BE49-F238E27FC236}">
                <a16:creationId xmlns:a16="http://schemas.microsoft.com/office/drawing/2014/main" id="{1089BA3A-7625-4BC5-8657-3A09C3990823}"/>
              </a:ext>
            </a:extLst>
          </p:cNvPr>
          <p:cNvSpPr txBox="1"/>
          <p:nvPr/>
        </p:nvSpPr>
        <p:spPr>
          <a:xfrm>
            <a:off x="1700586" y="219400"/>
            <a:ext cx="2448272" cy="400110"/>
          </a:xfrm>
          <a:prstGeom prst="rect">
            <a:avLst/>
          </a:prstGeom>
          <a:noFill/>
        </p:spPr>
        <p:txBody>
          <a:bodyPr wrap="square">
            <a:spAutoFit/>
          </a:bodyPr>
          <a:lstStyle/>
          <a:p>
            <a:r>
              <a:rPr lang="en-US" altLang="zh-CN" sz="2000" b="1" dirty="0"/>
              <a:t>9.2 </a:t>
            </a:r>
            <a:r>
              <a:rPr lang="zh-CN" altLang="en-US" sz="2000" b="1" dirty="0"/>
              <a:t>顺序表的查找</a:t>
            </a:r>
          </a:p>
        </p:txBody>
      </p:sp>
      <p:graphicFrame>
        <p:nvGraphicFramePr>
          <p:cNvPr id="12" name="Group 50">
            <a:extLst>
              <a:ext uri="{FF2B5EF4-FFF2-40B4-BE49-F238E27FC236}">
                <a16:creationId xmlns:a16="http://schemas.microsoft.com/office/drawing/2014/main" id="{F3D339F6-0747-40E0-8CBA-A7BBECCBEAE6}"/>
              </a:ext>
            </a:extLst>
          </p:cNvPr>
          <p:cNvGraphicFramePr>
            <a:graphicFrameLocks noGrp="1"/>
          </p:cNvGraphicFramePr>
          <p:nvPr>
            <p:extLst>
              <p:ext uri="{D42A27DB-BD31-4B8C-83A1-F6EECF244321}">
                <p14:modId xmlns:p14="http://schemas.microsoft.com/office/powerpoint/2010/main" val="3614353104"/>
              </p:ext>
            </p:extLst>
          </p:nvPr>
        </p:nvGraphicFramePr>
        <p:xfrm>
          <a:off x="2670313" y="1696450"/>
          <a:ext cx="4686517" cy="396000"/>
        </p:xfrm>
        <a:graphic>
          <a:graphicData uri="http://schemas.openxmlformats.org/drawingml/2006/table">
            <a:tbl>
              <a:tblPr/>
              <a:tblGrid>
                <a:gridCol w="426047">
                  <a:extLst>
                    <a:ext uri="{9D8B030D-6E8A-4147-A177-3AD203B41FA5}">
                      <a16:colId xmlns:a16="http://schemas.microsoft.com/office/drawing/2014/main" val="20000"/>
                    </a:ext>
                  </a:extLst>
                </a:gridCol>
                <a:gridCol w="426047">
                  <a:extLst>
                    <a:ext uri="{9D8B030D-6E8A-4147-A177-3AD203B41FA5}">
                      <a16:colId xmlns:a16="http://schemas.microsoft.com/office/drawing/2014/main" val="20001"/>
                    </a:ext>
                  </a:extLst>
                </a:gridCol>
                <a:gridCol w="426047">
                  <a:extLst>
                    <a:ext uri="{9D8B030D-6E8A-4147-A177-3AD203B41FA5}">
                      <a16:colId xmlns:a16="http://schemas.microsoft.com/office/drawing/2014/main" val="20002"/>
                    </a:ext>
                  </a:extLst>
                </a:gridCol>
                <a:gridCol w="426047">
                  <a:extLst>
                    <a:ext uri="{9D8B030D-6E8A-4147-A177-3AD203B41FA5}">
                      <a16:colId xmlns:a16="http://schemas.microsoft.com/office/drawing/2014/main" val="20003"/>
                    </a:ext>
                  </a:extLst>
                </a:gridCol>
                <a:gridCol w="426047">
                  <a:extLst>
                    <a:ext uri="{9D8B030D-6E8A-4147-A177-3AD203B41FA5}">
                      <a16:colId xmlns:a16="http://schemas.microsoft.com/office/drawing/2014/main" val="20004"/>
                    </a:ext>
                  </a:extLst>
                </a:gridCol>
                <a:gridCol w="426047">
                  <a:extLst>
                    <a:ext uri="{9D8B030D-6E8A-4147-A177-3AD203B41FA5}">
                      <a16:colId xmlns:a16="http://schemas.microsoft.com/office/drawing/2014/main" val="20005"/>
                    </a:ext>
                  </a:extLst>
                </a:gridCol>
                <a:gridCol w="426047">
                  <a:extLst>
                    <a:ext uri="{9D8B030D-6E8A-4147-A177-3AD203B41FA5}">
                      <a16:colId xmlns:a16="http://schemas.microsoft.com/office/drawing/2014/main" val="20006"/>
                    </a:ext>
                  </a:extLst>
                </a:gridCol>
                <a:gridCol w="426047">
                  <a:extLst>
                    <a:ext uri="{9D8B030D-6E8A-4147-A177-3AD203B41FA5}">
                      <a16:colId xmlns:a16="http://schemas.microsoft.com/office/drawing/2014/main" val="20007"/>
                    </a:ext>
                  </a:extLst>
                </a:gridCol>
                <a:gridCol w="426047">
                  <a:extLst>
                    <a:ext uri="{9D8B030D-6E8A-4147-A177-3AD203B41FA5}">
                      <a16:colId xmlns:a16="http://schemas.microsoft.com/office/drawing/2014/main" val="797193056"/>
                    </a:ext>
                  </a:extLst>
                </a:gridCol>
                <a:gridCol w="426047">
                  <a:extLst>
                    <a:ext uri="{9D8B030D-6E8A-4147-A177-3AD203B41FA5}">
                      <a16:colId xmlns:a16="http://schemas.microsoft.com/office/drawing/2014/main" val="350968056"/>
                    </a:ext>
                  </a:extLst>
                </a:gridCol>
                <a:gridCol w="426047">
                  <a:extLst>
                    <a:ext uri="{9D8B030D-6E8A-4147-A177-3AD203B41FA5}">
                      <a16:colId xmlns:a16="http://schemas.microsoft.com/office/drawing/2014/main" val="633811357"/>
                    </a:ext>
                  </a:extLst>
                </a:gridCol>
              </a:tblGrid>
              <a:tr h="396000">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pPr>
                      <a:r>
                        <a:rPr kumimoji="1" lang="en-US" altLang="zh-CN" sz="1600" b="0" i="0" u="none" strike="noStrike" cap="none" normalizeH="0" baseline="0" dirty="0">
                          <a:ln>
                            <a:noFill/>
                          </a:ln>
                          <a:solidFill>
                            <a:srgbClr val="000000"/>
                          </a:solidFill>
                          <a:effectLst/>
                          <a:latin typeface="+mn-lt"/>
                          <a:ea typeface="+mn-ea"/>
                          <a:cs typeface="+mn-ea"/>
                          <a:sym typeface="+mn-lt"/>
                        </a:rPr>
                        <a:t> k</a:t>
                      </a:r>
                      <a:r>
                        <a:rPr kumimoji="1" lang="en-US" altLang="zh-CN" sz="1600" b="0" i="0" u="none" strike="noStrike" cap="none" normalizeH="0" baseline="-25000" dirty="0">
                          <a:ln>
                            <a:noFill/>
                          </a:ln>
                          <a:solidFill>
                            <a:srgbClr val="000000"/>
                          </a:solidFill>
                          <a:effectLst/>
                          <a:latin typeface="+mn-lt"/>
                          <a:ea typeface="+mn-ea"/>
                          <a:cs typeface="+mn-ea"/>
                          <a:sym typeface="+mn-lt"/>
                        </a:rPr>
                        <a:t>1</a:t>
                      </a:r>
                      <a:endParaRPr kumimoji="1" lang="en-US" altLang="zh-CN" sz="1600" b="0" i="0" u="none" strike="noStrike" cap="none" normalizeH="0" baseline="-25000" noProof="1">
                        <a:ln>
                          <a:noFill/>
                        </a:ln>
                        <a:solidFill>
                          <a:srgbClr val="000000"/>
                        </a:solidFill>
                        <a:effectLst/>
                        <a:latin typeface="+mn-lt"/>
                        <a:ea typeface="+mn-ea"/>
                        <a:cs typeface="+mn-ea"/>
                        <a:sym typeface="+mn-lt"/>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pPr>
                      <a:r>
                        <a:rPr kumimoji="1" lang="en-US" altLang="zh-CN" sz="1600" b="0" i="0" u="none" strike="noStrike" kern="1200" cap="none" spc="0" normalizeH="0" baseline="0" noProof="0" dirty="0">
                          <a:ln>
                            <a:noFill/>
                          </a:ln>
                          <a:solidFill>
                            <a:srgbClr val="000000"/>
                          </a:solidFill>
                          <a:effectLst/>
                          <a:uLnTx/>
                          <a:uFillTx/>
                          <a:latin typeface="Times New Roman"/>
                          <a:ea typeface="微软雅黑"/>
                          <a:cs typeface="+mn-ea"/>
                          <a:sym typeface="+mn-lt"/>
                        </a:rPr>
                        <a:t>k</a:t>
                      </a:r>
                      <a:r>
                        <a:rPr kumimoji="1" lang="en-US" altLang="zh-CN" sz="1600" b="0" i="0" u="none" strike="noStrike" kern="1200" cap="none" spc="0" normalizeH="0" baseline="-25000" noProof="0" dirty="0">
                          <a:ln>
                            <a:noFill/>
                          </a:ln>
                          <a:solidFill>
                            <a:srgbClr val="000000"/>
                          </a:solidFill>
                          <a:effectLst/>
                          <a:uLnTx/>
                          <a:uFillTx/>
                          <a:latin typeface="Times New Roman"/>
                          <a:ea typeface="微软雅黑"/>
                          <a:cs typeface="+mn-ea"/>
                          <a:sym typeface="+mn-lt"/>
                        </a:rPr>
                        <a:t>2</a:t>
                      </a:r>
                      <a:endParaRPr kumimoji="1" lang="en-US" altLang="zh-CN" sz="1600" b="0"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pPr>
                      <a:r>
                        <a:rPr kumimoji="1" lang="en-US" altLang="zh-CN" sz="1600" b="0" i="0" u="none" strike="noStrike" kern="1200" cap="none" spc="0" normalizeH="0" baseline="0" noProof="0" dirty="0">
                          <a:ln>
                            <a:noFill/>
                          </a:ln>
                          <a:solidFill>
                            <a:srgbClr val="000000"/>
                          </a:solidFill>
                          <a:effectLst/>
                          <a:uLnTx/>
                          <a:uFillTx/>
                          <a:latin typeface="Times New Roman"/>
                          <a:ea typeface="微软雅黑"/>
                          <a:cs typeface="+mn-ea"/>
                          <a:sym typeface="+mn-lt"/>
                        </a:rPr>
                        <a:t>k</a:t>
                      </a:r>
                      <a:r>
                        <a:rPr kumimoji="1" lang="en-US" altLang="zh-CN" sz="1600" b="0" i="0" u="none" strike="noStrike" kern="1200" cap="none" spc="0" normalizeH="0" baseline="-25000" noProof="0" dirty="0">
                          <a:ln>
                            <a:noFill/>
                          </a:ln>
                          <a:solidFill>
                            <a:srgbClr val="000000"/>
                          </a:solidFill>
                          <a:effectLst/>
                          <a:uLnTx/>
                          <a:uFillTx/>
                          <a:latin typeface="Times New Roman"/>
                          <a:ea typeface="微软雅黑"/>
                          <a:cs typeface="+mn-ea"/>
                          <a:sym typeface="+mn-lt"/>
                        </a:rPr>
                        <a:t>3</a:t>
                      </a:r>
                      <a:endParaRPr kumimoji="1" lang="en-US" altLang="zh-CN" sz="1600" b="0"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pPr>
                      <a:r>
                        <a:rPr kumimoji="1" lang="en-US" altLang="zh-CN" sz="1600" b="0" i="0" u="none" strike="noStrike" kern="1200" cap="none" spc="0" normalizeH="0" baseline="0" noProof="0" dirty="0">
                          <a:ln>
                            <a:noFill/>
                          </a:ln>
                          <a:solidFill>
                            <a:srgbClr val="000000"/>
                          </a:solidFill>
                          <a:effectLst/>
                          <a:uLnTx/>
                          <a:uFillTx/>
                          <a:latin typeface="Times New Roman"/>
                          <a:ea typeface="微软雅黑"/>
                          <a:cs typeface="+mn-ea"/>
                          <a:sym typeface="+mn-lt"/>
                        </a:rPr>
                        <a:t>k</a:t>
                      </a:r>
                      <a:r>
                        <a:rPr kumimoji="1" lang="en-US" altLang="zh-CN" sz="1600" b="0" i="0" u="none" strike="noStrike" kern="1200" cap="none" spc="0" normalizeH="0" baseline="-25000" noProof="0" dirty="0">
                          <a:ln>
                            <a:noFill/>
                          </a:ln>
                          <a:solidFill>
                            <a:srgbClr val="000000"/>
                          </a:solidFill>
                          <a:effectLst/>
                          <a:uLnTx/>
                          <a:uFillTx/>
                          <a:latin typeface="Times New Roman"/>
                          <a:ea typeface="微软雅黑"/>
                          <a:cs typeface="+mn-ea"/>
                          <a:sym typeface="+mn-lt"/>
                        </a:rPr>
                        <a:t>4</a:t>
                      </a:r>
                      <a:endParaRPr kumimoji="1" lang="en-US" altLang="zh-CN" sz="1600" b="0"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pPr>
                      <a:r>
                        <a:rPr kumimoji="1" lang="en-US" altLang="zh-CN" sz="1600" b="0" i="0" u="none" strike="noStrike" kern="1200" cap="none" spc="0" normalizeH="0" baseline="0" noProof="0" dirty="0">
                          <a:ln>
                            <a:noFill/>
                          </a:ln>
                          <a:solidFill>
                            <a:srgbClr val="000000"/>
                          </a:solidFill>
                          <a:effectLst/>
                          <a:uLnTx/>
                          <a:uFillTx/>
                          <a:latin typeface="Times New Roman"/>
                          <a:ea typeface="微软雅黑"/>
                          <a:cs typeface="+mn-ea"/>
                          <a:sym typeface="+mn-lt"/>
                        </a:rPr>
                        <a:t>k</a:t>
                      </a:r>
                      <a:r>
                        <a:rPr kumimoji="1" lang="en-US" altLang="zh-CN" sz="1600" b="0" i="0" u="none" strike="noStrike" kern="1200" cap="none" spc="0" normalizeH="0" baseline="-25000" noProof="0" dirty="0">
                          <a:ln>
                            <a:noFill/>
                          </a:ln>
                          <a:solidFill>
                            <a:srgbClr val="000000"/>
                          </a:solidFill>
                          <a:effectLst/>
                          <a:uLnTx/>
                          <a:uFillTx/>
                          <a:latin typeface="Times New Roman"/>
                          <a:ea typeface="微软雅黑"/>
                          <a:cs typeface="+mn-ea"/>
                          <a:sym typeface="+mn-lt"/>
                        </a:rPr>
                        <a:t>5</a:t>
                      </a:r>
                      <a:endParaRPr kumimoji="1" lang="en-US" altLang="zh-CN" sz="1600" b="0"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pPr>
                      <a:r>
                        <a:rPr kumimoji="1" lang="en-US" altLang="zh-CN" sz="1600" b="0" i="0" u="none" strike="noStrike" kern="1200" cap="none" spc="0" normalizeH="0" baseline="0" noProof="0" dirty="0">
                          <a:ln>
                            <a:noFill/>
                          </a:ln>
                          <a:solidFill>
                            <a:srgbClr val="000000"/>
                          </a:solidFill>
                          <a:effectLst/>
                          <a:uLnTx/>
                          <a:uFillTx/>
                          <a:latin typeface="Times New Roman"/>
                          <a:ea typeface="微软雅黑"/>
                          <a:cs typeface="+mn-ea"/>
                          <a:sym typeface="+mn-lt"/>
                        </a:rPr>
                        <a:t>k</a:t>
                      </a:r>
                      <a:r>
                        <a:rPr kumimoji="1" lang="en-US" altLang="zh-CN" sz="1600" b="0" i="0" u="none" strike="noStrike" kern="1200" cap="none" spc="0" normalizeH="0" baseline="-25000" noProof="0" dirty="0">
                          <a:ln>
                            <a:noFill/>
                          </a:ln>
                          <a:solidFill>
                            <a:srgbClr val="000000"/>
                          </a:solidFill>
                          <a:effectLst/>
                          <a:uLnTx/>
                          <a:uFillTx/>
                          <a:latin typeface="Times New Roman"/>
                          <a:ea typeface="微软雅黑"/>
                          <a:cs typeface="+mn-ea"/>
                          <a:sym typeface="+mn-lt"/>
                        </a:rPr>
                        <a:t>6</a:t>
                      </a:r>
                      <a:endParaRPr kumimoji="1" lang="en-US" altLang="zh-CN" sz="1600" b="0"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pPr>
                      <a:r>
                        <a:rPr kumimoji="1" lang="en-US" altLang="zh-CN" sz="1600" b="0" i="0" u="none" strike="noStrike" kern="1200" cap="none" spc="0" normalizeH="0" baseline="0" noProof="0" dirty="0">
                          <a:ln>
                            <a:noFill/>
                          </a:ln>
                          <a:solidFill>
                            <a:srgbClr val="000000"/>
                          </a:solidFill>
                          <a:effectLst/>
                          <a:uLnTx/>
                          <a:uFillTx/>
                          <a:latin typeface="Times New Roman"/>
                          <a:ea typeface="微软雅黑"/>
                          <a:cs typeface="+mn-ea"/>
                          <a:sym typeface="+mn-lt"/>
                        </a:rPr>
                        <a:t>k</a:t>
                      </a:r>
                      <a:r>
                        <a:rPr kumimoji="1" lang="en-US" altLang="zh-CN" sz="1600" b="0" i="0" u="none" strike="noStrike" kern="1200" cap="none" spc="0" normalizeH="0" baseline="-25000" noProof="0" dirty="0">
                          <a:ln>
                            <a:noFill/>
                          </a:ln>
                          <a:solidFill>
                            <a:srgbClr val="000000"/>
                          </a:solidFill>
                          <a:effectLst/>
                          <a:uLnTx/>
                          <a:uFillTx/>
                          <a:latin typeface="Times New Roman"/>
                          <a:ea typeface="微软雅黑"/>
                          <a:cs typeface="+mn-ea"/>
                          <a:sym typeface="+mn-lt"/>
                        </a:rPr>
                        <a:t>7</a:t>
                      </a:r>
                      <a:endParaRPr kumimoji="1" lang="en-US" altLang="zh-CN" sz="1600" b="0"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pPr>
                      <a:r>
                        <a:rPr kumimoji="1" lang="en-US" altLang="zh-CN" sz="1600" b="0" i="0" u="none" strike="noStrike" kern="1200" cap="none" spc="0" normalizeH="0" baseline="0" noProof="0" dirty="0">
                          <a:ln>
                            <a:noFill/>
                          </a:ln>
                          <a:solidFill>
                            <a:srgbClr val="000000"/>
                          </a:solidFill>
                          <a:effectLst/>
                          <a:uLnTx/>
                          <a:uFillTx/>
                          <a:latin typeface="Times New Roman"/>
                          <a:ea typeface="微软雅黑"/>
                          <a:cs typeface="+mn-ea"/>
                          <a:sym typeface="+mn-lt"/>
                        </a:rPr>
                        <a:t>k</a:t>
                      </a:r>
                      <a:r>
                        <a:rPr kumimoji="1" lang="en-US" altLang="zh-CN" sz="1600" b="0" i="0" u="none" strike="noStrike" kern="1200" cap="none" spc="0" normalizeH="0" baseline="-25000" noProof="0" dirty="0">
                          <a:ln>
                            <a:noFill/>
                          </a:ln>
                          <a:solidFill>
                            <a:srgbClr val="000000"/>
                          </a:solidFill>
                          <a:effectLst/>
                          <a:uLnTx/>
                          <a:uFillTx/>
                          <a:latin typeface="Times New Roman"/>
                          <a:ea typeface="微软雅黑"/>
                          <a:cs typeface="+mn-ea"/>
                          <a:sym typeface="+mn-lt"/>
                        </a:rPr>
                        <a:t>8</a:t>
                      </a:r>
                      <a:endParaRPr kumimoji="1" lang="en-US" altLang="zh-CN" sz="1600" b="0"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pPr>
                      <a:r>
                        <a:rPr kumimoji="1" lang="en-US" altLang="zh-CN" sz="1600" b="0" i="0" u="none" strike="noStrike" kern="1200" cap="none" spc="0" normalizeH="0" baseline="0" noProof="0" dirty="0">
                          <a:ln>
                            <a:noFill/>
                          </a:ln>
                          <a:solidFill>
                            <a:srgbClr val="000000"/>
                          </a:solidFill>
                          <a:effectLst/>
                          <a:uLnTx/>
                          <a:uFillTx/>
                          <a:latin typeface="+mn-lt"/>
                          <a:ea typeface="+mn-ea"/>
                          <a:cs typeface="+mn-ea"/>
                          <a:sym typeface="+mn-lt"/>
                        </a:rPr>
                        <a:t>k</a:t>
                      </a:r>
                      <a:r>
                        <a:rPr kumimoji="1" lang="en-US" altLang="zh-CN" sz="1600" b="0" i="0" u="none" strike="noStrike" kern="1200" cap="none" spc="0" normalizeH="0" baseline="-25000" noProof="0" dirty="0">
                          <a:ln>
                            <a:noFill/>
                          </a:ln>
                          <a:solidFill>
                            <a:srgbClr val="000000"/>
                          </a:solidFill>
                          <a:effectLst/>
                          <a:uLnTx/>
                          <a:uFillTx/>
                          <a:latin typeface="+mn-lt"/>
                          <a:ea typeface="+mn-ea"/>
                          <a:cs typeface="+mn-ea"/>
                          <a:sym typeface="+mn-lt"/>
                        </a:rPr>
                        <a:t>9</a:t>
                      </a:r>
                      <a:endParaRPr kumimoji="1" lang="en-US" altLang="zh-CN" sz="1600" b="0"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pPr>
                      <a:r>
                        <a:rPr kumimoji="1" lang="en-US" altLang="zh-CN" sz="1600" b="0" i="0" u="none" strike="noStrike" kern="1200" cap="none" spc="0" normalizeH="0" baseline="0" noProof="0" dirty="0">
                          <a:ln>
                            <a:noFill/>
                          </a:ln>
                          <a:solidFill>
                            <a:srgbClr val="000000"/>
                          </a:solidFill>
                          <a:effectLst/>
                          <a:uLnTx/>
                          <a:uFillTx/>
                          <a:latin typeface="+mn-lt"/>
                          <a:ea typeface="+mn-ea"/>
                          <a:cs typeface="+mn-ea"/>
                          <a:sym typeface="+mn-lt"/>
                        </a:rPr>
                        <a:t>k</a:t>
                      </a:r>
                      <a:r>
                        <a:rPr kumimoji="1" lang="en-US" altLang="zh-CN" sz="1600" b="0" i="0" u="none" strike="noStrike" kern="1200" cap="none" spc="0" normalizeH="0" baseline="-25000" noProof="0" dirty="0">
                          <a:ln>
                            <a:noFill/>
                          </a:ln>
                          <a:solidFill>
                            <a:srgbClr val="000000"/>
                          </a:solidFill>
                          <a:effectLst/>
                          <a:uLnTx/>
                          <a:uFillTx/>
                          <a:latin typeface="+mn-lt"/>
                          <a:ea typeface="+mn-ea"/>
                          <a:cs typeface="+mn-ea"/>
                          <a:sym typeface="+mn-lt"/>
                        </a:rPr>
                        <a:t>10</a:t>
                      </a:r>
                      <a:endParaRPr kumimoji="1" lang="en-US" altLang="zh-CN" sz="1600" b="0"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pPr>
                      <a:r>
                        <a:rPr kumimoji="1" lang="en-US" altLang="zh-CN" sz="1600" b="0" i="0" u="none" strike="noStrike" kern="1200" cap="none" spc="0" normalizeH="0" baseline="0" noProof="0" dirty="0">
                          <a:ln>
                            <a:noFill/>
                          </a:ln>
                          <a:solidFill>
                            <a:srgbClr val="000000"/>
                          </a:solidFill>
                          <a:effectLst/>
                          <a:uLnTx/>
                          <a:uFillTx/>
                          <a:latin typeface="+mn-lt"/>
                          <a:ea typeface="+mn-ea"/>
                          <a:cs typeface="+mn-ea"/>
                          <a:sym typeface="+mn-lt"/>
                        </a:rPr>
                        <a:t>k</a:t>
                      </a:r>
                      <a:r>
                        <a:rPr kumimoji="1" lang="en-US" altLang="zh-CN" sz="1600" b="0" i="0" u="none" strike="noStrike" kern="1200" cap="none" spc="0" normalizeH="0" baseline="-25000" noProof="0" dirty="0">
                          <a:ln>
                            <a:noFill/>
                          </a:ln>
                          <a:solidFill>
                            <a:srgbClr val="000000"/>
                          </a:solidFill>
                          <a:effectLst/>
                          <a:uLnTx/>
                          <a:uFillTx/>
                          <a:latin typeface="+mn-lt"/>
                          <a:ea typeface="+mn-ea"/>
                          <a:cs typeface="+mn-ea"/>
                          <a:sym typeface="+mn-lt"/>
                        </a:rPr>
                        <a:t>11</a:t>
                      </a:r>
                      <a:endParaRPr kumimoji="1" lang="en-US" altLang="zh-CN" sz="1600" b="0"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0"/>
                  </a:ext>
                </a:extLst>
              </a:tr>
            </a:tbl>
          </a:graphicData>
        </a:graphic>
      </p:graphicFrame>
      <p:sp>
        <p:nvSpPr>
          <p:cNvPr id="14" name="文本框 13">
            <a:extLst>
              <a:ext uri="{FF2B5EF4-FFF2-40B4-BE49-F238E27FC236}">
                <a16:creationId xmlns:a16="http://schemas.microsoft.com/office/drawing/2014/main" id="{1EE4C367-1C8B-4CB7-96C8-8A7A8F627187}"/>
              </a:ext>
            </a:extLst>
          </p:cNvPr>
          <p:cNvSpPr txBox="1"/>
          <p:nvPr/>
        </p:nvSpPr>
        <p:spPr>
          <a:xfrm>
            <a:off x="2670313" y="2084524"/>
            <a:ext cx="4686517" cy="338554"/>
          </a:xfrm>
          <a:prstGeom prst="rect">
            <a:avLst/>
          </a:prstGeom>
          <a:noFill/>
        </p:spPr>
        <p:txBody>
          <a:bodyPr wrap="square">
            <a:spAutoFit/>
          </a:bodyPr>
          <a:lstStyle/>
          <a:p>
            <a:r>
              <a:rPr lang="en-US" altLang="zh-CN" sz="1600" dirty="0">
                <a:latin typeface="Times New Roman" panose="02020603050405020304" pitchFamily="18" charset="0"/>
                <a:ea typeface="微软雅黑" panose="020B0503020204020204" pitchFamily="34" charset="-122"/>
              </a:rPr>
              <a:t>1       2       3       4      5      6       7      8       9     10    11</a:t>
            </a:r>
            <a:endParaRPr lang="zh-CN" altLang="en-US" sz="1600" dirty="0"/>
          </a:p>
        </p:txBody>
      </p:sp>
      <p:sp>
        <p:nvSpPr>
          <p:cNvPr id="15" name="文本框 14">
            <a:extLst>
              <a:ext uri="{FF2B5EF4-FFF2-40B4-BE49-F238E27FC236}">
                <a16:creationId xmlns:a16="http://schemas.microsoft.com/office/drawing/2014/main" id="{CD4BFB03-86A4-4595-A55D-1AEB0E74E6EE}"/>
              </a:ext>
            </a:extLst>
          </p:cNvPr>
          <p:cNvSpPr txBox="1"/>
          <p:nvPr/>
        </p:nvSpPr>
        <p:spPr>
          <a:xfrm>
            <a:off x="2959982" y="1364824"/>
            <a:ext cx="4246863" cy="338554"/>
          </a:xfrm>
          <a:prstGeom prst="rect">
            <a:avLst/>
          </a:prstGeom>
          <a:noFill/>
        </p:spPr>
        <p:txBody>
          <a:bodyPr wrap="square">
            <a:spAutoFit/>
          </a:bodyPr>
          <a:lstStyle/>
          <a:p>
            <a:r>
              <a:rPr lang="zh-CN" altLang="en-US" sz="1600" dirty="0">
                <a:solidFill>
                  <a:srgbClr val="FF0000"/>
                </a:solidFill>
              </a:rPr>
              <a:t>查找</a:t>
            </a:r>
            <a:r>
              <a:rPr lang="en-US" altLang="zh-CN" sz="1600" dirty="0" err="1">
                <a:solidFill>
                  <a:srgbClr val="FF0000"/>
                </a:solidFill>
              </a:rPr>
              <a:t>x.key</a:t>
            </a:r>
            <a:r>
              <a:rPr lang="zh-CN" altLang="en-US" sz="1600" dirty="0">
                <a:solidFill>
                  <a:srgbClr val="FF0000"/>
                </a:solidFill>
              </a:rPr>
              <a:t>值在区间 </a:t>
            </a:r>
            <a:r>
              <a:rPr lang="en-US" altLang="zh-CN" sz="1600" dirty="0">
                <a:solidFill>
                  <a:srgbClr val="FF0000"/>
                </a:solidFill>
              </a:rPr>
              <a:t>(a[6].</a:t>
            </a:r>
            <a:r>
              <a:rPr lang="en-US" altLang="zh-CN" sz="1600" dirty="0" err="1">
                <a:solidFill>
                  <a:srgbClr val="FF0000"/>
                </a:solidFill>
              </a:rPr>
              <a:t>key~a</a:t>
            </a:r>
            <a:r>
              <a:rPr lang="en-US" altLang="zh-CN" sz="1600" dirty="0">
                <a:solidFill>
                  <a:srgbClr val="FF0000"/>
                </a:solidFill>
              </a:rPr>
              <a:t>[7].key) </a:t>
            </a:r>
            <a:r>
              <a:rPr lang="zh-CN" altLang="en-US" sz="1600" dirty="0">
                <a:solidFill>
                  <a:srgbClr val="FF0000"/>
                </a:solidFill>
              </a:rPr>
              <a:t>的情况</a:t>
            </a:r>
          </a:p>
        </p:txBody>
      </p:sp>
      <p:grpSp>
        <p:nvGrpSpPr>
          <p:cNvPr id="6" name="组合 5">
            <a:extLst>
              <a:ext uri="{FF2B5EF4-FFF2-40B4-BE49-F238E27FC236}">
                <a16:creationId xmlns:a16="http://schemas.microsoft.com/office/drawing/2014/main" id="{536990F6-738A-425C-BD46-94AB9A254856}"/>
              </a:ext>
            </a:extLst>
          </p:cNvPr>
          <p:cNvGrpSpPr/>
          <p:nvPr/>
        </p:nvGrpSpPr>
        <p:grpSpPr>
          <a:xfrm>
            <a:off x="2551388" y="2365615"/>
            <a:ext cx="643481" cy="496571"/>
            <a:chOff x="2551388" y="2365615"/>
            <a:chExt cx="643481" cy="496571"/>
          </a:xfrm>
        </p:grpSpPr>
        <p:sp>
          <p:nvSpPr>
            <p:cNvPr id="20" name="箭头: 下 19">
              <a:extLst>
                <a:ext uri="{FF2B5EF4-FFF2-40B4-BE49-F238E27FC236}">
                  <a16:creationId xmlns:a16="http://schemas.microsoft.com/office/drawing/2014/main" id="{8C7B9290-865C-43F2-97AE-FD31F763D568}"/>
                </a:ext>
              </a:extLst>
            </p:cNvPr>
            <p:cNvSpPr/>
            <p:nvPr/>
          </p:nvSpPr>
          <p:spPr>
            <a:xfrm rot="10800000">
              <a:off x="2729112" y="2365615"/>
              <a:ext cx="144017" cy="256747"/>
            </a:xfrm>
            <a:prstGeom prst="downArrow">
              <a:avLst/>
            </a:prstGeom>
            <a:solidFill>
              <a:srgbClr val="B7DEE8"/>
            </a:solidFill>
            <a:ln>
              <a:solidFill>
                <a:srgbClr val="B7DE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A67C3E5D-FB7A-43E4-9983-1DAB08E274B2}"/>
                </a:ext>
              </a:extLst>
            </p:cNvPr>
            <p:cNvSpPr txBox="1"/>
            <p:nvPr/>
          </p:nvSpPr>
          <p:spPr>
            <a:xfrm>
              <a:off x="2551388" y="2523632"/>
              <a:ext cx="643481" cy="338554"/>
            </a:xfrm>
            <a:prstGeom prst="rect">
              <a:avLst/>
            </a:prstGeom>
            <a:noFill/>
          </p:spPr>
          <p:txBody>
            <a:bodyPr wrap="square">
              <a:spAutoFit/>
            </a:bodyPr>
            <a:lstStyle/>
            <a:p>
              <a:r>
                <a:rPr lang="en-US" altLang="zh-CN" sz="1600" dirty="0">
                  <a:latin typeface="Times New Roman" panose="02020603050405020304" pitchFamily="18" charset="0"/>
                  <a:ea typeface="微软雅黑" panose="020B0503020204020204" pitchFamily="34" charset="-122"/>
                </a:rPr>
                <a:t>low</a:t>
              </a:r>
              <a:endParaRPr lang="zh-CN" altLang="en-US" sz="1600" dirty="0"/>
            </a:p>
          </p:txBody>
        </p:sp>
      </p:grpSp>
      <p:grpSp>
        <p:nvGrpSpPr>
          <p:cNvPr id="3" name="组合 2">
            <a:extLst>
              <a:ext uri="{FF2B5EF4-FFF2-40B4-BE49-F238E27FC236}">
                <a16:creationId xmlns:a16="http://schemas.microsoft.com/office/drawing/2014/main" id="{FCD83785-DACD-43AA-9380-21A2B6B15126}"/>
              </a:ext>
            </a:extLst>
          </p:cNvPr>
          <p:cNvGrpSpPr/>
          <p:nvPr/>
        </p:nvGrpSpPr>
        <p:grpSpPr>
          <a:xfrm>
            <a:off x="6915359" y="2366915"/>
            <a:ext cx="643481" cy="541461"/>
            <a:chOff x="6666332" y="2277385"/>
            <a:chExt cx="643481" cy="541461"/>
          </a:xfrm>
        </p:grpSpPr>
        <p:sp>
          <p:nvSpPr>
            <p:cNvPr id="23" name="箭头: 下 22">
              <a:extLst>
                <a:ext uri="{FF2B5EF4-FFF2-40B4-BE49-F238E27FC236}">
                  <a16:creationId xmlns:a16="http://schemas.microsoft.com/office/drawing/2014/main" id="{A2C6D73D-00CF-4E00-B44E-9095AC03F4FB}"/>
                </a:ext>
              </a:extLst>
            </p:cNvPr>
            <p:cNvSpPr/>
            <p:nvPr/>
          </p:nvSpPr>
          <p:spPr>
            <a:xfrm rot="10800000">
              <a:off x="6819769" y="2277385"/>
              <a:ext cx="144017" cy="238395"/>
            </a:xfrm>
            <a:prstGeom prst="downArrow">
              <a:avLst/>
            </a:prstGeom>
            <a:solidFill>
              <a:srgbClr val="B7DEE8"/>
            </a:solidFill>
            <a:ln>
              <a:solidFill>
                <a:srgbClr val="B7DE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51ED9D64-3B78-48D2-B6E3-932DE8B9BC0B}"/>
                </a:ext>
              </a:extLst>
            </p:cNvPr>
            <p:cNvSpPr txBox="1"/>
            <p:nvPr/>
          </p:nvSpPr>
          <p:spPr>
            <a:xfrm>
              <a:off x="6666332" y="2480292"/>
              <a:ext cx="643481" cy="338554"/>
            </a:xfrm>
            <a:prstGeom prst="rect">
              <a:avLst/>
            </a:prstGeom>
            <a:noFill/>
          </p:spPr>
          <p:txBody>
            <a:bodyPr wrap="square">
              <a:spAutoFit/>
            </a:bodyPr>
            <a:lstStyle/>
            <a:p>
              <a:r>
                <a:rPr lang="en-US" altLang="zh-CN" sz="1600" dirty="0">
                  <a:latin typeface="Times New Roman" panose="02020603050405020304" pitchFamily="18" charset="0"/>
                  <a:ea typeface="微软雅黑" panose="020B0503020204020204" pitchFamily="34" charset="-122"/>
                </a:rPr>
                <a:t>high</a:t>
              </a:r>
              <a:endParaRPr lang="zh-CN" altLang="en-US" sz="1600" dirty="0"/>
            </a:p>
          </p:txBody>
        </p:sp>
      </p:grpSp>
      <p:grpSp>
        <p:nvGrpSpPr>
          <p:cNvPr id="4" name="组合 3">
            <a:extLst>
              <a:ext uri="{FF2B5EF4-FFF2-40B4-BE49-F238E27FC236}">
                <a16:creationId xmlns:a16="http://schemas.microsoft.com/office/drawing/2014/main" id="{FDB14300-0861-48D0-B961-11E03FAD119B}"/>
              </a:ext>
            </a:extLst>
          </p:cNvPr>
          <p:cNvGrpSpPr/>
          <p:nvPr/>
        </p:nvGrpSpPr>
        <p:grpSpPr>
          <a:xfrm>
            <a:off x="4779920" y="2351482"/>
            <a:ext cx="643481" cy="562952"/>
            <a:chOff x="4533059" y="2296511"/>
            <a:chExt cx="643481" cy="562952"/>
          </a:xfrm>
        </p:grpSpPr>
        <p:sp>
          <p:nvSpPr>
            <p:cNvPr id="26" name="箭头: 下 25">
              <a:extLst>
                <a:ext uri="{FF2B5EF4-FFF2-40B4-BE49-F238E27FC236}">
                  <a16:creationId xmlns:a16="http://schemas.microsoft.com/office/drawing/2014/main" id="{3F4D95C0-83DC-4A74-98E9-B474B1C597E8}"/>
                </a:ext>
              </a:extLst>
            </p:cNvPr>
            <p:cNvSpPr/>
            <p:nvPr/>
          </p:nvSpPr>
          <p:spPr>
            <a:xfrm rot="10800000">
              <a:off x="4710783" y="2296511"/>
              <a:ext cx="144017" cy="256747"/>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7" name="文本框 26">
              <a:extLst>
                <a:ext uri="{FF2B5EF4-FFF2-40B4-BE49-F238E27FC236}">
                  <a16:creationId xmlns:a16="http://schemas.microsoft.com/office/drawing/2014/main" id="{50BAF2CF-ED2A-43D3-A44B-2198108E8677}"/>
                </a:ext>
              </a:extLst>
            </p:cNvPr>
            <p:cNvSpPr txBox="1"/>
            <p:nvPr/>
          </p:nvSpPr>
          <p:spPr>
            <a:xfrm>
              <a:off x="4533059" y="2520909"/>
              <a:ext cx="643481" cy="338554"/>
            </a:xfrm>
            <a:prstGeom prst="rect">
              <a:avLst/>
            </a:prstGeom>
            <a:noFill/>
          </p:spPr>
          <p:txBody>
            <a:bodyPr wrap="square">
              <a:spAutoFit/>
            </a:bodyPr>
            <a:lstStyle/>
            <a:p>
              <a:r>
                <a:rPr lang="en-US" altLang="zh-CN" sz="1600" dirty="0">
                  <a:latin typeface="Times New Roman" panose="02020603050405020304" pitchFamily="18" charset="0"/>
                  <a:ea typeface="微软雅黑" panose="020B0503020204020204" pitchFamily="34" charset="-122"/>
                </a:rPr>
                <a:t>mid</a:t>
              </a:r>
              <a:endParaRPr lang="zh-CN" altLang="en-US" sz="1600" dirty="0"/>
            </a:p>
          </p:txBody>
        </p:sp>
      </p:grpSp>
      <p:sp>
        <p:nvSpPr>
          <p:cNvPr id="31" name="文本框 30">
            <a:extLst>
              <a:ext uri="{FF2B5EF4-FFF2-40B4-BE49-F238E27FC236}">
                <a16:creationId xmlns:a16="http://schemas.microsoft.com/office/drawing/2014/main" id="{8DBAC914-9DA9-4244-9783-0E632C7A0F7B}"/>
              </a:ext>
            </a:extLst>
          </p:cNvPr>
          <p:cNvSpPr txBox="1"/>
          <p:nvPr/>
        </p:nvSpPr>
        <p:spPr>
          <a:xfrm>
            <a:off x="2307156" y="2906884"/>
            <a:ext cx="1883734" cy="369332"/>
          </a:xfrm>
          <a:prstGeom prst="rect">
            <a:avLst/>
          </a:prstGeom>
          <a:noFill/>
        </p:spPr>
        <p:txBody>
          <a:bodyPr wrap="square">
            <a:spAutoFit/>
          </a:bodyPr>
          <a:lstStyle/>
          <a:p>
            <a:r>
              <a:rPr lang="zh-CN" altLang="en-US" sz="1800" b="1" dirty="0">
                <a:solidFill>
                  <a:srgbClr val="FF0000"/>
                </a:solidFill>
              </a:rPr>
              <a:t>折半查找判定树</a:t>
            </a:r>
            <a:endParaRPr lang="zh-CN" altLang="en-US" b="1" dirty="0">
              <a:solidFill>
                <a:srgbClr val="FF0000"/>
              </a:solidFill>
            </a:endParaRPr>
          </a:p>
        </p:txBody>
      </p:sp>
      <p:pic>
        <p:nvPicPr>
          <p:cNvPr id="33" name="图片 32">
            <a:extLst>
              <a:ext uri="{FF2B5EF4-FFF2-40B4-BE49-F238E27FC236}">
                <a16:creationId xmlns:a16="http://schemas.microsoft.com/office/drawing/2014/main" id="{6C8713A9-5C52-473C-BA73-7699F8992EFF}"/>
              </a:ext>
            </a:extLst>
          </p:cNvPr>
          <p:cNvPicPr>
            <a:picLocks noChangeAspect="1"/>
          </p:cNvPicPr>
          <p:nvPr/>
        </p:nvPicPr>
        <p:blipFill>
          <a:blip r:embed="rId3"/>
          <a:stretch>
            <a:fillRect/>
          </a:stretch>
        </p:blipFill>
        <p:spPr>
          <a:xfrm>
            <a:off x="275512" y="1572161"/>
            <a:ext cx="1907517" cy="1907516"/>
          </a:xfrm>
          <a:prstGeom prst="rect">
            <a:avLst/>
          </a:prstGeom>
        </p:spPr>
      </p:pic>
      <p:sp>
        <p:nvSpPr>
          <p:cNvPr id="30" name="Oval 3">
            <a:extLst>
              <a:ext uri="{FF2B5EF4-FFF2-40B4-BE49-F238E27FC236}">
                <a16:creationId xmlns:a16="http://schemas.microsoft.com/office/drawing/2014/main" id="{86F9A3DF-A30A-430E-AAE9-7E1E31FC571D}"/>
              </a:ext>
            </a:extLst>
          </p:cNvPr>
          <p:cNvSpPr>
            <a:spLocks noChangeArrowheads="1"/>
          </p:cNvSpPr>
          <p:nvPr/>
        </p:nvSpPr>
        <p:spPr bwMode="auto">
          <a:xfrm>
            <a:off x="4933957" y="2940816"/>
            <a:ext cx="310865" cy="310865"/>
          </a:xfrm>
          <a:prstGeom prst="ellipse">
            <a:avLst/>
          </a:prstGeom>
          <a:solidFill>
            <a:srgbClr val="CCFFCC"/>
          </a:solid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80000"/>
              </a:lnSpc>
              <a:spcBef>
                <a:spcPct val="0"/>
              </a:spcBef>
              <a:spcAft>
                <a:spcPct val="0"/>
              </a:spcAft>
              <a:buClrTx/>
              <a:buSzTx/>
              <a:buFontTx/>
              <a:buNone/>
              <a:tabLst/>
              <a:defRPr/>
            </a:pPr>
            <a:r>
              <a:rPr kumimoji="0" lang="en-US" altLang="zh-CN" sz="1600" i="0" u="none" strike="noStrike" kern="0" cap="none" spc="0" normalizeH="0" baseline="0" noProof="0" dirty="0">
                <a:ln>
                  <a:noFill/>
                </a:ln>
                <a:solidFill>
                  <a:srgbClr val="000000"/>
                </a:solidFill>
                <a:effectLst/>
                <a:uLnTx/>
                <a:uFillTx/>
                <a:latin typeface="+mn-lt"/>
                <a:ea typeface="+mn-ea"/>
                <a:cs typeface="+mn-ea"/>
                <a:sym typeface="+mn-lt"/>
              </a:rPr>
              <a:t>6</a:t>
            </a:r>
            <a:endParaRPr kumimoji="0" lang="en-US" altLang="zh-CN" sz="1600" i="0" u="none" strike="noStrike" kern="0" cap="none" spc="0" normalizeH="0" baseline="0" noProof="1">
              <a:ln>
                <a:noFill/>
              </a:ln>
              <a:solidFill>
                <a:srgbClr val="000000"/>
              </a:solidFill>
              <a:effectLst/>
              <a:uLnTx/>
              <a:uFillTx/>
              <a:latin typeface="+mn-lt"/>
              <a:ea typeface="+mn-ea"/>
              <a:cs typeface="+mn-ea"/>
              <a:sym typeface="+mn-lt"/>
            </a:endParaRPr>
          </a:p>
        </p:txBody>
      </p:sp>
      <p:sp>
        <p:nvSpPr>
          <p:cNvPr id="34" name="Oval 4">
            <a:extLst>
              <a:ext uri="{FF2B5EF4-FFF2-40B4-BE49-F238E27FC236}">
                <a16:creationId xmlns:a16="http://schemas.microsoft.com/office/drawing/2014/main" id="{571D856B-A104-4AA6-ADCB-136ACD343B15}"/>
              </a:ext>
            </a:extLst>
          </p:cNvPr>
          <p:cNvSpPr>
            <a:spLocks noChangeArrowheads="1"/>
          </p:cNvSpPr>
          <p:nvPr/>
        </p:nvSpPr>
        <p:spPr bwMode="auto">
          <a:xfrm>
            <a:off x="3986597" y="3328672"/>
            <a:ext cx="314325" cy="314325"/>
          </a:xfrm>
          <a:prstGeom prst="ellipse">
            <a:avLst/>
          </a:prstGeom>
          <a:solidFill>
            <a:srgbClr val="CCFFCC"/>
          </a:solid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80000"/>
              </a:lnSpc>
              <a:spcBef>
                <a:spcPct val="0"/>
              </a:spcBef>
              <a:spcAft>
                <a:spcPct val="0"/>
              </a:spcAft>
              <a:buClrTx/>
              <a:buSzTx/>
              <a:buFontTx/>
              <a:buNone/>
              <a:tabLst/>
              <a:defRPr/>
            </a:pPr>
            <a:r>
              <a:rPr kumimoji="0" lang="en-US" altLang="zh-CN" sz="1600" i="0" u="none" strike="noStrike" kern="0" cap="none" spc="0" normalizeH="0" baseline="0" noProof="0" dirty="0">
                <a:ln>
                  <a:noFill/>
                </a:ln>
                <a:solidFill>
                  <a:srgbClr val="000000"/>
                </a:solidFill>
                <a:effectLst/>
                <a:uLnTx/>
                <a:uFillTx/>
                <a:latin typeface="+mn-lt"/>
                <a:ea typeface="+mn-ea"/>
                <a:cs typeface="+mn-ea"/>
                <a:sym typeface="+mn-lt"/>
              </a:rPr>
              <a:t>3</a:t>
            </a:r>
            <a:endParaRPr kumimoji="0" lang="en-US" altLang="zh-CN" sz="1600" i="0" u="none" strike="noStrike" kern="0" cap="none" spc="0" normalizeH="0" baseline="0" noProof="1">
              <a:ln>
                <a:noFill/>
              </a:ln>
              <a:solidFill>
                <a:srgbClr val="000000"/>
              </a:solidFill>
              <a:effectLst/>
              <a:uLnTx/>
              <a:uFillTx/>
              <a:latin typeface="+mn-lt"/>
              <a:ea typeface="+mn-ea"/>
              <a:cs typeface="+mn-ea"/>
              <a:sym typeface="+mn-lt"/>
            </a:endParaRPr>
          </a:p>
        </p:txBody>
      </p:sp>
      <p:sp>
        <p:nvSpPr>
          <p:cNvPr id="35" name="Oval 5">
            <a:extLst>
              <a:ext uri="{FF2B5EF4-FFF2-40B4-BE49-F238E27FC236}">
                <a16:creationId xmlns:a16="http://schemas.microsoft.com/office/drawing/2014/main" id="{9BA96930-1CC1-4D24-8205-FE3029B374EE}"/>
              </a:ext>
            </a:extLst>
          </p:cNvPr>
          <p:cNvSpPr>
            <a:spLocks noChangeArrowheads="1"/>
          </p:cNvSpPr>
          <p:nvPr/>
        </p:nvSpPr>
        <p:spPr bwMode="auto">
          <a:xfrm>
            <a:off x="5795259" y="3322515"/>
            <a:ext cx="314325" cy="314325"/>
          </a:xfrm>
          <a:prstGeom prst="ellipse">
            <a:avLst/>
          </a:prstGeom>
          <a:solidFill>
            <a:srgbClr val="CCFFCC"/>
          </a:solid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80000"/>
              </a:lnSpc>
              <a:spcBef>
                <a:spcPct val="0"/>
              </a:spcBef>
              <a:spcAft>
                <a:spcPct val="0"/>
              </a:spcAft>
              <a:buClrTx/>
              <a:buSzTx/>
              <a:buFontTx/>
              <a:buNone/>
              <a:tabLst/>
              <a:defRPr/>
            </a:pPr>
            <a:r>
              <a:rPr kumimoji="0" lang="en-US" altLang="zh-CN" sz="1600" i="0" u="none" strike="noStrike" kern="0" cap="none" spc="0" normalizeH="0" baseline="0" noProof="0">
                <a:ln>
                  <a:noFill/>
                </a:ln>
                <a:solidFill>
                  <a:srgbClr val="000000"/>
                </a:solidFill>
                <a:effectLst/>
                <a:uLnTx/>
                <a:uFillTx/>
                <a:latin typeface="+mn-lt"/>
                <a:ea typeface="+mn-ea"/>
                <a:cs typeface="+mn-ea"/>
                <a:sym typeface="+mn-lt"/>
              </a:rPr>
              <a:t>9</a:t>
            </a:r>
            <a:endParaRPr kumimoji="0" lang="en-US" altLang="zh-CN" sz="1600" i="0" u="none" strike="noStrike" kern="0" cap="none" spc="0" normalizeH="0" baseline="0" noProof="1">
              <a:ln>
                <a:noFill/>
              </a:ln>
              <a:solidFill>
                <a:srgbClr val="000000"/>
              </a:solidFill>
              <a:effectLst/>
              <a:uLnTx/>
              <a:uFillTx/>
              <a:latin typeface="+mn-lt"/>
              <a:ea typeface="+mn-ea"/>
              <a:cs typeface="+mn-ea"/>
              <a:sym typeface="+mn-lt"/>
            </a:endParaRPr>
          </a:p>
        </p:txBody>
      </p:sp>
      <p:sp>
        <p:nvSpPr>
          <p:cNvPr id="36" name="Oval 6">
            <a:extLst>
              <a:ext uri="{FF2B5EF4-FFF2-40B4-BE49-F238E27FC236}">
                <a16:creationId xmlns:a16="http://schemas.microsoft.com/office/drawing/2014/main" id="{26B2887C-9672-4921-A094-A0ECA6B8DA5E}"/>
              </a:ext>
            </a:extLst>
          </p:cNvPr>
          <p:cNvSpPr>
            <a:spLocks noChangeArrowheads="1"/>
          </p:cNvSpPr>
          <p:nvPr/>
        </p:nvSpPr>
        <p:spPr bwMode="auto">
          <a:xfrm>
            <a:off x="3520560" y="3765978"/>
            <a:ext cx="301625" cy="301625"/>
          </a:xfrm>
          <a:prstGeom prst="ellipse">
            <a:avLst/>
          </a:prstGeom>
          <a:solidFill>
            <a:srgbClr val="CCFFCC"/>
          </a:solid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80000"/>
              </a:lnSpc>
              <a:spcBef>
                <a:spcPct val="0"/>
              </a:spcBef>
              <a:spcAft>
                <a:spcPct val="0"/>
              </a:spcAft>
              <a:buClrTx/>
              <a:buSzTx/>
              <a:buFontTx/>
              <a:buNone/>
              <a:tabLst/>
              <a:defRPr/>
            </a:pPr>
            <a:r>
              <a:rPr kumimoji="0" lang="en-US" altLang="zh-CN" sz="1600" i="0" u="none" strike="noStrike" kern="0" cap="none" spc="0" normalizeH="0" baseline="0" noProof="0">
                <a:ln>
                  <a:noFill/>
                </a:ln>
                <a:solidFill>
                  <a:srgbClr val="000000"/>
                </a:solidFill>
                <a:effectLst/>
                <a:uLnTx/>
                <a:uFillTx/>
                <a:latin typeface="+mn-lt"/>
                <a:ea typeface="+mn-ea"/>
                <a:cs typeface="+mn-ea"/>
                <a:sym typeface="+mn-lt"/>
              </a:rPr>
              <a:t>1</a:t>
            </a:r>
            <a:endParaRPr kumimoji="0" lang="en-US" altLang="zh-CN" sz="1600" i="0" u="none" strike="noStrike" kern="0" cap="none" spc="0" normalizeH="0" baseline="0" noProof="1">
              <a:ln>
                <a:noFill/>
              </a:ln>
              <a:solidFill>
                <a:srgbClr val="000000"/>
              </a:solidFill>
              <a:effectLst/>
              <a:uLnTx/>
              <a:uFillTx/>
              <a:latin typeface="+mn-lt"/>
              <a:ea typeface="+mn-ea"/>
              <a:cs typeface="+mn-ea"/>
              <a:sym typeface="+mn-lt"/>
            </a:endParaRPr>
          </a:p>
        </p:txBody>
      </p:sp>
      <p:sp>
        <p:nvSpPr>
          <p:cNvPr id="37" name="Oval 7">
            <a:extLst>
              <a:ext uri="{FF2B5EF4-FFF2-40B4-BE49-F238E27FC236}">
                <a16:creationId xmlns:a16="http://schemas.microsoft.com/office/drawing/2014/main" id="{3248B553-1029-431C-BD78-14B309B085FA}"/>
              </a:ext>
            </a:extLst>
          </p:cNvPr>
          <p:cNvSpPr>
            <a:spLocks noChangeArrowheads="1"/>
          </p:cNvSpPr>
          <p:nvPr/>
        </p:nvSpPr>
        <p:spPr bwMode="auto">
          <a:xfrm>
            <a:off x="4327583" y="3768331"/>
            <a:ext cx="301625" cy="301625"/>
          </a:xfrm>
          <a:prstGeom prst="ellipse">
            <a:avLst/>
          </a:prstGeom>
          <a:solidFill>
            <a:srgbClr val="CCFFCC"/>
          </a:solid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80000"/>
              </a:lnSpc>
              <a:spcBef>
                <a:spcPct val="0"/>
              </a:spcBef>
              <a:spcAft>
                <a:spcPct val="0"/>
              </a:spcAft>
              <a:buClrTx/>
              <a:buSzTx/>
              <a:buFontTx/>
              <a:buNone/>
              <a:tabLst/>
              <a:defRPr/>
            </a:pPr>
            <a:r>
              <a:rPr kumimoji="0" lang="en-US" altLang="zh-CN" sz="1600" i="0" u="none" strike="noStrike" kern="0" cap="none" spc="0" normalizeH="0" baseline="0" noProof="0">
                <a:ln>
                  <a:noFill/>
                </a:ln>
                <a:solidFill>
                  <a:srgbClr val="000000"/>
                </a:solidFill>
                <a:effectLst/>
                <a:uLnTx/>
                <a:uFillTx/>
                <a:latin typeface="+mn-lt"/>
                <a:ea typeface="+mn-ea"/>
                <a:cs typeface="+mn-ea"/>
                <a:sym typeface="+mn-lt"/>
              </a:rPr>
              <a:t>4</a:t>
            </a:r>
            <a:endParaRPr kumimoji="0" lang="en-US" altLang="zh-CN" sz="1600" i="0" u="none" strike="noStrike" kern="0" cap="none" spc="0" normalizeH="0" baseline="0" noProof="1">
              <a:ln>
                <a:noFill/>
              </a:ln>
              <a:solidFill>
                <a:srgbClr val="000000"/>
              </a:solidFill>
              <a:effectLst/>
              <a:uLnTx/>
              <a:uFillTx/>
              <a:latin typeface="+mn-lt"/>
              <a:ea typeface="+mn-ea"/>
              <a:cs typeface="+mn-ea"/>
              <a:sym typeface="+mn-lt"/>
            </a:endParaRPr>
          </a:p>
        </p:txBody>
      </p:sp>
      <p:sp>
        <p:nvSpPr>
          <p:cNvPr id="38" name="Oval 8">
            <a:extLst>
              <a:ext uri="{FF2B5EF4-FFF2-40B4-BE49-F238E27FC236}">
                <a16:creationId xmlns:a16="http://schemas.microsoft.com/office/drawing/2014/main" id="{58952492-FD6B-41C6-A157-CC1779CB08CB}"/>
              </a:ext>
            </a:extLst>
          </p:cNvPr>
          <p:cNvSpPr>
            <a:spLocks noChangeArrowheads="1"/>
          </p:cNvSpPr>
          <p:nvPr/>
        </p:nvSpPr>
        <p:spPr bwMode="auto">
          <a:xfrm>
            <a:off x="5265567" y="3770712"/>
            <a:ext cx="296862" cy="296862"/>
          </a:xfrm>
          <a:prstGeom prst="ellipse">
            <a:avLst/>
          </a:prstGeom>
          <a:solidFill>
            <a:srgbClr val="CCFFCC"/>
          </a:solid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80000"/>
              </a:lnSpc>
              <a:spcBef>
                <a:spcPct val="0"/>
              </a:spcBef>
              <a:spcAft>
                <a:spcPct val="0"/>
              </a:spcAft>
              <a:buClrTx/>
              <a:buSzTx/>
              <a:buFontTx/>
              <a:buNone/>
              <a:tabLst/>
              <a:defRPr/>
            </a:pPr>
            <a:r>
              <a:rPr kumimoji="0" lang="en-US" altLang="zh-CN" sz="1600" i="0" u="none" strike="noStrike" kern="0" cap="none" spc="0" normalizeH="0" baseline="0" noProof="0">
                <a:ln>
                  <a:noFill/>
                </a:ln>
                <a:solidFill>
                  <a:srgbClr val="000000"/>
                </a:solidFill>
                <a:effectLst/>
                <a:uLnTx/>
                <a:uFillTx/>
                <a:latin typeface="+mn-lt"/>
                <a:ea typeface="+mn-ea"/>
                <a:cs typeface="+mn-ea"/>
                <a:sym typeface="+mn-lt"/>
              </a:rPr>
              <a:t>7</a:t>
            </a:r>
            <a:endParaRPr kumimoji="0" lang="en-US" altLang="zh-CN" sz="1600" i="0" u="none" strike="noStrike" kern="0" cap="none" spc="0" normalizeH="0" baseline="0" noProof="1">
              <a:ln>
                <a:noFill/>
              </a:ln>
              <a:solidFill>
                <a:srgbClr val="000000"/>
              </a:solidFill>
              <a:effectLst/>
              <a:uLnTx/>
              <a:uFillTx/>
              <a:latin typeface="+mn-lt"/>
              <a:ea typeface="+mn-ea"/>
              <a:cs typeface="+mn-ea"/>
              <a:sym typeface="+mn-lt"/>
            </a:endParaRPr>
          </a:p>
        </p:txBody>
      </p:sp>
      <p:sp>
        <p:nvSpPr>
          <p:cNvPr id="39" name="Oval 9">
            <a:extLst>
              <a:ext uri="{FF2B5EF4-FFF2-40B4-BE49-F238E27FC236}">
                <a16:creationId xmlns:a16="http://schemas.microsoft.com/office/drawing/2014/main" id="{842D3AE9-F82C-4886-88AA-46D1F20E3F59}"/>
              </a:ext>
            </a:extLst>
          </p:cNvPr>
          <p:cNvSpPr>
            <a:spLocks noChangeArrowheads="1"/>
          </p:cNvSpPr>
          <p:nvPr/>
        </p:nvSpPr>
        <p:spPr bwMode="auto">
          <a:xfrm>
            <a:off x="6562639" y="3760056"/>
            <a:ext cx="301625" cy="301625"/>
          </a:xfrm>
          <a:prstGeom prst="ellipse">
            <a:avLst/>
          </a:prstGeom>
          <a:solidFill>
            <a:srgbClr val="CCFFCC"/>
          </a:solid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80000"/>
              </a:lnSpc>
              <a:spcBef>
                <a:spcPct val="0"/>
              </a:spcBef>
              <a:spcAft>
                <a:spcPct val="0"/>
              </a:spcAft>
              <a:buClrTx/>
              <a:buSzTx/>
              <a:buFontTx/>
              <a:buNone/>
              <a:tabLst/>
              <a:defRPr/>
            </a:pPr>
            <a:r>
              <a:rPr kumimoji="0" lang="en-US" altLang="zh-CN" sz="1600" i="0" u="none" strike="noStrike" kern="0" cap="none" spc="0" normalizeH="0" baseline="0" noProof="0" dirty="0">
                <a:ln>
                  <a:noFill/>
                </a:ln>
                <a:solidFill>
                  <a:srgbClr val="000000"/>
                </a:solidFill>
                <a:effectLst/>
                <a:uLnTx/>
                <a:uFillTx/>
                <a:latin typeface="+mn-lt"/>
                <a:ea typeface="+mn-ea"/>
                <a:cs typeface="+mn-ea"/>
                <a:sym typeface="+mn-lt"/>
              </a:rPr>
              <a:t>10</a:t>
            </a:r>
            <a:endParaRPr kumimoji="0" lang="en-US" altLang="zh-CN" sz="1600" i="0" u="none" strike="noStrike" kern="0" cap="none" spc="0" normalizeH="0" baseline="0" noProof="1">
              <a:ln>
                <a:noFill/>
              </a:ln>
              <a:solidFill>
                <a:srgbClr val="000000"/>
              </a:solidFill>
              <a:effectLst/>
              <a:uLnTx/>
              <a:uFillTx/>
              <a:latin typeface="+mn-lt"/>
              <a:ea typeface="+mn-ea"/>
              <a:cs typeface="+mn-ea"/>
              <a:sym typeface="+mn-lt"/>
            </a:endParaRPr>
          </a:p>
        </p:txBody>
      </p:sp>
      <p:sp>
        <p:nvSpPr>
          <p:cNvPr id="40" name="Oval 10">
            <a:extLst>
              <a:ext uri="{FF2B5EF4-FFF2-40B4-BE49-F238E27FC236}">
                <a16:creationId xmlns:a16="http://schemas.microsoft.com/office/drawing/2014/main" id="{D8E55F49-2EB6-4BE6-A624-22E90A7A4BE1}"/>
              </a:ext>
            </a:extLst>
          </p:cNvPr>
          <p:cNvSpPr>
            <a:spLocks noChangeArrowheads="1"/>
          </p:cNvSpPr>
          <p:nvPr/>
        </p:nvSpPr>
        <p:spPr bwMode="auto">
          <a:xfrm>
            <a:off x="3791465" y="4262704"/>
            <a:ext cx="304800" cy="304800"/>
          </a:xfrm>
          <a:prstGeom prst="ellipse">
            <a:avLst/>
          </a:prstGeom>
          <a:solidFill>
            <a:srgbClr val="CCFFCC"/>
          </a:solid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80000"/>
              </a:lnSpc>
              <a:spcBef>
                <a:spcPct val="0"/>
              </a:spcBef>
              <a:spcAft>
                <a:spcPct val="0"/>
              </a:spcAft>
              <a:buClrTx/>
              <a:buSzTx/>
              <a:buFontTx/>
              <a:buNone/>
              <a:tabLst/>
              <a:defRPr/>
            </a:pPr>
            <a:r>
              <a:rPr kumimoji="0" lang="en-US" altLang="zh-CN" sz="1600" i="0" u="none" strike="noStrike" kern="0" cap="none" spc="0" normalizeH="0" baseline="0" noProof="0">
                <a:ln>
                  <a:noFill/>
                </a:ln>
                <a:solidFill>
                  <a:srgbClr val="000000"/>
                </a:solidFill>
                <a:effectLst/>
                <a:uLnTx/>
                <a:uFillTx/>
                <a:latin typeface="+mn-lt"/>
                <a:ea typeface="+mn-ea"/>
                <a:cs typeface="+mn-ea"/>
                <a:sym typeface="+mn-lt"/>
              </a:rPr>
              <a:t>2</a:t>
            </a:r>
            <a:endParaRPr kumimoji="0" lang="en-US" altLang="zh-CN" sz="1600" i="0" u="none" strike="noStrike" kern="0" cap="none" spc="0" normalizeH="0" baseline="0" noProof="1">
              <a:ln>
                <a:noFill/>
              </a:ln>
              <a:solidFill>
                <a:srgbClr val="000000"/>
              </a:solidFill>
              <a:effectLst/>
              <a:uLnTx/>
              <a:uFillTx/>
              <a:latin typeface="+mn-lt"/>
              <a:ea typeface="+mn-ea"/>
              <a:cs typeface="+mn-ea"/>
              <a:sym typeface="+mn-lt"/>
            </a:endParaRPr>
          </a:p>
        </p:txBody>
      </p:sp>
      <p:sp>
        <p:nvSpPr>
          <p:cNvPr id="41" name="Oval 11">
            <a:extLst>
              <a:ext uri="{FF2B5EF4-FFF2-40B4-BE49-F238E27FC236}">
                <a16:creationId xmlns:a16="http://schemas.microsoft.com/office/drawing/2014/main" id="{3B78B6D5-1A3C-4715-B0D4-B1BFA67DF347}"/>
              </a:ext>
            </a:extLst>
          </p:cNvPr>
          <p:cNvSpPr>
            <a:spLocks noChangeArrowheads="1"/>
          </p:cNvSpPr>
          <p:nvPr/>
        </p:nvSpPr>
        <p:spPr bwMode="auto">
          <a:xfrm>
            <a:off x="7311988" y="4247100"/>
            <a:ext cx="304804" cy="304804"/>
          </a:xfrm>
          <a:prstGeom prst="ellipse">
            <a:avLst/>
          </a:prstGeom>
          <a:solidFill>
            <a:srgbClr val="CCFFCC"/>
          </a:solid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80000"/>
              </a:lnSpc>
              <a:spcBef>
                <a:spcPct val="0"/>
              </a:spcBef>
              <a:spcAft>
                <a:spcPct val="0"/>
              </a:spcAft>
              <a:buClrTx/>
              <a:buSzTx/>
              <a:buFontTx/>
              <a:buNone/>
              <a:tabLst/>
              <a:defRPr/>
            </a:pPr>
            <a:r>
              <a:rPr kumimoji="0" lang="en-US" altLang="zh-CN" sz="1600" i="0" u="none" strike="noStrike" kern="0" cap="none" spc="0" normalizeH="0" baseline="0" noProof="0" dirty="0">
                <a:ln>
                  <a:noFill/>
                </a:ln>
                <a:solidFill>
                  <a:srgbClr val="000000"/>
                </a:solidFill>
                <a:effectLst/>
                <a:uLnTx/>
                <a:uFillTx/>
                <a:latin typeface="+mn-lt"/>
                <a:ea typeface="+mn-ea"/>
                <a:cs typeface="+mn-ea"/>
                <a:sym typeface="+mn-lt"/>
              </a:rPr>
              <a:t>11</a:t>
            </a:r>
            <a:endParaRPr kumimoji="0" lang="en-US" altLang="zh-CN" sz="1600" i="0" u="none" strike="noStrike" kern="0" cap="none" spc="0" normalizeH="0" baseline="0" noProof="1">
              <a:ln>
                <a:noFill/>
              </a:ln>
              <a:solidFill>
                <a:srgbClr val="000000"/>
              </a:solidFill>
              <a:effectLst/>
              <a:uLnTx/>
              <a:uFillTx/>
              <a:latin typeface="+mn-lt"/>
              <a:ea typeface="+mn-ea"/>
              <a:cs typeface="+mn-ea"/>
              <a:sym typeface="+mn-lt"/>
            </a:endParaRPr>
          </a:p>
        </p:txBody>
      </p:sp>
      <p:sp>
        <p:nvSpPr>
          <p:cNvPr id="42" name="Oval 12">
            <a:extLst>
              <a:ext uri="{FF2B5EF4-FFF2-40B4-BE49-F238E27FC236}">
                <a16:creationId xmlns:a16="http://schemas.microsoft.com/office/drawing/2014/main" id="{A74E656E-0FC0-43D3-A077-F30B375F06A2}"/>
              </a:ext>
            </a:extLst>
          </p:cNvPr>
          <p:cNvSpPr>
            <a:spLocks noChangeArrowheads="1"/>
          </p:cNvSpPr>
          <p:nvPr/>
        </p:nvSpPr>
        <p:spPr bwMode="auto">
          <a:xfrm>
            <a:off x="4616579" y="4257175"/>
            <a:ext cx="304801" cy="304801"/>
          </a:xfrm>
          <a:prstGeom prst="ellipse">
            <a:avLst/>
          </a:prstGeom>
          <a:solidFill>
            <a:srgbClr val="CCFFCC"/>
          </a:solid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80000"/>
              </a:lnSpc>
              <a:spcBef>
                <a:spcPct val="0"/>
              </a:spcBef>
              <a:spcAft>
                <a:spcPct val="0"/>
              </a:spcAft>
              <a:buClrTx/>
              <a:buSzTx/>
              <a:buFontTx/>
              <a:buNone/>
              <a:tabLst/>
              <a:defRPr/>
            </a:pPr>
            <a:r>
              <a:rPr kumimoji="0" lang="en-US" altLang="zh-CN" sz="1600" i="0" u="none" strike="noStrike" kern="0" cap="none" spc="0" normalizeH="0" baseline="0" noProof="0">
                <a:ln>
                  <a:noFill/>
                </a:ln>
                <a:solidFill>
                  <a:srgbClr val="000000"/>
                </a:solidFill>
                <a:effectLst/>
                <a:uLnTx/>
                <a:uFillTx/>
                <a:latin typeface="+mn-lt"/>
                <a:ea typeface="+mn-ea"/>
                <a:cs typeface="+mn-ea"/>
                <a:sym typeface="+mn-lt"/>
              </a:rPr>
              <a:t>5</a:t>
            </a:r>
            <a:endParaRPr kumimoji="0" lang="en-US" altLang="zh-CN" sz="1600" i="0" u="none" strike="noStrike" kern="0" cap="none" spc="0" normalizeH="0" baseline="0" noProof="1">
              <a:ln>
                <a:noFill/>
              </a:ln>
              <a:solidFill>
                <a:srgbClr val="000000"/>
              </a:solidFill>
              <a:effectLst/>
              <a:uLnTx/>
              <a:uFillTx/>
              <a:latin typeface="+mn-lt"/>
              <a:ea typeface="+mn-ea"/>
              <a:cs typeface="+mn-ea"/>
              <a:sym typeface="+mn-lt"/>
            </a:endParaRPr>
          </a:p>
        </p:txBody>
      </p:sp>
      <p:sp>
        <p:nvSpPr>
          <p:cNvPr id="43" name="Oval 13">
            <a:extLst>
              <a:ext uri="{FF2B5EF4-FFF2-40B4-BE49-F238E27FC236}">
                <a16:creationId xmlns:a16="http://schemas.microsoft.com/office/drawing/2014/main" id="{34AFD008-5B3A-4D1A-B24C-09635246BA41}"/>
              </a:ext>
            </a:extLst>
          </p:cNvPr>
          <p:cNvSpPr>
            <a:spLocks noChangeArrowheads="1"/>
          </p:cNvSpPr>
          <p:nvPr/>
        </p:nvSpPr>
        <p:spPr bwMode="auto">
          <a:xfrm>
            <a:off x="5566218" y="4253446"/>
            <a:ext cx="304803" cy="304803"/>
          </a:xfrm>
          <a:prstGeom prst="ellipse">
            <a:avLst/>
          </a:prstGeom>
          <a:solidFill>
            <a:srgbClr val="CCFFCC"/>
          </a:solidFill>
          <a:ln w="2857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80000"/>
              </a:lnSpc>
              <a:spcBef>
                <a:spcPct val="0"/>
              </a:spcBef>
              <a:spcAft>
                <a:spcPct val="0"/>
              </a:spcAft>
              <a:buClrTx/>
              <a:buSzTx/>
              <a:buFontTx/>
              <a:buNone/>
              <a:tabLst/>
              <a:defRPr/>
            </a:pPr>
            <a:r>
              <a:rPr kumimoji="0" lang="en-US" altLang="zh-CN" sz="1600" i="0" u="none" strike="noStrike" kern="0" cap="none" spc="0" normalizeH="0" baseline="0" noProof="0">
                <a:ln>
                  <a:noFill/>
                </a:ln>
                <a:solidFill>
                  <a:srgbClr val="000000"/>
                </a:solidFill>
                <a:effectLst/>
                <a:uLnTx/>
                <a:uFillTx/>
                <a:latin typeface="+mn-lt"/>
                <a:ea typeface="+mn-ea"/>
                <a:cs typeface="+mn-ea"/>
                <a:sym typeface="+mn-lt"/>
              </a:rPr>
              <a:t>8</a:t>
            </a:r>
            <a:endParaRPr kumimoji="0" lang="en-US" altLang="zh-CN" sz="1600" i="0" u="none" strike="noStrike" kern="0" cap="none" spc="0" normalizeH="0" baseline="0" noProof="1">
              <a:ln>
                <a:noFill/>
              </a:ln>
              <a:solidFill>
                <a:srgbClr val="000000"/>
              </a:solidFill>
              <a:effectLst/>
              <a:uLnTx/>
              <a:uFillTx/>
              <a:latin typeface="+mn-lt"/>
              <a:ea typeface="+mn-ea"/>
              <a:cs typeface="+mn-ea"/>
              <a:sym typeface="+mn-lt"/>
            </a:endParaRPr>
          </a:p>
        </p:txBody>
      </p:sp>
      <p:sp>
        <p:nvSpPr>
          <p:cNvPr id="44" name="Line 14">
            <a:extLst>
              <a:ext uri="{FF2B5EF4-FFF2-40B4-BE49-F238E27FC236}">
                <a16:creationId xmlns:a16="http://schemas.microsoft.com/office/drawing/2014/main" id="{1B40990B-45A4-4B74-B639-9B9EB75D969B}"/>
              </a:ext>
            </a:extLst>
          </p:cNvPr>
          <p:cNvSpPr>
            <a:spLocks noChangeShapeType="1"/>
          </p:cNvSpPr>
          <p:nvPr/>
        </p:nvSpPr>
        <p:spPr bwMode="auto">
          <a:xfrm flipH="1">
            <a:off x="3701773" y="3649915"/>
            <a:ext cx="434782" cy="11606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600" i="0" u="none" strike="noStrike" kern="0" cap="none" spc="0" normalizeH="0" baseline="0" noProof="0">
              <a:ln>
                <a:noFill/>
              </a:ln>
              <a:solidFill>
                <a:srgbClr val="000000"/>
              </a:solidFill>
              <a:effectLst/>
              <a:uLnTx/>
              <a:uFillTx/>
              <a:cs typeface="+mn-ea"/>
              <a:sym typeface="+mn-lt"/>
            </a:endParaRPr>
          </a:p>
        </p:txBody>
      </p:sp>
      <p:sp>
        <p:nvSpPr>
          <p:cNvPr id="45" name="Line 15">
            <a:extLst>
              <a:ext uri="{FF2B5EF4-FFF2-40B4-BE49-F238E27FC236}">
                <a16:creationId xmlns:a16="http://schemas.microsoft.com/office/drawing/2014/main" id="{802725EB-BE89-412E-BB54-9C02FB66E269}"/>
              </a:ext>
            </a:extLst>
          </p:cNvPr>
          <p:cNvSpPr>
            <a:spLocks noChangeShapeType="1"/>
          </p:cNvSpPr>
          <p:nvPr/>
        </p:nvSpPr>
        <p:spPr bwMode="auto">
          <a:xfrm>
            <a:off x="5978826" y="3623691"/>
            <a:ext cx="747239" cy="15502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600" i="0" u="none" strike="noStrike" kern="0" cap="none" spc="0" normalizeH="0" baseline="0" noProof="0">
              <a:ln>
                <a:noFill/>
              </a:ln>
              <a:solidFill>
                <a:srgbClr val="000000"/>
              </a:solidFill>
              <a:effectLst/>
              <a:uLnTx/>
              <a:uFillTx/>
              <a:cs typeface="+mn-ea"/>
              <a:sym typeface="+mn-lt"/>
            </a:endParaRPr>
          </a:p>
        </p:txBody>
      </p:sp>
      <p:sp>
        <p:nvSpPr>
          <p:cNvPr id="46" name="Line 16">
            <a:extLst>
              <a:ext uri="{FF2B5EF4-FFF2-40B4-BE49-F238E27FC236}">
                <a16:creationId xmlns:a16="http://schemas.microsoft.com/office/drawing/2014/main" id="{BC387018-D709-4AE2-94F5-D2B1DA32778A}"/>
              </a:ext>
            </a:extLst>
          </p:cNvPr>
          <p:cNvSpPr>
            <a:spLocks noChangeShapeType="1"/>
          </p:cNvSpPr>
          <p:nvPr/>
        </p:nvSpPr>
        <p:spPr bwMode="auto">
          <a:xfrm flipV="1">
            <a:off x="4132127" y="3258597"/>
            <a:ext cx="954231" cy="6315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600" i="0" u="none" strike="noStrike" kern="0" cap="none" spc="0" normalizeH="0" baseline="0" noProof="0">
              <a:ln>
                <a:noFill/>
              </a:ln>
              <a:solidFill>
                <a:srgbClr val="000000"/>
              </a:solidFill>
              <a:effectLst/>
              <a:uLnTx/>
              <a:uFillTx/>
              <a:cs typeface="+mn-ea"/>
              <a:sym typeface="+mn-lt"/>
            </a:endParaRPr>
          </a:p>
        </p:txBody>
      </p:sp>
      <p:sp>
        <p:nvSpPr>
          <p:cNvPr id="49" name="Line 17">
            <a:extLst>
              <a:ext uri="{FF2B5EF4-FFF2-40B4-BE49-F238E27FC236}">
                <a16:creationId xmlns:a16="http://schemas.microsoft.com/office/drawing/2014/main" id="{E20C9DB0-0688-4FEC-8154-4AFEFA3D77E8}"/>
              </a:ext>
            </a:extLst>
          </p:cNvPr>
          <p:cNvSpPr>
            <a:spLocks noChangeShapeType="1"/>
          </p:cNvSpPr>
          <p:nvPr/>
        </p:nvSpPr>
        <p:spPr bwMode="auto">
          <a:xfrm>
            <a:off x="5084930" y="3265515"/>
            <a:ext cx="820099" cy="6315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600" i="0" u="none" strike="noStrike" kern="0" cap="none" spc="0" normalizeH="0" baseline="0" noProof="0">
              <a:ln>
                <a:noFill/>
              </a:ln>
              <a:solidFill>
                <a:srgbClr val="000000"/>
              </a:solidFill>
              <a:effectLst/>
              <a:uLnTx/>
              <a:uFillTx/>
              <a:cs typeface="+mn-ea"/>
              <a:sym typeface="+mn-lt"/>
            </a:endParaRPr>
          </a:p>
        </p:txBody>
      </p:sp>
      <p:sp>
        <p:nvSpPr>
          <p:cNvPr id="52" name="Line 87">
            <a:extLst>
              <a:ext uri="{FF2B5EF4-FFF2-40B4-BE49-F238E27FC236}">
                <a16:creationId xmlns:a16="http://schemas.microsoft.com/office/drawing/2014/main" id="{48DDE253-A7E3-4073-A625-063F569B441C}"/>
              </a:ext>
            </a:extLst>
          </p:cNvPr>
          <p:cNvSpPr>
            <a:spLocks noChangeShapeType="1"/>
          </p:cNvSpPr>
          <p:nvPr/>
        </p:nvSpPr>
        <p:spPr bwMode="auto">
          <a:xfrm>
            <a:off x="3632415" y="4067604"/>
            <a:ext cx="304800" cy="18701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600" i="0" u="none" strike="noStrike" kern="0" cap="none" spc="0" normalizeH="0" baseline="0" noProof="0">
              <a:ln>
                <a:noFill/>
              </a:ln>
              <a:solidFill>
                <a:srgbClr val="000000"/>
              </a:solidFill>
              <a:effectLst/>
              <a:uLnTx/>
              <a:uFillTx/>
              <a:cs typeface="+mn-ea"/>
              <a:sym typeface="+mn-lt"/>
            </a:endParaRPr>
          </a:p>
        </p:txBody>
      </p:sp>
      <p:sp>
        <p:nvSpPr>
          <p:cNvPr id="54" name="Line 89">
            <a:extLst>
              <a:ext uri="{FF2B5EF4-FFF2-40B4-BE49-F238E27FC236}">
                <a16:creationId xmlns:a16="http://schemas.microsoft.com/office/drawing/2014/main" id="{EA7BF00A-D492-44E3-B07A-46ABE5A7764B}"/>
              </a:ext>
            </a:extLst>
          </p:cNvPr>
          <p:cNvSpPr>
            <a:spLocks noChangeShapeType="1"/>
          </p:cNvSpPr>
          <p:nvPr/>
        </p:nvSpPr>
        <p:spPr bwMode="auto">
          <a:xfrm>
            <a:off x="4499196" y="4067603"/>
            <a:ext cx="262162" cy="19510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600" i="0" u="none" strike="noStrike" kern="0" cap="none" spc="0" normalizeH="0" baseline="0" noProof="0">
              <a:ln>
                <a:noFill/>
              </a:ln>
              <a:solidFill>
                <a:srgbClr val="000000"/>
              </a:solidFill>
              <a:effectLst/>
              <a:uLnTx/>
              <a:uFillTx/>
              <a:cs typeface="+mn-ea"/>
              <a:sym typeface="+mn-lt"/>
            </a:endParaRPr>
          </a:p>
        </p:txBody>
      </p:sp>
      <p:sp>
        <p:nvSpPr>
          <p:cNvPr id="56" name="Line 91">
            <a:extLst>
              <a:ext uri="{FF2B5EF4-FFF2-40B4-BE49-F238E27FC236}">
                <a16:creationId xmlns:a16="http://schemas.microsoft.com/office/drawing/2014/main" id="{750B9C52-1C11-426F-BD4D-6AA3C6926F3B}"/>
              </a:ext>
            </a:extLst>
          </p:cNvPr>
          <p:cNvSpPr>
            <a:spLocks noChangeShapeType="1"/>
          </p:cNvSpPr>
          <p:nvPr/>
        </p:nvSpPr>
        <p:spPr bwMode="auto">
          <a:xfrm>
            <a:off x="5434004" y="4066474"/>
            <a:ext cx="284616" cy="18814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600" i="0" u="none" strike="noStrike" kern="0" cap="none" spc="0" normalizeH="0" baseline="0" noProof="0">
              <a:ln>
                <a:noFill/>
              </a:ln>
              <a:solidFill>
                <a:srgbClr val="000000"/>
              </a:solidFill>
              <a:effectLst/>
              <a:uLnTx/>
              <a:uFillTx/>
              <a:cs typeface="+mn-ea"/>
              <a:sym typeface="+mn-lt"/>
            </a:endParaRPr>
          </a:p>
        </p:txBody>
      </p:sp>
      <p:sp>
        <p:nvSpPr>
          <p:cNvPr id="58" name="Line 93">
            <a:extLst>
              <a:ext uri="{FF2B5EF4-FFF2-40B4-BE49-F238E27FC236}">
                <a16:creationId xmlns:a16="http://schemas.microsoft.com/office/drawing/2014/main" id="{01678D2F-AC60-4D56-9857-F795DDAA4F2F}"/>
              </a:ext>
            </a:extLst>
          </p:cNvPr>
          <p:cNvSpPr>
            <a:spLocks noChangeShapeType="1"/>
          </p:cNvSpPr>
          <p:nvPr/>
        </p:nvSpPr>
        <p:spPr bwMode="auto">
          <a:xfrm>
            <a:off x="6740481" y="4061865"/>
            <a:ext cx="685887" cy="19158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600" i="0" u="none" strike="noStrike" kern="0" cap="none" spc="0" normalizeH="0" baseline="0" noProof="0">
              <a:ln>
                <a:noFill/>
              </a:ln>
              <a:solidFill>
                <a:srgbClr val="000000"/>
              </a:solidFill>
              <a:effectLst/>
              <a:uLnTx/>
              <a:uFillTx/>
              <a:cs typeface="+mn-ea"/>
              <a:sym typeface="+mn-lt"/>
            </a:endParaRPr>
          </a:p>
        </p:txBody>
      </p:sp>
      <p:sp>
        <p:nvSpPr>
          <p:cNvPr id="59" name="Line 100">
            <a:extLst>
              <a:ext uri="{FF2B5EF4-FFF2-40B4-BE49-F238E27FC236}">
                <a16:creationId xmlns:a16="http://schemas.microsoft.com/office/drawing/2014/main" id="{2B908D06-EF9F-43B8-B204-1C648CA0940F}"/>
              </a:ext>
            </a:extLst>
          </p:cNvPr>
          <p:cNvSpPr>
            <a:spLocks noChangeShapeType="1"/>
          </p:cNvSpPr>
          <p:nvPr/>
        </p:nvSpPr>
        <p:spPr bwMode="auto">
          <a:xfrm flipH="1">
            <a:off x="5448277" y="3629848"/>
            <a:ext cx="523841" cy="13613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600" i="0" u="none" strike="noStrike" kern="0" cap="none" spc="0" normalizeH="0" baseline="0" noProof="0">
              <a:ln>
                <a:noFill/>
              </a:ln>
              <a:solidFill>
                <a:srgbClr val="000000"/>
              </a:solidFill>
              <a:effectLst/>
              <a:uLnTx/>
              <a:uFillTx/>
              <a:cs typeface="+mn-ea"/>
              <a:sym typeface="+mn-lt"/>
            </a:endParaRPr>
          </a:p>
        </p:txBody>
      </p:sp>
      <p:sp>
        <p:nvSpPr>
          <p:cNvPr id="60" name="Line 101">
            <a:extLst>
              <a:ext uri="{FF2B5EF4-FFF2-40B4-BE49-F238E27FC236}">
                <a16:creationId xmlns:a16="http://schemas.microsoft.com/office/drawing/2014/main" id="{235FE932-2100-4F71-8F16-3F736CD5F154}"/>
              </a:ext>
            </a:extLst>
          </p:cNvPr>
          <p:cNvSpPr>
            <a:spLocks noChangeShapeType="1"/>
          </p:cNvSpPr>
          <p:nvPr/>
        </p:nvSpPr>
        <p:spPr bwMode="auto">
          <a:xfrm>
            <a:off x="4143758" y="3657434"/>
            <a:ext cx="322023" cy="10854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600" i="0" u="none" strike="noStrike" kern="0" cap="none" spc="0" normalizeH="0" baseline="0" noProof="0">
              <a:ln>
                <a:noFill/>
              </a:ln>
              <a:solidFill>
                <a:srgbClr val="000000"/>
              </a:solidFill>
              <a:effectLst/>
              <a:uLnTx/>
              <a:uFillTx/>
              <a:cs typeface="+mn-ea"/>
              <a:sym typeface="+mn-lt"/>
            </a:endParaRPr>
          </a:p>
        </p:txBody>
      </p:sp>
      <p:sp>
        <p:nvSpPr>
          <p:cNvPr id="50" name="文本框 49">
            <a:extLst>
              <a:ext uri="{FF2B5EF4-FFF2-40B4-BE49-F238E27FC236}">
                <a16:creationId xmlns:a16="http://schemas.microsoft.com/office/drawing/2014/main" id="{9FD96165-A3C0-4AE7-842C-9CCDE8C5D825}"/>
              </a:ext>
            </a:extLst>
          </p:cNvPr>
          <p:cNvSpPr txBox="1"/>
          <p:nvPr/>
        </p:nvSpPr>
        <p:spPr>
          <a:xfrm>
            <a:off x="3718504" y="979733"/>
            <a:ext cx="2333624" cy="369332"/>
          </a:xfrm>
          <a:prstGeom prst="rect">
            <a:avLst/>
          </a:prstGeom>
          <a:solidFill>
            <a:schemeClr val="accent6">
              <a:lumMod val="20000"/>
              <a:lumOff val="80000"/>
            </a:schemeClr>
          </a:solidFill>
        </p:spPr>
        <p:txBody>
          <a:bodyPr wrap="square">
            <a:spAutoFit/>
          </a:bodyPr>
          <a:lstStyle/>
          <a:p>
            <a:r>
              <a:rPr lang="zh-CN" altLang="en-US" sz="1800" b="1" dirty="0"/>
              <a:t>查找不成功时的情形</a:t>
            </a:r>
            <a:endParaRPr lang="zh-CN" altLang="en-US" b="1" dirty="0"/>
          </a:p>
        </p:txBody>
      </p:sp>
      <p:cxnSp>
        <p:nvCxnSpPr>
          <p:cNvPr id="8" name="直接箭头连接符 7">
            <a:extLst>
              <a:ext uri="{FF2B5EF4-FFF2-40B4-BE49-F238E27FC236}">
                <a16:creationId xmlns:a16="http://schemas.microsoft.com/office/drawing/2014/main" id="{DB64ED65-06B0-4B27-A862-454A399B3798}"/>
              </a:ext>
            </a:extLst>
          </p:cNvPr>
          <p:cNvCxnSpPr>
            <a:cxnSpLocks/>
          </p:cNvCxnSpPr>
          <p:nvPr/>
        </p:nvCxnSpPr>
        <p:spPr>
          <a:xfrm flipH="1">
            <a:off x="5244823" y="2774159"/>
            <a:ext cx="396357" cy="16665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31C09F42-9F62-4B58-8403-EC05A03FE83C}"/>
              </a:ext>
            </a:extLst>
          </p:cNvPr>
          <p:cNvCxnSpPr/>
          <p:nvPr/>
        </p:nvCxnSpPr>
        <p:spPr>
          <a:xfrm>
            <a:off x="5265567" y="3194621"/>
            <a:ext cx="706551" cy="57060"/>
          </a:xfrm>
          <a:prstGeom prst="straightConnector1">
            <a:avLst/>
          </a:prstGeom>
          <a:ln>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3EFABA62-3CD2-43BB-A626-2EDA1FE1E0EF}"/>
              </a:ext>
            </a:extLst>
          </p:cNvPr>
          <p:cNvCxnSpPr/>
          <p:nvPr/>
        </p:nvCxnSpPr>
        <p:spPr>
          <a:xfrm flipH="1">
            <a:off x="5353148" y="3583664"/>
            <a:ext cx="442111" cy="11005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E206B303-D90A-4EC1-8C21-8908F963C7A0}"/>
              </a:ext>
            </a:extLst>
          </p:cNvPr>
          <p:cNvCxnSpPr>
            <a:cxnSpLocks/>
          </p:cNvCxnSpPr>
          <p:nvPr/>
        </p:nvCxnSpPr>
        <p:spPr>
          <a:xfrm flipH="1">
            <a:off x="5226155" y="4046225"/>
            <a:ext cx="151269" cy="23785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aphicFrame>
        <p:nvGraphicFramePr>
          <p:cNvPr id="96" name="Group 18">
            <a:extLst>
              <a:ext uri="{FF2B5EF4-FFF2-40B4-BE49-F238E27FC236}">
                <a16:creationId xmlns:a16="http://schemas.microsoft.com/office/drawing/2014/main" id="{DFC78FEE-F030-497E-B39C-85B86AE674C1}"/>
              </a:ext>
            </a:extLst>
          </p:cNvPr>
          <p:cNvGraphicFramePr>
            <a:graphicFrameLocks noGrp="1"/>
          </p:cNvGraphicFramePr>
          <p:nvPr>
            <p:extLst>
              <p:ext uri="{D42A27DB-BD31-4B8C-83A1-F6EECF244321}">
                <p14:modId xmlns:p14="http://schemas.microsoft.com/office/powerpoint/2010/main" val="3344941057"/>
              </p:ext>
            </p:extLst>
          </p:nvPr>
        </p:nvGraphicFramePr>
        <p:xfrm>
          <a:off x="4697106" y="4839277"/>
          <a:ext cx="403225" cy="251106"/>
        </p:xfrm>
        <a:graphic>
          <a:graphicData uri="http://schemas.openxmlformats.org/drawingml/2006/table">
            <a:tbl>
              <a:tblPr/>
              <a:tblGrid>
                <a:gridCol w="403225">
                  <a:extLst>
                    <a:ext uri="{9D8B030D-6E8A-4147-A177-3AD203B41FA5}">
                      <a16:colId xmlns:a16="http://schemas.microsoft.com/office/drawing/2014/main" val="20000"/>
                    </a:ext>
                  </a:extLst>
                </a:gridCol>
              </a:tblGrid>
              <a:tr h="250825">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dirty="0">
                          <a:ln>
                            <a:noFill/>
                          </a:ln>
                          <a:solidFill>
                            <a:srgbClr val="000000"/>
                          </a:solidFill>
                          <a:effectLst/>
                          <a:latin typeface="+mn-lt"/>
                          <a:ea typeface="+mn-ea"/>
                          <a:cs typeface="+mn-ea"/>
                          <a:sym typeface="+mn-lt"/>
                        </a:rPr>
                        <a:t>5-6</a:t>
                      </a:r>
                      <a:endParaRPr kumimoji="1" lang="en-US" altLang="zh-CN" sz="1400" b="0" i="0" u="none" strike="noStrike" cap="none" normalizeH="0" baseline="0" noProof="1">
                        <a:ln>
                          <a:noFill/>
                        </a:ln>
                        <a:solidFill>
                          <a:srgbClr val="000000"/>
                        </a:solidFill>
                        <a:effectLst/>
                        <a:latin typeface="+mn-lt"/>
                        <a:ea typeface="+mn-ea"/>
                        <a:cs typeface="+mn-ea"/>
                        <a:sym typeface="+mn-lt"/>
                      </a:endParaRPr>
                    </a:p>
                  </a:txBody>
                  <a:tcPr marL="76200" marR="19050" marT="18873" marB="18873"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FCF01"/>
                    </a:solidFill>
                  </a:tcPr>
                </a:tc>
                <a:extLst>
                  <a:ext uri="{0D108BD9-81ED-4DB2-BD59-A6C34878D82A}">
                    <a16:rowId xmlns:a16="http://schemas.microsoft.com/office/drawing/2014/main" val="10000"/>
                  </a:ext>
                </a:extLst>
              </a:tr>
            </a:tbl>
          </a:graphicData>
        </a:graphic>
      </p:graphicFrame>
      <p:graphicFrame>
        <p:nvGraphicFramePr>
          <p:cNvPr id="97" name="Group 145">
            <a:extLst>
              <a:ext uri="{FF2B5EF4-FFF2-40B4-BE49-F238E27FC236}">
                <a16:creationId xmlns:a16="http://schemas.microsoft.com/office/drawing/2014/main" id="{A3242A03-6651-4326-A1F7-FBD6F3AE8788}"/>
              </a:ext>
            </a:extLst>
          </p:cNvPr>
          <p:cNvGraphicFramePr>
            <a:graphicFrameLocks noGrp="1"/>
          </p:cNvGraphicFramePr>
          <p:nvPr>
            <p:extLst>
              <p:ext uri="{D42A27DB-BD31-4B8C-83A1-F6EECF244321}">
                <p14:modId xmlns:p14="http://schemas.microsoft.com/office/powerpoint/2010/main" val="1320244524"/>
              </p:ext>
            </p:extLst>
          </p:nvPr>
        </p:nvGraphicFramePr>
        <p:xfrm>
          <a:off x="4257450" y="4837359"/>
          <a:ext cx="360361" cy="251106"/>
        </p:xfrm>
        <a:graphic>
          <a:graphicData uri="http://schemas.openxmlformats.org/drawingml/2006/table">
            <a:tbl>
              <a:tblPr/>
              <a:tblGrid>
                <a:gridCol w="360361">
                  <a:extLst>
                    <a:ext uri="{9D8B030D-6E8A-4147-A177-3AD203B41FA5}">
                      <a16:colId xmlns:a16="http://schemas.microsoft.com/office/drawing/2014/main" val="20000"/>
                    </a:ext>
                  </a:extLst>
                </a:gridCol>
              </a:tblGrid>
              <a:tr h="250825">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dirty="0">
                          <a:ln>
                            <a:noFill/>
                          </a:ln>
                          <a:solidFill>
                            <a:srgbClr val="000000"/>
                          </a:solidFill>
                          <a:effectLst/>
                          <a:latin typeface="+mn-lt"/>
                          <a:ea typeface="+mn-ea"/>
                          <a:cs typeface="+mn-ea"/>
                          <a:sym typeface="+mn-lt"/>
                        </a:rPr>
                        <a:t>4-5</a:t>
                      </a:r>
                      <a:endParaRPr kumimoji="1" lang="en-US" altLang="zh-CN" sz="1400" b="0" i="0" u="none" strike="noStrike" cap="none" normalizeH="0" baseline="0" noProof="1">
                        <a:ln>
                          <a:noFill/>
                        </a:ln>
                        <a:solidFill>
                          <a:srgbClr val="000000"/>
                        </a:solidFill>
                        <a:effectLst/>
                        <a:latin typeface="+mn-lt"/>
                        <a:ea typeface="+mn-ea"/>
                        <a:cs typeface="+mn-ea"/>
                        <a:sym typeface="+mn-lt"/>
                      </a:endParaRPr>
                    </a:p>
                  </a:txBody>
                  <a:tcPr marL="76200" marR="19050" marT="18873" marB="18873"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FCF01"/>
                    </a:solidFill>
                  </a:tcPr>
                </a:tc>
                <a:extLst>
                  <a:ext uri="{0D108BD9-81ED-4DB2-BD59-A6C34878D82A}">
                    <a16:rowId xmlns:a16="http://schemas.microsoft.com/office/drawing/2014/main" val="10000"/>
                  </a:ext>
                </a:extLst>
              </a:tr>
            </a:tbl>
          </a:graphicData>
        </a:graphic>
      </p:graphicFrame>
      <p:graphicFrame>
        <p:nvGraphicFramePr>
          <p:cNvPr id="98" name="Group 167">
            <a:extLst>
              <a:ext uri="{FF2B5EF4-FFF2-40B4-BE49-F238E27FC236}">
                <a16:creationId xmlns:a16="http://schemas.microsoft.com/office/drawing/2014/main" id="{F8492168-7C16-4040-9086-6AF5F59E26E9}"/>
              </a:ext>
            </a:extLst>
          </p:cNvPr>
          <p:cNvGraphicFramePr>
            <a:graphicFrameLocks noGrp="1"/>
          </p:cNvGraphicFramePr>
          <p:nvPr>
            <p:extLst>
              <p:ext uri="{D42A27DB-BD31-4B8C-83A1-F6EECF244321}">
                <p14:modId xmlns:p14="http://schemas.microsoft.com/office/powerpoint/2010/main" val="2108281593"/>
              </p:ext>
            </p:extLst>
          </p:nvPr>
        </p:nvGraphicFramePr>
        <p:xfrm>
          <a:off x="4153425" y="4273042"/>
          <a:ext cx="397386" cy="251106"/>
        </p:xfrm>
        <a:graphic>
          <a:graphicData uri="http://schemas.openxmlformats.org/drawingml/2006/table">
            <a:tbl>
              <a:tblPr/>
              <a:tblGrid>
                <a:gridCol w="397386">
                  <a:extLst>
                    <a:ext uri="{9D8B030D-6E8A-4147-A177-3AD203B41FA5}">
                      <a16:colId xmlns:a16="http://schemas.microsoft.com/office/drawing/2014/main" val="20000"/>
                    </a:ext>
                  </a:extLst>
                </a:gridCol>
              </a:tblGrid>
              <a:tr h="250825">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dirty="0">
                          <a:ln>
                            <a:noFill/>
                          </a:ln>
                          <a:solidFill>
                            <a:srgbClr val="000000"/>
                          </a:solidFill>
                          <a:effectLst/>
                          <a:latin typeface="+mn-lt"/>
                          <a:ea typeface="+mn-ea"/>
                          <a:cs typeface="+mn-ea"/>
                          <a:sym typeface="+mn-lt"/>
                        </a:rPr>
                        <a:t>3-4</a:t>
                      </a:r>
                      <a:endParaRPr kumimoji="1" lang="en-US" altLang="zh-CN" sz="1400" b="0" i="0" u="none" strike="noStrike" cap="none" normalizeH="0" baseline="0" noProof="1">
                        <a:ln>
                          <a:noFill/>
                        </a:ln>
                        <a:solidFill>
                          <a:srgbClr val="000000"/>
                        </a:solidFill>
                        <a:effectLst/>
                        <a:latin typeface="+mn-lt"/>
                        <a:ea typeface="+mn-ea"/>
                        <a:cs typeface="+mn-ea"/>
                        <a:sym typeface="+mn-lt"/>
                      </a:endParaRPr>
                    </a:p>
                  </a:txBody>
                  <a:tcPr marL="76200" marR="19050" marT="18873" marB="18873"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FCF01"/>
                    </a:solidFill>
                  </a:tcPr>
                </a:tc>
                <a:extLst>
                  <a:ext uri="{0D108BD9-81ED-4DB2-BD59-A6C34878D82A}">
                    <a16:rowId xmlns:a16="http://schemas.microsoft.com/office/drawing/2014/main" val="10000"/>
                  </a:ext>
                </a:extLst>
              </a:tr>
            </a:tbl>
          </a:graphicData>
        </a:graphic>
      </p:graphicFrame>
      <p:graphicFrame>
        <p:nvGraphicFramePr>
          <p:cNvPr id="99" name="Group 144">
            <a:extLst>
              <a:ext uri="{FF2B5EF4-FFF2-40B4-BE49-F238E27FC236}">
                <a16:creationId xmlns:a16="http://schemas.microsoft.com/office/drawing/2014/main" id="{8BA36E03-EBC8-4BA6-B9BA-65197CA28863}"/>
              </a:ext>
            </a:extLst>
          </p:cNvPr>
          <p:cNvGraphicFramePr>
            <a:graphicFrameLocks noGrp="1"/>
          </p:cNvGraphicFramePr>
          <p:nvPr>
            <p:extLst>
              <p:ext uri="{D42A27DB-BD31-4B8C-83A1-F6EECF244321}">
                <p14:modId xmlns:p14="http://schemas.microsoft.com/office/powerpoint/2010/main" val="118506342"/>
              </p:ext>
            </p:extLst>
          </p:nvPr>
        </p:nvGraphicFramePr>
        <p:xfrm>
          <a:off x="3818047" y="4831339"/>
          <a:ext cx="379413" cy="251106"/>
        </p:xfrm>
        <a:graphic>
          <a:graphicData uri="http://schemas.openxmlformats.org/drawingml/2006/table">
            <a:tbl>
              <a:tblPr/>
              <a:tblGrid>
                <a:gridCol w="379413">
                  <a:extLst>
                    <a:ext uri="{9D8B030D-6E8A-4147-A177-3AD203B41FA5}">
                      <a16:colId xmlns:a16="http://schemas.microsoft.com/office/drawing/2014/main" val="20000"/>
                    </a:ext>
                  </a:extLst>
                </a:gridCol>
              </a:tblGrid>
              <a:tr h="250825">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dirty="0">
                          <a:ln>
                            <a:noFill/>
                          </a:ln>
                          <a:solidFill>
                            <a:srgbClr val="000000"/>
                          </a:solidFill>
                          <a:effectLst/>
                          <a:latin typeface="+mn-lt"/>
                          <a:ea typeface="+mn-ea"/>
                          <a:cs typeface="+mn-ea"/>
                          <a:sym typeface="+mn-lt"/>
                        </a:rPr>
                        <a:t>2-3</a:t>
                      </a:r>
                      <a:endParaRPr kumimoji="1" lang="en-US" altLang="zh-CN" sz="1400" b="0" i="0" u="none" strike="noStrike" cap="none" normalizeH="0" baseline="0" noProof="1">
                        <a:ln>
                          <a:noFill/>
                        </a:ln>
                        <a:solidFill>
                          <a:srgbClr val="000000"/>
                        </a:solidFill>
                        <a:effectLst/>
                        <a:latin typeface="+mn-lt"/>
                        <a:ea typeface="+mn-ea"/>
                        <a:cs typeface="+mn-ea"/>
                        <a:sym typeface="+mn-lt"/>
                      </a:endParaRPr>
                    </a:p>
                  </a:txBody>
                  <a:tcPr marL="76200" marR="19050" marT="18873" marB="18873"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FCF01"/>
                    </a:solidFill>
                  </a:tcPr>
                </a:tc>
                <a:extLst>
                  <a:ext uri="{0D108BD9-81ED-4DB2-BD59-A6C34878D82A}">
                    <a16:rowId xmlns:a16="http://schemas.microsoft.com/office/drawing/2014/main" val="10000"/>
                  </a:ext>
                </a:extLst>
              </a:tr>
            </a:tbl>
          </a:graphicData>
        </a:graphic>
      </p:graphicFrame>
      <p:graphicFrame>
        <p:nvGraphicFramePr>
          <p:cNvPr id="100" name="Group 143">
            <a:extLst>
              <a:ext uri="{FF2B5EF4-FFF2-40B4-BE49-F238E27FC236}">
                <a16:creationId xmlns:a16="http://schemas.microsoft.com/office/drawing/2014/main" id="{E4C36038-2BFE-4EB0-8FB0-872FDEBC43C0}"/>
              </a:ext>
            </a:extLst>
          </p:cNvPr>
          <p:cNvGraphicFramePr>
            <a:graphicFrameLocks noGrp="1"/>
          </p:cNvGraphicFramePr>
          <p:nvPr>
            <p:extLst>
              <p:ext uri="{D42A27DB-BD31-4B8C-83A1-F6EECF244321}">
                <p14:modId xmlns:p14="http://schemas.microsoft.com/office/powerpoint/2010/main" val="959613258"/>
              </p:ext>
            </p:extLst>
          </p:nvPr>
        </p:nvGraphicFramePr>
        <p:xfrm>
          <a:off x="3368842" y="4831339"/>
          <a:ext cx="360362" cy="251106"/>
        </p:xfrm>
        <a:graphic>
          <a:graphicData uri="http://schemas.openxmlformats.org/drawingml/2006/table">
            <a:tbl>
              <a:tblPr/>
              <a:tblGrid>
                <a:gridCol w="360362">
                  <a:extLst>
                    <a:ext uri="{9D8B030D-6E8A-4147-A177-3AD203B41FA5}">
                      <a16:colId xmlns:a16="http://schemas.microsoft.com/office/drawing/2014/main" val="20000"/>
                    </a:ext>
                  </a:extLst>
                </a:gridCol>
              </a:tblGrid>
              <a:tr h="250825">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dirty="0">
                          <a:ln>
                            <a:noFill/>
                          </a:ln>
                          <a:solidFill>
                            <a:srgbClr val="000000"/>
                          </a:solidFill>
                          <a:effectLst/>
                          <a:latin typeface="+mn-lt"/>
                          <a:ea typeface="+mn-ea"/>
                          <a:cs typeface="+mn-ea"/>
                          <a:sym typeface="+mn-lt"/>
                        </a:rPr>
                        <a:t>1-2</a:t>
                      </a:r>
                      <a:endParaRPr kumimoji="1" lang="en-US" altLang="zh-CN" sz="1400" b="0" i="0" u="none" strike="noStrike" cap="none" normalizeH="0" baseline="0" noProof="1">
                        <a:ln>
                          <a:noFill/>
                        </a:ln>
                        <a:solidFill>
                          <a:srgbClr val="000000"/>
                        </a:solidFill>
                        <a:effectLst/>
                        <a:latin typeface="+mn-lt"/>
                        <a:ea typeface="+mn-ea"/>
                        <a:cs typeface="+mn-ea"/>
                        <a:sym typeface="+mn-lt"/>
                      </a:endParaRPr>
                    </a:p>
                  </a:txBody>
                  <a:tcPr marL="76200" marR="19050" marT="18873" marB="18873"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FCF01"/>
                    </a:solidFill>
                  </a:tcPr>
                </a:tc>
                <a:extLst>
                  <a:ext uri="{0D108BD9-81ED-4DB2-BD59-A6C34878D82A}">
                    <a16:rowId xmlns:a16="http://schemas.microsoft.com/office/drawing/2014/main" val="10000"/>
                  </a:ext>
                </a:extLst>
              </a:tr>
            </a:tbl>
          </a:graphicData>
        </a:graphic>
      </p:graphicFrame>
      <p:graphicFrame>
        <p:nvGraphicFramePr>
          <p:cNvPr id="101" name="Group 170">
            <a:extLst>
              <a:ext uri="{FF2B5EF4-FFF2-40B4-BE49-F238E27FC236}">
                <a16:creationId xmlns:a16="http://schemas.microsoft.com/office/drawing/2014/main" id="{BE2227F7-1B1F-4F39-944A-1BF2D8DFDE98}"/>
              </a:ext>
            </a:extLst>
          </p:cNvPr>
          <p:cNvGraphicFramePr>
            <a:graphicFrameLocks noGrp="1"/>
          </p:cNvGraphicFramePr>
          <p:nvPr>
            <p:extLst>
              <p:ext uri="{D42A27DB-BD31-4B8C-83A1-F6EECF244321}">
                <p14:modId xmlns:p14="http://schemas.microsoft.com/office/powerpoint/2010/main" val="3169426521"/>
              </p:ext>
            </p:extLst>
          </p:nvPr>
        </p:nvGraphicFramePr>
        <p:xfrm>
          <a:off x="5179626" y="4839277"/>
          <a:ext cx="390524" cy="251106"/>
        </p:xfrm>
        <a:graphic>
          <a:graphicData uri="http://schemas.openxmlformats.org/drawingml/2006/table">
            <a:tbl>
              <a:tblPr/>
              <a:tblGrid>
                <a:gridCol w="390524">
                  <a:extLst>
                    <a:ext uri="{9D8B030D-6E8A-4147-A177-3AD203B41FA5}">
                      <a16:colId xmlns:a16="http://schemas.microsoft.com/office/drawing/2014/main" val="20000"/>
                    </a:ext>
                  </a:extLst>
                </a:gridCol>
              </a:tblGrid>
              <a:tr h="250825">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dirty="0">
                          <a:ln>
                            <a:noFill/>
                          </a:ln>
                          <a:solidFill>
                            <a:srgbClr val="000000"/>
                          </a:solidFill>
                          <a:effectLst/>
                          <a:latin typeface="+mn-lt"/>
                          <a:ea typeface="+mn-ea"/>
                          <a:cs typeface="+mn-ea"/>
                          <a:sym typeface="+mn-lt"/>
                        </a:rPr>
                        <a:t>7-8</a:t>
                      </a:r>
                      <a:endParaRPr kumimoji="1" lang="en-US" altLang="zh-CN" sz="1400" b="0" i="0" u="none" strike="noStrike" cap="none" normalizeH="0" baseline="0" noProof="1">
                        <a:ln>
                          <a:noFill/>
                        </a:ln>
                        <a:solidFill>
                          <a:srgbClr val="000000"/>
                        </a:solidFill>
                        <a:effectLst/>
                        <a:latin typeface="+mn-lt"/>
                        <a:ea typeface="+mn-ea"/>
                        <a:cs typeface="+mn-ea"/>
                        <a:sym typeface="+mn-lt"/>
                      </a:endParaRPr>
                    </a:p>
                  </a:txBody>
                  <a:tcPr marL="76200" marR="19050" marT="18873" marB="18873"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FCF01"/>
                    </a:solidFill>
                  </a:tcPr>
                </a:tc>
                <a:extLst>
                  <a:ext uri="{0D108BD9-81ED-4DB2-BD59-A6C34878D82A}">
                    <a16:rowId xmlns:a16="http://schemas.microsoft.com/office/drawing/2014/main" val="10000"/>
                  </a:ext>
                </a:extLst>
              </a:tr>
            </a:tbl>
          </a:graphicData>
        </a:graphic>
      </p:graphicFrame>
      <p:graphicFrame>
        <p:nvGraphicFramePr>
          <p:cNvPr id="102" name="Group 54">
            <a:extLst>
              <a:ext uri="{FF2B5EF4-FFF2-40B4-BE49-F238E27FC236}">
                <a16:creationId xmlns:a16="http://schemas.microsoft.com/office/drawing/2014/main" id="{63A76CF9-230D-4537-B30D-F08747FA41D1}"/>
              </a:ext>
            </a:extLst>
          </p:cNvPr>
          <p:cNvGraphicFramePr>
            <a:graphicFrameLocks noGrp="1"/>
          </p:cNvGraphicFramePr>
          <p:nvPr>
            <p:extLst>
              <p:ext uri="{D42A27DB-BD31-4B8C-83A1-F6EECF244321}">
                <p14:modId xmlns:p14="http://schemas.microsoft.com/office/powerpoint/2010/main" val="174725847"/>
              </p:ext>
            </p:extLst>
          </p:nvPr>
        </p:nvGraphicFramePr>
        <p:xfrm>
          <a:off x="5635792" y="4839277"/>
          <a:ext cx="336326" cy="251106"/>
        </p:xfrm>
        <a:graphic>
          <a:graphicData uri="http://schemas.openxmlformats.org/drawingml/2006/table">
            <a:tbl>
              <a:tblPr/>
              <a:tblGrid>
                <a:gridCol w="336326">
                  <a:extLst>
                    <a:ext uri="{9D8B030D-6E8A-4147-A177-3AD203B41FA5}">
                      <a16:colId xmlns:a16="http://schemas.microsoft.com/office/drawing/2014/main" val="20000"/>
                    </a:ext>
                  </a:extLst>
                </a:gridCol>
              </a:tblGrid>
              <a:tr h="250825">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dirty="0">
                          <a:ln>
                            <a:noFill/>
                          </a:ln>
                          <a:solidFill>
                            <a:srgbClr val="000000"/>
                          </a:solidFill>
                          <a:effectLst/>
                          <a:latin typeface="+mn-lt"/>
                          <a:ea typeface="+mn-ea"/>
                          <a:cs typeface="+mn-ea"/>
                          <a:sym typeface="+mn-lt"/>
                        </a:rPr>
                        <a:t>8-9</a:t>
                      </a:r>
                      <a:endParaRPr kumimoji="1" lang="en-US" altLang="zh-CN" sz="1400" b="0" i="0" u="none" strike="noStrike" cap="none" normalizeH="0" baseline="0" noProof="1">
                        <a:ln>
                          <a:noFill/>
                        </a:ln>
                        <a:solidFill>
                          <a:srgbClr val="000000"/>
                        </a:solidFill>
                        <a:effectLst/>
                        <a:latin typeface="+mn-lt"/>
                        <a:ea typeface="+mn-ea"/>
                        <a:cs typeface="+mn-ea"/>
                        <a:sym typeface="+mn-lt"/>
                      </a:endParaRPr>
                    </a:p>
                  </a:txBody>
                  <a:tcPr marL="76200" marR="19050" marT="18873" marB="18873"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FCF01"/>
                    </a:solidFill>
                  </a:tcPr>
                </a:tc>
                <a:extLst>
                  <a:ext uri="{0D108BD9-81ED-4DB2-BD59-A6C34878D82A}">
                    <a16:rowId xmlns:a16="http://schemas.microsoft.com/office/drawing/2014/main" val="10000"/>
                  </a:ext>
                </a:extLst>
              </a:tr>
            </a:tbl>
          </a:graphicData>
        </a:graphic>
      </p:graphicFrame>
      <p:graphicFrame>
        <p:nvGraphicFramePr>
          <p:cNvPr id="103" name="Group 136">
            <a:extLst>
              <a:ext uri="{FF2B5EF4-FFF2-40B4-BE49-F238E27FC236}">
                <a16:creationId xmlns:a16="http://schemas.microsoft.com/office/drawing/2014/main" id="{9FB55A56-F4AD-4C1C-9B16-A8FB89F76674}"/>
              </a:ext>
            </a:extLst>
          </p:cNvPr>
          <p:cNvGraphicFramePr>
            <a:graphicFrameLocks noGrp="1"/>
          </p:cNvGraphicFramePr>
          <p:nvPr>
            <p:extLst>
              <p:ext uri="{D42A27DB-BD31-4B8C-83A1-F6EECF244321}">
                <p14:modId xmlns:p14="http://schemas.microsoft.com/office/powerpoint/2010/main" val="1092263373"/>
              </p:ext>
            </p:extLst>
          </p:nvPr>
        </p:nvGraphicFramePr>
        <p:xfrm>
          <a:off x="7058179" y="4845357"/>
          <a:ext cx="540398" cy="251106"/>
        </p:xfrm>
        <a:graphic>
          <a:graphicData uri="http://schemas.openxmlformats.org/drawingml/2006/table">
            <a:tbl>
              <a:tblPr/>
              <a:tblGrid>
                <a:gridCol w="540398">
                  <a:extLst>
                    <a:ext uri="{9D8B030D-6E8A-4147-A177-3AD203B41FA5}">
                      <a16:colId xmlns:a16="http://schemas.microsoft.com/office/drawing/2014/main" val="20000"/>
                    </a:ext>
                  </a:extLst>
                </a:gridCol>
              </a:tblGrid>
              <a:tr h="250825">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dirty="0">
                          <a:ln>
                            <a:noFill/>
                          </a:ln>
                          <a:solidFill>
                            <a:srgbClr val="000000"/>
                          </a:solidFill>
                          <a:effectLst/>
                          <a:latin typeface="+mn-lt"/>
                          <a:ea typeface="+mn-ea"/>
                          <a:cs typeface="+mn-ea"/>
                          <a:sym typeface="+mn-lt"/>
                        </a:rPr>
                        <a:t>10-11</a:t>
                      </a:r>
                      <a:endParaRPr kumimoji="1" lang="en-US" altLang="zh-CN" sz="1400" b="0" i="0" u="none" strike="noStrike" cap="none" normalizeH="0" baseline="0" noProof="1">
                        <a:ln>
                          <a:noFill/>
                        </a:ln>
                        <a:solidFill>
                          <a:srgbClr val="000000"/>
                        </a:solidFill>
                        <a:effectLst/>
                        <a:latin typeface="+mn-lt"/>
                        <a:ea typeface="+mn-ea"/>
                        <a:cs typeface="+mn-ea"/>
                        <a:sym typeface="+mn-lt"/>
                      </a:endParaRPr>
                    </a:p>
                  </a:txBody>
                  <a:tcPr marL="76200" marR="19050" marT="18873" marB="18873"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FCF01"/>
                    </a:solidFill>
                  </a:tcPr>
                </a:tc>
                <a:extLst>
                  <a:ext uri="{0D108BD9-81ED-4DB2-BD59-A6C34878D82A}">
                    <a16:rowId xmlns:a16="http://schemas.microsoft.com/office/drawing/2014/main" val="10000"/>
                  </a:ext>
                </a:extLst>
              </a:tr>
            </a:tbl>
          </a:graphicData>
        </a:graphic>
      </p:graphicFrame>
      <p:graphicFrame>
        <p:nvGraphicFramePr>
          <p:cNvPr id="104" name="Group 66">
            <a:extLst>
              <a:ext uri="{FF2B5EF4-FFF2-40B4-BE49-F238E27FC236}">
                <a16:creationId xmlns:a16="http://schemas.microsoft.com/office/drawing/2014/main" id="{7215A696-5063-48D1-B113-640E5839B4FD}"/>
              </a:ext>
            </a:extLst>
          </p:cNvPr>
          <p:cNvGraphicFramePr>
            <a:graphicFrameLocks noGrp="1"/>
          </p:cNvGraphicFramePr>
          <p:nvPr>
            <p:extLst>
              <p:ext uri="{D42A27DB-BD31-4B8C-83A1-F6EECF244321}">
                <p14:modId xmlns:p14="http://schemas.microsoft.com/office/powerpoint/2010/main" val="438763332"/>
              </p:ext>
            </p:extLst>
          </p:nvPr>
        </p:nvGraphicFramePr>
        <p:xfrm>
          <a:off x="5013492" y="4276494"/>
          <a:ext cx="386582" cy="258762"/>
        </p:xfrm>
        <a:graphic>
          <a:graphicData uri="http://schemas.openxmlformats.org/drawingml/2006/table">
            <a:tbl>
              <a:tblPr/>
              <a:tblGrid>
                <a:gridCol w="386582">
                  <a:extLst>
                    <a:ext uri="{9D8B030D-6E8A-4147-A177-3AD203B41FA5}">
                      <a16:colId xmlns:a16="http://schemas.microsoft.com/office/drawing/2014/main" val="20000"/>
                    </a:ext>
                  </a:extLst>
                </a:gridCol>
              </a:tblGrid>
              <a:tr h="258762">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dirty="0">
                          <a:ln>
                            <a:noFill/>
                          </a:ln>
                          <a:solidFill>
                            <a:srgbClr val="000000"/>
                          </a:solidFill>
                          <a:effectLst/>
                          <a:latin typeface="+mn-lt"/>
                          <a:ea typeface="+mn-ea"/>
                          <a:cs typeface="+mn-ea"/>
                          <a:sym typeface="+mn-lt"/>
                        </a:rPr>
                        <a:t>6-7</a:t>
                      </a:r>
                      <a:endParaRPr kumimoji="1" lang="en-US" altLang="zh-CN" sz="1400" b="0" i="0" u="none" strike="noStrike" cap="none" normalizeH="0" baseline="0" noProof="1">
                        <a:ln>
                          <a:noFill/>
                        </a:ln>
                        <a:solidFill>
                          <a:srgbClr val="000000"/>
                        </a:solidFill>
                        <a:effectLst/>
                        <a:latin typeface="+mn-lt"/>
                        <a:ea typeface="+mn-ea"/>
                        <a:cs typeface="+mn-ea"/>
                        <a:sym typeface="+mn-lt"/>
                      </a:endParaRPr>
                    </a:p>
                  </a:txBody>
                  <a:tcPr marL="76200" marR="19050" marT="19050" marB="19050"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FCF01"/>
                    </a:solidFill>
                  </a:tcPr>
                </a:tc>
                <a:extLst>
                  <a:ext uri="{0D108BD9-81ED-4DB2-BD59-A6C34878D82A}">
                    <a16:rowId xmlns:a16="http://schemas.microsoft.com/office/drawing/2014/main" val="10000"/>
                  </a:ext>
                </a:extLst>
              </a:tr>
            </a:tbl>
          </a:graphicData>
        </a:graphic>
      </p:graphicFrame>
      <p:graphicFrame>
        <p:nvGraphicFramePr>
          <p:cNvPr id="105" name="Group 72">
            <a:extLst>
              <a:ext uri="{FF2B5EF4-FFF2-40B4-BE49-F238E27FC236}">
                <a16:creationId xmlns:a16="http://schemas.microsoft.com/office/drawing/2014/main" id="{C3BE82BD-6A86-4007-9419-B9AD67A3B400}"/>
              </a:ext>
            </a:extLst>
          </p:cNvPr>
          <p:cNvGraphicFramePr>
            <a:graphicFrameLocks noGrp="1"/>
          </p:cNvGraphicFramePr>
          <p:nvPr>
            <p:extLst>
              <p:ext uri="{D42A27DB-BD31-4B8C-83A1-F6EECF244321}">
                <p14:modId xmlns:p14="http://schemas.microsoft.com/office/powerpoint/2010/main" val="1376228504"/>
              </p:ext>
            </p:extLst>
          </p:nvPr>
        </p:nvGraphicFramePr>
        <p:xfrm>
          <a:off x="6092035" y="4289551"/>
          <a:ext cx="416149" cy="251106"/>
        </p:xfrm>
        <a:graphic>
          <a:graphicData uri="http://schemas.openxmlformats.org/drawingml/2006/table">
            <a:tbl>
              <a:tblPr/>
              <a:tblGrid>
                <a:gridCol w="416149">
                  <a:extLst>
                    <a:ext uri="{9D8B030D-6E8A-4147-A177-3AD203B41FA5}">
                      <a16:colId xmlns:a16="http://schemas.microsoft.com/office/drawing/2014/main" val="20000"/>
                    </a:ext>
                  </a:extLst>
                </a:gridCol>
              </a:tblGrid>
              <a:tr h="250825">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dirty="0">
                          <a:ln>
                            <a:noFill/>
                          </a:ln>
                          <a:solidFill>
                            <a:srgbClr val="000000"/>
                          </a:solidFill>
                          <a:effectLst/>
                          <a:latin typeface="+mn-lt"/>
                          <a:ea typeface="+mn-ea"/>
                          <a:cs typeface="+mn-ea"/>
                          <a:sym typeface="+mn-lt"/>
                        </a:rPr>
                        <a:t>9-10</a:t>
                      </a:r>
                      <a:endParaRPr kumimoji="1" lang="en-US" altLang="zh-CN" sz="1400" b="0" i="0" u="none" strike="noStrike" cap="none" normalizeH="0" baseline="0" noProof="1">
                        <a:ln>
                          <a:noFill/>
                        </a:ln>
                        <a:solidFill>
                          <a:srgbClr val="000000"/>
                        </a:solidFill>
                        <a:effectLst/>
                        <a:latin typeface="+mn-lt"/>
                        <a:ea typeface="+mn-ea"/>
                        <a:cs typeface="+mn-ea"/>
                        <a:sym typeface="+mn-lt"/>
                      </a:endParaRPr>
                    </a:p>
                  </a:txBody>
                  <a:tcPr marL="57150" marR="0" marT="18873" marB="18873"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FCF01"/>
                    </a:solidFill>
                  </a:tcPr>
                </a:tc>
                <a:extLst>
                  <a:ext uri="{0D108BD9-81ED-4DB2-BD59-A6C34878D82A}">
                    <a16:rowId xmlns:a16="http://schemas.microsoft.com/office/drawing/2014/main" val="10000"/>
                  </a:ext>
                </a:extLst>
              </a:tr>
            </a:tbl>
          </a:graphicData>
        </a:graphic>
      </p:graphicFrame>
      <p:sp>
        <p:nvSpPr>
          <p:cNvPr id="106" name="Line 78">
            <a:extLst>
              <a:ext uri="{FF2B5EF4-FFF2-40B4-BE49-F238E27FC236}">
                <a16:creationId xmlns:a16="http://schemas.microsoft.com/office/drawing/2014/main" id="{EC71E325-5D45-413F-A992-B93750346B6E}"/>
              </a:ext>
            </a:extLst>
          </p:cNvPr>
          <p:cNvSpPr>
            <a:spLocks noChangeShapeType="1"/>
          </p:cNvSpPr>
          <p:nvPr/>
        </p:nvSpPr>
        <p:spPr bwMode="auto">
          <a:xfrm flipH="1">
            <a:off x="3590617" y="4535256"/>
            <a:ext cx="301623" cy="29608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600" i="0" u="none" strike="noStrike" kern="0" cap="none" spc="0" normalizeH="0" baseline="0" noProof="0">
              <a:ln>
                <a:noFill/>
              </a:ln>
              <a:solidFill>
                <a:srgbClr val="000000"/>
              </a:solidFill>
              <a:effectLst/>
              <a:uLnTx/>
              <a:uFillTx/>
              <a:cs typeface="+mn-ea"/>
              <a:sym typeface="+mn-lt"/>
            </a:endParaRPr>
          </a:p>
        </p:txBody>
      </p:sp>
      <p:sp>
        <p:nvSpPr>
          <p:cNvPr id="107" name="Line 79">
            <a:extLst>
              <a:ext uri="{FF2B5EF4-FFF2-40B4-BE49-F238E27FC236}">
                <a16:creationId xmlns:a16="http://schemas.microsoft.com/office/drawing/2014/main" id="{AF4F6125-C246-4BB0-93F3-5BBFF6598010}"/>
              </a:ext>
            </a:extLst>
          </p:cNvPr>
          <p:cNvSpPr>
            <a:spLocks noChangeShapeType="1"/>
          </p:cNvSpPr>
          <p:nvPr/>
        </p:nvSpPr>
        <p:spPr bwMode="auto">
          <a:xfrm>
            <a:off x="3963244" y="4562022"/>
            <a:ext cx="108860" cy="28545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600" i="0" u="none" strike="noStrike" kern="0" cap="none" spc="0" normalizeH="0" baseline="0" noProof="0">
              <a:ln>
                <a:noFill/>
              </a:ln>
              <a:solidFill>
                <a:srgbClr val="000000"/>
              </a:solidFill>
              <a:effectLst/>
              <a:uLnTx/>
              <a:uFillTx/>
              <a:cs typeface="+mn-ea"/>
              <a:sym typeface="+mn-lt"/>
            </a:endParaRPr>
          </a:p>
        </p:txBody>
      </p:sp>
      <p:sp>
        <p:nvSpPr>
          <p:cNvPr id="108" name="Line 80">
            <a:extLst>
              <a:ext uri="{FF2B5EF4-FFF2-40B4-BE49-F238E27FC236}">
                <a16:creationId xmlns:a16="http://schemas.microsoft.com/office/drawing/2014/main" id="{C8B0E951-A2B9-48D0-884A-811C5FF1CDEB}"/>
              </a:ext>
            </a:extLst>
          </p:cNvPr>
          <p:cNvSpPr>
            <a:spLocks noChangeShapeType="1"/>
          </p:cNvSpPr>
          <p:nvPr/>
        </p:nvSpPr>
        <p:spPr bwMode="auto">
          <a:xfrm flipH="1">
            <a:off x="7160612" y="4535256"/>
            <a:ext cx="265756" cy="2933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600" i="0" u="none" strike="noStrike" kern="0" cap="none" spc="0" normalizeH="0" baseline="0" noProof="0">
              <a:ln>
                <a:noFill/>
              </a:ln>
              <a:solidFill>
                <a:srgbClr val="000000"/>
              </a:solidFill>
              <a:effectLst/>
              <a:uLnTx/>
              <a:uFillTx/>
              <a:cs typeface="+mn-ea"/>
              <a:sym typeface="+mn-lt"/>
            </a:endParaRPr>
          </a:p>
        </p:txBody>
      </p:sp>
      <p:sp>
        <p:nvSpPr>
          <p:cNvPr id="109" name="Line 81">
            <a:extLst>
              <a:ext uri="{FF2B5EF4-FFF2-40B4-BE49-F238E27FC236}">
                <a16:creationId xmlns:a16="http://schemas.microsoft.com/office/drawing/2014/main" id="{989C1317-FADC-42CB-8E52-AB2BE41D163D}"/>
              </a:ext>
            </a:extLst>
          </p:cNvPr>
          <p:cNvSpPr>
            <a:spLocks noChangeShapeType="1"/>
          </p:cNvSpPr>
          <p:nvPr/>
        </p:nvSpPr>
        <p:spPr bwMode="auto">
          <a:xfrm>
            <a:off x="7495980" y="4555040"/>
            <a:ext cx="393391" cy="28966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600" i="0" u="none" strike="noStrike" kern="0" cap="none" spc="0" normalizeH="0" baseline="0" noProof="0">
              <a:ln>
                <a:noFill/>
              </a:ln>
              <a:solidFill>
                <a:srgbClr val="000000"/>
              </a:solidFill>
              <a:effectLst/>
              <a:uLnTx/>
              <a:uFillTx/>
              <a:cs typeface="+mn-ea"/>
              <a:sym typeface="+mn-lt"/>
            </a:endParaRPr>
          </a:p>
        </p:txBody>
      </p:sp>
      <p:sp>
        <p:nvSpPr>
          <p:cNvPr id="110" name="Line 82">
            <a:extLst>
              <a:ext uri="{FF2B5EF4-FFF2-40B4-BE49-F238E27FC236}">
                <a16:creationId xmlns:a16="http://schemas.microsoft.com/office/drawing/2014/main" id="{61314AE6-64F7-4F62-857F-9E26B401DE09}"/>
              </a:ext>
            </a:extLst>
          </p:cNvPr>
          <p:cNvSpPr>
            <a:spLocks noChangeShapeType="1"/>
          </p:cNvSpPr>
          <p:nvPr/>
        </p:nvSpPr>
        <p:spPr bwMode="auto">
          <a:xfrm flipH="1">
            <a:off x="4452263" y="4551904"/>
            <a:ext cx="262162" cy="28545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600" i="0" u="none" strike="noStrike" kern="0" cap="none" spc="0" normalizeH="0" baseline="0" noProof="0">
              <a:ln>
                <a:noFill/>
              </a:ln>
              <a:solidFill>
                <a:srgbClr val="000000"/>
              </a:solidFill>
              <a:effectLst/>
              <a:uLnTx/>
              <a:uFillTx/>
              <a:cs typeface="+mn-ea"/>
              <a:sym typeface="+mn-lt"/>
            </a:endParaRPr>
          </a:p>
        </p:txBody>
      </p:sp>
      <p:sp>
        <p:nvSpPr>
          <p:cNvPr id="111" name="Line 83">
            <a:extLst>
              <a:ext uri="{FF2B5EF4-FFF2-40B4-BE49-F238E27FC236}">
                <a16:creationId xmlns:a16="http://schemas.microsoft.com/office/drawing/2014/main" id="{06F3481D-59AC-4729-A0C7-3CE7FA0CDA91}"/>
              </a:ext>
            </a:extLst>
          </p:cNvPr>
          <p:cNvSpPr>
            <a:spLocks noChangeShapeType="1"/>
          </p:cNvSpPr>
          <p:nvPr/>
        </p:nvSpPr>
        <p:spPr bwMode="auto">
          <a:xfrm>
            <a:off x="4825231" y="4567504"/>
            <a:ext cx="59674" cy="26383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600" i="0" u="none" strike="noStrike" kern="0" cap="none" spc="0" normalizeH="0" baseline="0" noProof="0">
              <a:ln>
                <a:noFill/>
              </a:ln>
              <a:solidFill>
                <a:srgbClr val="000000"/>
              </a:solidFill>
              <a:effectLst/>
              <a:uLnTx/>
              <a:uFillTx/>
              <a:cs typeface="+mn-ea"/>
              <a:sym typeface="+mn-lt"/>
            </a:endParaRPr>
          </a:p>
        </p:txBody>
      </p:sp>
      <p:sp>
        <p:nvSpPr>
          <p:cNvPr id="112" name="Line 84">
            <a:extLst>
              <a:ext uri="{FF2B5EF4-FFF2-40B4-BE49-F238E27FC236}">
                <a16:creationId xmlns:a16="http://schemas.microsoft.com/office/drawing/2014/main" id="{063B9A3A-C719-4C93-B08A-76254EF68106}"/>
              </a:ext>
            </a:extLst>
          </p:cNvPr>
          <p:cNvSpPr>
            <a:spLocks noChangeShapeType="1"/>
          </p:cNvSpPr>
          <p:nvPr/>
        </p:nvSpPr>
        <p:spPr bwMode="auto">
          <a:xfrm flipH="1">
            <a:off x="5372266" y="4567503"/>
            <a:ext cx="321205" cy="27177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600" i="0" u="none" strike="noStrike" kern="0" cap="none" spc="0" normalizeH="0" baseline="0" noProof="0">
              <a:ln>
                <a:noFill/>
              </a:ln>
              <a:solidFill>
                <a:srgbClr val="000000"/>
              </a:solidFill>
              <a:effectLst/>
              <a:uLnTx/>
              <a:uFillTx/>
              <a:cs typeface="+mn-ea"/>
              <a:sym typeface="+mn-lt"/>
            </a:endParaRPr>
          </a:p>
        </p:txBody>
      </p:sp>
      <p:sp>
        <p:nvSpPr>
          <p:cNvPr id="113" name="Line 85">
            <a:extLst>
              <a:ext uri="{FF2B5EF4-FFF2-40B4-BE49-F238E27FC236}">
                <a16:creationId xmlns:a16="http://schemas.microsoft.com/office/drawing/2014/main" id="{674F5AFA-DAA7-4D77-B0A7-1F1F5C8EE264}"/>
              </a:ext>
            </a:extLst>
          </p:cNvPr>
          <p:cNvSpPr>
            <a:spLocks noChangeShapeType="1"/>
          </p:cNvSpPr>
          <p:nvPr/>
        </p:nvSpPr>
        <p:spPr bwMode="auto">
          <a:xfrm>
            <a:off x="5743412" y="4568925"/>
            <a:ext cx="205118" cy="27035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600" i="0" u="none" strike="noStrike" kern="0" cap="none" spc="0" normalizeH="0" baseline="0" noProof="0">
              <a:ln>
                <a:noFill/>
              </a:ln>
              <a:solidFill>
                <a:srgbClr val="000000"/>
              </a:solidFill>
              <a:effectLst/>
              <a:uLnTx/>
              <a:uFillTx/>
              <a:cs typeface="+mn-ea"/>
              <a:sym typeface="+mn-lt"/>
            </a:endParaRPr>
          </a:p>
        </p:txBody>
      </p:sp>
      <p:graphicFrame>
        <p:nvGraphicFramePr>
          <p:cNvPr id="114" name="Group 166">
            <a:extLst>
              <a:ext uri="{FF2B5EF4-FFF2-40B4-BE49-F238E27FC236}">
                <a16:creationId xmlns:a16="http://schemas.microsoft.com/office/drawing/2014/main" id="{95F56661-1211-41F3-98C3-1D5C9A1E7E32}"/>
              </a:ext>
            </a:extLst>
          </p:cNvPr>
          <p:cNvGraphicFramePr>
            <a:graphicFrameLocks noGrp="1"/>
          </p:cNvGraphicFramePr>
          <p:nvPr>
            <p:extLst>
              <p:ext uri="{D42A27DB-BD31-4B8C-83A1-F6EECF244321}">
                <p14:modId xmlns:p14="http://schemas.microsoft.com/office/powerpoint/2010/main" val="3850548923"/>
              </p:ext>
            </p:extLst>
          </p:nvPr>
        </p:nvGraphicFramePr>
        <p:xfrm>
          <a:off x="3182125" y="4267281"/>
          <a:ext cx="330448" cy="251106"/>
        </p:xfrm>
        <a:graphic>
          <a:graphicData uri="http://schemas.openxmlformats.org/drawingml/2006/table">
            <a:tbl>
              <a:tblPr/>
              <a:tblGrid>
                <a:gridCol w="330448">
                  <a:extLst>
                    <a:ext uri="{9D8B030D-6E8A-4147-A177-3AD203B41FA5}">
                      <a16:colId xmlns:a16="http://schemas.microsoft.com/office/drawing/2014/main" val="20000"/>
                    </a:ext>
                  </a:extLst>
                </a:gridCol>
              </a:tblGrid>
              <a:tr h="250825">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dirty="0">
                          <a:ln>
                            <a:noFill/>
                          </a:ln>
                          <a:solidFill>
                            <a:srgbClr val="000000"/>
                          </a:solidFill>
                          <a:effectLst/>
                          <a:latin typeface="+mn-lt"/>
                          <a:ea typeface="+mn-ea"/>
                          <a:cs typeface="+mn-ea"/>
                          <a:sym typeface="+mn-lt"/>
                        </a:rPr>
                        <a:t> -1</a:t>
                      </a:r>
                      <a:endParaRPr kumimoji="1" lang="en-US" altLang="zh-CN" sz="1400" b="0" i="0" u="none" strike="noStrike" cap="none" normalizeH="0" baseline="0" noProof="1">
                        <a:ln>
                          <a:noFill/>
                        </a:ln>
                        <a:solidFill>
                          <a:srgbClr val="000000"/>
                        </a:solidFill>
                        <a:effectLst/>
                        <a:latin typeface="+mn-lt"/>
                        <a:ea typeface="+mn-ea"/>
                        <a:cs typeface="+mn-ea"/>
                        <a:sym typeface="+mn-lt"/>
                      </a:endParaRPr>
                    </a:p>
                  </a:txBody>
                  <a:tcPr marL="76200" marR="19050" marT="18873" marB="18873"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FCF01"/>
                    </a:solidFill>
                  </a:tcPr>
                </a:tc>
                <a:extLst>
                  <a:ext uri="{0D108BD9-81ED-4DB2-BD59-A6C34878D82A}">
                    <a16:rowId xmlns:a16="http://schemas.microsoft.com/office/drawing/2014/main" val="10000"/>
                  </a:ext>
                </a:extLst>
              </a:tr>
            </a:tbl>
          </a:graphicData>
        </a:graphic>
      </p:graphicFrame>
      <p:graphicFrame>
        <p:nvGraphicFramePr>
          <p:cNvPr id="115" name="Group 102">
            <a:extLst>
              <a:ext uri="{FF2B5EF4-FFF2-40B4-BE49-F238E27FC236}">
                <a16:creationId xmlns:a16="http://schemas.microsoft.com/office/drawing/2014/main" id="{1F4A1FA5-DD58-4B27-BEDA-D90CADA144DD}"/>
              </a:ext>
            </a:extLst>
          </p:cNvPr>
          <p:cNvGraphicFramePr>
            <a:graphicFrameLocks noGrp="1"/>
          </p:cNvGraphicFramePr>
          <p:nvPr>
            <p:extLst>
              <p:ext uri="{D42A27DB-BD31-4B8C-83A1-F6EECF244321}">
                <p14:modId xmlns:p14="http://schemas.microsoft.com/office/powerpoint/2010/main" val="2477769020"/>
              </p:ext>
            </p:extLst>
          </p:nvPr>
        </p:nvGraphicFramePr>
        <p:xfrm>
          <a:off x="7664383" y="4849695"/>
          <a:ext cx="447875" cy="251106"/>
        </p:xfrm>
        <a:graphic>
          <a:graphicData uri="http://schemas.openxmlformats.org/drawingml/2006/table">
            <a:tbl>
              <a:tblPr/>
              <a:tblGrid>
                <a:gridCol w="447875">
                  <a:extLst>
                    <a:ext uri="{9D8B030D-6E8A-4147-A177-3AD203B41FA5}">
                      <a16:colId xmlns:a16="http://schemas.microsoft.com/office/drawing/2014/main" val="20000"/>
                    </a:ext>
                  </a:extLst>
                </a:gridCol>
              </a:tblGrid>
              <a:tr h="250825">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dirty="0">
                          <a:ln>
                            <a:noFill/>
                          </a:ln>
                          <a:solidFill>
                            <a:srgbClr val="000000"/>
                          </a:solidFill>
                          <a:effectLst/>
                          <a:latin typeface="+mn-lt"/>
                          <a:ea typeface="+mn-ea"/>
                          <a:cs typeface="+mn-ea"/>
                          <a:sym typeface="+mn-lt"/>
                        </a:rPr>
                        <a:t>11-</a:t>
                      </a:r>
                      <a:endParaRPr kumimoji="1" lang="en-US" altLang="zh-CN" sz="1400" b="0" i="0" u="none" strike="noStrike" cap="none" normalizeH="0" baseline="0" noProof="1">
                        <a:ln>
                          <a:noFill/>
                        </a:ln>
                        <a:solidFill>
                          <a:srgbClr val="000000"/>
                        </a:solidFill>
                        <a:effectLst/>
                        <a:latin typeface="+mn-lt"/>
                        <a:ea typeface="+mn-ea"/>
                        <a:cs typeface="+mn-ea"/>
                        <a:sym typeface="+mn-lt"/>
                      </a:endParaRPr>
                    </a:p>
                  </a:txBody>
                  <a:tcPr marL="76200" marR="0" marT="18873" marB="18873"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FCF01"/>
                    </a:solidFill>
                  </a:tcPr>
                </a:tc>
                <a:extLst>
                  <a:ext uri="{0D108BD9-81ED-4DB2-BD59-A6C34878D82A}">
                    <a16:rowId xmlns:a16="http://schemas.microsoft.com/office/drawing/2014/main" val="10000"/>
                  </a:ext>
                </a:extLst>
              </a:tr>
            </a:tbl>
          </a:graphicData>
        </a:graphic>
      </p:graphicFrame>
      <p:sp>
        <p:nvSpPr>
          <p:cNvPr id="120" name="Line 82">
            <a:extLst>
              <a:ext uri="{FF2B5EF4-FFF2-40B4-BE49-F238E27FC236}">
                <a16:creationId xmlns:a16="http://schemas.microsoft.com/office/drawing/2014/main" id="{31A6783D-F190-4387-A1BA-1CCA4DDA7B54}"/>
              </a:ext>
            </a:extLst>
          </p:cNvPr>
          <p:cNvSpPr>
            <a:spLocks noChangeShapeType="1"/>
          </p:cNvSpPr>
          <p:nvPr/>
        </p:nvSpPr>
        <p:spPr bwMode="auto">
          <a:xfrm flipH="1">
            <a:off x="3320312" y="4078231"/>
            <a:ext cx="294436" cy="16886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600" i="0" u="none" strike="noStrike" kern="0" cap="none" spc="0" normalizeH="0" baseline="0" noProof="0">
              <a:ln>
                <a:noFill/>
              </a:ln>
              <a:solidFill>
                <a:srgbClr val="000000"/>
              </a:solidFill>
              <a:effectLst/>
              <a:uLnTx/>
              <a:uFillTx/>
              <a:cs typeface="+mn-ea"/>
              <a:sym typeface="+mn-lt"/>
            </a:endParaRPr>
          </a:p>
        </p:txBody>
      </p:sp>
      <p:sp>
        <p:nvSpPr>
          <p:cNvPr id="121" name="Line 82">
            <a:extLst>
              <a:ext uri="{FF2B5EF4-FFF2-40B4-BE49-F238E27FC236}">
                <a16:creationId xmlns:a16="http://schemas.microsoft.com/office/drawing/2014/main" id="{BAFCA952-E3C8-44D6-ABE5-26329820C9FF}"/>
              </a:ext>
            </a:extLst>
          </p:cNvPr>
          <p:cNvSpPr>
            <a:spLocks noChangeShapeType="1"/>
          </p:cNvSpPr>
          <p:nvPr/>
        </p:nvSpPr>
        <p:spPr bwMode="auto">
          <a:xfrm flipH="1">
            <a:off x="4308771" y="4065626"/>
            <a:ext cx="186393" cy="18701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600" i="0" u="none" strike="noStrike" kern="0" cap="none" spc="0" normalizeH="0" baseline="0" noProof="0">
              <a:ln>
                <a:noFill/>
              </a:ln>
              <a:solidFill>
                <a:srgbClr val="000000"/>
              </a:solidFill>
              <a:effectLst/>
              <a:uLnTx/>
              <a:uFillTx/>
              <a:cs typeface="+mn-ea"/>
              <a:sym typeface="+mn-lt"/>
            </a:endParaRPr>
          </a:p>
        </p:txBody>
      </p:sp>
      <p:sp>
        <p:nvSpPr>
          <p:cNvPr id="75" name="Line 80">
            <a:extLst>
              <a:ext uri="{FF2B5EF4-FFF2-40B4-BE49-F238E27FC236}">
                <a16:creationId xmlns:a16="http://schemas.microsoft.com/office/drawing/2014/main" id="{F22946AB-BD15-4338-A267-1796EDE64D26}"/>
              </a:ext>
            </a:extLst>
          </p:cNvPr>
          <p:cNvSpPr>
            <a:spLocks noChangeShapeType="1"/>
          </p:cNvSpPr>
          <p:nvPr/>
        </p:nvSpPr>
        <p:spPr bwMode="auto">
          <a:xfrm flipH="1">
            <a:off x="6352445" y="4010984"/>
            <a:ext cx="265756" cy="2933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600" i="0" u="none" strike="noStrike" kern="0" cap="none" spc="0" normalizeH="0" baseline="0" noProof="0">
              <a:ln>
                <a:noFill/>
              </a:ln>
              <a:solidFill>
                <a:srgbClr val="000000"/>
              </a:solidFill>
              <a:effectLst/>
              <a:uLnTx/>
              <a:uFillTx/>
              <a:cs typeface="+mn-ea"/>
              <a:sym typeface="+mn-lt"/>
            </a:endParaRPr>
          </a:p>
        </p:txBody>
      </p:sp>
    </p:spTree>
    <p:custDataLst>
      <p:tags r:id="rId1"/>
    </p:custDataLst>
    <p:extLst>
      <p:ext uri="{BB962C8B-B14F-4D97-AF65-F5344CB8AC3E}">
        <p14:creationId xmlns:p14="http://schemas.microsoft.com/office/powerpoint/2010/main" val="1244778876"/>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left)">
                                      <p:cBhvr>
                                        <p:cTn id="12" dur="500"/>
                                        <p:tgtEl>
                                          <p:spTgt spid="50"/>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500"/>
                                        <p:tgtEl>
                                          <p:spTgt spid="14"/>
                                        </p:tgtEl>
                                      </p:cBhvr>
                                    </p:animEffect>
                                  </p:childTnLst>
                                </p:cTn>
                              </p:par>
                              <p:par>
                                <p:cTn id="17" presetID="22" presetClass="entr" presetSubtype="8"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fade">
                                      <p:cBhvr>
                                        <p:cTn id="36" dur="500"/>
                                        <p:tgtEl>
                                          <p:spTgt spid="4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500"/>
                                        <p:tgtEl>
                                          <p:spTgt spid="49"/>
                                        </p:tgtEl>
                                      </p:cBhvr>
                                    </p:animEffect>
                                  </p:childTnLst>
                                </p:cTn>
                              </p:par>
                            </p:childTnLst>
                          </p:cTn>
                        </p:par>
                        <p:par>
                          <p:cTn id="43" fill="hold">
                            <p:stCondLst>
                              <p:cond delay="1000"/>
                            </p:stCondLst>
                            <p:childTnLst>
                              <p:par>
                                <p:cTn id="44" presetID="10" presetClass="entr" presetSubtype="0" fill="hold" grpId="0" nodeType="after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500"/>
                                        <p:tgtEl>
                                          <p:spTgt spid="3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fade">
                                      <p:cBhvr>
                                        <p:cTn id="52" dur="500"/>
                                        <p:tgtEl>
                                          <p:spTgt spid="3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fade">
                                      <p:cBhvr>
                                        <p:cTn id="58" dur="500"/>
                                        <p:tgtEl>
                                          <p:spTgt spid="4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fade">
                                      <p:cBhvr>
                                        <p:cTn id="61" dur="500"/>
                                        <p:tgtEl>
                                          <p:spTgt spid="4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fade">
                                      <p:cBhvr>
                                        <p:cTn id="64" dur="500"/>
                                        <p:tgtEl>
                                          <p:spTgt spid="5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fade">
                                      <p:cBhvr>
                                        <p:cTn id="73" dur="500"/>
                                        <p:tgtEl>
                                          <p:spTgt spid="3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9"/>
                                        </p:tgtEl>
                                        <p:attrNameLst>
                                          <p:attrName>style.visibility</p:attrName>
                                        </p:attrNameLst>
                                      </p:cBhvr>
                                      <p:to>
                                        <p:strVal val="visible"/>
                                      </p:to>
                                    </p:set>
                                    <p:animEffect transition="in" filter="fade">
                                      <p:cBhvr>
                                        <p:cTn id="76" dur="500"/>
                                        <p:tgtEl>
                                          <p:spTgt spid="3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3"/>
                                        </p:tgtEl>
                                        <p:attrNameLst>
                                          <p:attrName>style.visibility</p:attrName>
                                        </p:attrNameLst>
                                      </p:cBhvr>
                                      <p:to>
                                        <p:strVal val="visible"/>
                                      </p:to>
                                    </p:set>
                                    <p:animEffect transition="in" filter="fade">
                                      <p:cBhvr>
                                        <p:cTn id="82" dur="500"/>
                                        <p:tgtEl>
                                          <p:spTgt spid="4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5"/>
                                        </p:tgtEl>
                                        <p:attrNameLst>
                                          <p:attrName>style.visibility</p:attrName>
                                        </p:attrNameLst>
                                      </p:cBhvr>
                                      <p:to>
                                        <p:strVal val="visible"/>
                                      </p:to>
                                    </p:set>
                                    <p:animEffect transition="in" filter="fade">
                                      <p:cBhvr>
                                        <p:cTn id="85" dur="500"/>
                                        <p:tgtEl>
                                          <p:spTgt spid="4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56"/>
                                        </p:tgtEl>
                                        <p:attrNameLst>
                                          <p:attrName>style.visibility</p:attrName>
                                        </p:attrNameLst>
                                      </p:cBhvr>
                                      <p:to>
                                        <p:strVal val="visible"/>
                                      </p:to>
                                    </p:set>
                                    <p:animEffect transition="in" filter="fade">
                                      <p:cBhvr>
                                        <p:cTn id="88" dur="500"/>
                                        <p:tgtEl>
                                          <p:spTgt spid="5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58"/>
                                        </p:tgtEl>
                                        <p:attrNameLst>
                                          <p:attrName>style.visibility</p:attrName>
                                        </p:attrNameLst>
                                      </p:cBhvr>
                                      <p:to>
                                        <p:strVal val="visible"/>
                                      </p:to>
                                    </p:set>
                                    <p:animEffect transition="in" filter="fade">
                                      <p:cBhvr>
                                        <p:cTn id="91" dur="500"/>
                                        <p:tgtEl>
                                          <p:spTgt spid="5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59"/>
                                        </p:tgtEl>
                                        <p:attrNameLst>
                                          <p:attrName>style.visibility</p:attrName>
                                        </p:attrNameLst>
                                      </p:cBhvr>
                                      <p:to>
                                        <p:strVal val="visible"/>
                                      </p:to>
                                    </p:set>
                                    <p:animEffect transition="in" filter="fade">
                                      <p:cBhvr>
                                        <p:cTn id="94" dur="500"/>
                                        <p:tgtEl>
                                          <p:spTgt spid="59"/>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6"/>
                                        </p:tgtEl>
                                        <p:attrNameLst>
                                          <p:attrName>style.visibility</p:attrName>
                                        </p:attrNameLst>
                                      </p:cBhvr>
                                      <p:to>
                                        <p:strVal val="visible"/>
                                      </p:to>
                                    </p:set>
                                  </p:childTnLst>
                                </p:cTn>
                              </p:par>
                              <p:par>
                                <p:cTn id="99" presetID="22" presetClass="entr" presetSubtype="4" fill="hold" nodeType="withEffect">
                                  <p:stCondLst>
                                    <p:cond delay="0"/>
                                  </p:stCondLst>
                                  <p:childTnLst>
                                    <p:set>
                                      <p:cBhvr>
                                        <p:cTn id="100" dur="1" fill="hold">
                                          <p:stCondLst>
                                            <p:cond delay="0"/>
                                          </p:stCondLst>
                                        </p:cTn>
                                        <p:tgtEl>
                                          <p:spTgt spid="3"/>
                                        </p:tgtEl>
                                        <p:attrNameLst>
                                          <p:attrName>style.visibility</p:attrName>
                                        </p:attrNameLst>
                                      </p:cBhvr>
                                      <p:to>
                                        <p:strVal val="visible"/>
                                      </p:to>
                                    </p:set>
                                    <p:animEffect transition="in" filter="wipe(down)">
                                      <p:cBhvr>
                                        <p:cTn id="101" dur="500"/>
                                        <p:tgtEl>
                                          <p:spTgt spid="3"/>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4" fill="hold" nodeType="clickEffect">
                                  <p:stCondLst>
                                    <p:cond delay="0"/>
                                  </p:stCondLst>
                                  <p:childTnLst>
                                    <p:set>
                                      <p:cBhvr>
                                        <p:cTn id="105" dur="1" fill="hold">
                                          <p:stCondLst>
                                            <p:cond delay="0"/>
                                          </p:stCondLst>
                                        </p:cTn>
                                        <p:tgtEl>
                                          <p:spTgt spid="4"/>
                                        </p:tgtEl>
                                        <p:attrNameLst>
                                          <p:attrName>style.visibility</p:attrName>
                                        </p:attrNameLst>
                                      </p:cBhvr>
                                      <p:to>
                                        <p:strVal val="visible"/>
                                      </p:to>
                                    </p:set>
                                    <p:animEffect transition="in" filter="wipe(down)">
                                      <p:cBhvr>
                                        <p:cTn id="106" dur="500"/>
                                        <p:tgtEl>
                                          <p:spTgt spid="4"/>
                                        </p:tgtEl>
                                      </p:cBhvr>
                                    </p:animEffect>
                                  </p:childTnLst>
                                </p:cTn>
                              </p:par>
                            </p:childTnLst>
                          </p:cTn>
                        </p:par>
                        <p:par>
                          <p:cTn id="107" fill="hold">
                            <p:stCondLst>
                              <p:cond delay="500"/>
                            </p:stCondLst>
                            <p:childTnLst>
                              <p:par>
                                <p:cTn id="108" presetID="22" presetClass="entr" presetSubtype="1" fill="hold" nodeType="afterEffect">
                                  <p:stCondLst>
                                    <p:cond delay="0"/>
                                  </p:stCondLst>
                                  <p:childTnLst>
                                    <p:set>
                                      <p:cBhvr>
                                        <p:cTn id="109" dur="1" fill="hold">
                                          <p:stCondLst>
                                            <p:cond delay="0"/>
                                          </p:stCondLst>
                                        </p:cTn>
                                        <p:tgtEl>
                                          <p:spTgt spid="8"/>
                                        </p:tgtEl>
                                        <p:attrNameLst>
                                          <p:attrName>style.visibility</p:attrName>
                                        </p:attrNameLst>
                                      </p:cBhvr>
                                      <p:to>
                                        <p:strVal val="visible"/>
                                      </p:to>
                                    </p:set>
                                    <p:animEffect transition="in" filter="wipe(up)">
                                      <p:cBhvr>
                                        <p:cTn id="110" dur="500"/>
                                        <p:tgtEl>
                                          <p:spTgt spid="8"/>
                                        </p:tgtEl>
                                      </p:cBhvr>
                                    </p:animEffect>
                                  </p:childTnLst>
                                </p:cTn>
                              </p:par>
                            </p:childTnLst>
                          </p:cTn>
                        </p:par>
                      </p:childTnLst>
                    </p:cTn>
                  </p:par>
                  <p:par>
                    <p:cTn id="111" fill="hold">
                      <p:stCondLst>
                        <p:cond delay="indefinite"/>
                      </p:stCondLst>
                      <p:childTnLst>
                        <p:par>
                          <p:cTn id="112" fill="hold">
                            <p:stCondLst>
                              <p:cond delay="0"/>
                            </p:stCondLst>
                            <p:childTnLst>
                              <p:par>
                                <p:cTn id="113" presetID="63" presetClass="path" presetSubtype="0" accel="50000" decel="50000" fill="hold" nodeType="clickEffect">
                                  <p:stCondLst>
                                    <p:cond delay="0"/>
                                  </p:stCondLst>
                                  <p:childTnLst>
                                    <p:animMotion origin="layout" path="M 3.88889E-6 -4.69136E-6 L 0.28819 -4.69136E-6 " pathEditMode="relative" rAng="0" ptsTypes="AA">
                                      <p:cBhvr>
                                        <p:cTn id="114" dur="2000" fill="hold"/>
                                        <p:tgtEl>
                                          <p:spTgt spid="6"/>
                                        </p:tgtEl>
                                        <p:attrNameLst>
                                          <p:attrName>ppt_x</p:attrName>
                                          <p:attrName>ppt_y</p:attrName>
                                        </p:attrNameLst>
                                      </p:cBhvr>
                                      <p:rCtr x="14410" y="0"/>
                                    </p:animMotion>
                                  </p:childTnLst>
                                </p:cTn>
                              </p:par>
                            </p:childTnLst>
                          </p:cTn>
                        </p:par>
                      </p:childTnLst>
                    </p:cTn>
                  </p:par>
                  <p:par>
                    <p:cTn id="115" fill="hold">
                      <p:stCondLst>
                        <p:cond delay="indefinite"/>
                      </p:stCondLst>
                      <p:childTnLst>
                        <p:par>
                          <p:cTn id="116" fill="hold">
                            <p:stCondLst>
                              <p:cond delay="0"/>
                            </p:stCondLst>
                            <p:childTnLst>
                              <p:par>
                                <p:cTn id="117" presetID="35" presetClass="path" presetSubtype="0" accel="50000" decel="50000" fill="hold" nodeType="clickEffect">
                                  <p:stCondLst>
                                    <p:cond delay="0"/>
                                  </p:stCondLst>
                                  <p:childTnLst>
                                    <p:animMotion origin="layout" path="M -2.5E-6 1.60494E-6 L 0.13924 0.00092 " pathEditMode="relative" rAng="0" ptsTypes="AA">
                                      <p:cBhvr>
                                        <p:cTn id="118" dur="2000" fill="hold"/>
                                        <p:tgtEl>
                                          <p:spTgt spid="4"/>
                                        </p:tgtEl>
                                        <p:attrNameLst>
                                          <p:attrName>ppt_x</p:attrName>
                                          <p:attrName>ppt_y</p:attrName>
                                        </p:attrNameLst>
                                      </p:cBhvr>
                                      <p:rCtr x="6962" y="31"/>
                                    </p:animMotion>
                                  </p:childTnLst>
                                </p:cTn>
                              </p:par>
                            </p:childTnLst>
                          </p:cTn>
                        </p:par>
                      </p:childTnLst>
                    </p:cTn>
                  </p:par>
                  <p:par>
                    <p:cTn id="119" fill="hold">
                      <p:stCondLst>
                        <p:cond delay="indefinite"/>
                      </p:stCondLst>
                      <p:childTnLst>
                        <p:par>
                          <p:cTn id="120" fill="hold">
                            <p:stCondLst>
                              <p:cond delay="0"/>
                            </p:stCondLst>
                            <p:childTnLst>
                              <p:par>
                                <p:cTn id="121" presetID="22" presetClass="entr" presetSubtype="1" fill="hold" nodeType="clickEffect">
                                  <p:stCondLst>
                                    <p:cond delay="0"/>
                                  </p:stCondLst>
                                  <p:childTnLst>
                                    <p:set>
                                      <p:cBhvr>
                                        <p:cTn id="122" dur="1" fill="hold">
                                          <p:stCondLst>
                                            <p:cond delay="0"/>
                                          </p:stCondLst>
                                        </p:cTn>
                                        <p:tgtEl>
                                          <p:spTgt spid="16"/>
                                        </p:tgtEl>
                                        <p:attrNameLst>
                                          <p:attrName>style.visibility</p:attrName>
                                        </p:attrNameLst>
                                      </p:cBhvr>
                                      <p:to>
                                        <p:strVal val="visible"/>
                                      </p:to>
                                    </p:set>
                                    <p:animEffect transition="in" filter="wipe(up)">
                                      <p:cBhvr>
                                        <p:cTn id="123" dur="500"/>
                                        <p:tgtEl>
                                          <p:spTgt spid="16"/>
                                        </p:tgtEl>
                                      </p:cBhvr>
                                    </p:animEffect>
                                  </p:childTnLst>
                                </p:cTn>
                              </p:par>
                            </p:childTnLst>
                          </p:cTn>
                        </p:par>
                      </p:childTnLst>
                    </p:cTn>
                  </p:par>
                  <p:par>
                    <p:cTn id="124" fill="hold">
                      <p:stCondLst>
                        <p:cond delay="indefinite"/>
                      </p:stCondLst>
                      <p:childTnLst>
                        <p:par>
                          <p:cTn id="125" fill="hold">
                            <p:stCondLst>
                              <p:cond delay="0"/>
                            </p:stCondLst>
                            <p:childTnLst>
                              <p:par>
                                <p:cTn id="126" presetID="35" presetClass="path" presetSubtype="0" accel="50000" decel="50000" fill="hold" nodeType="clickEffect">
                                  <p:stCondLst>
                                    <p:cond delay="0"/>
                                  </p:stCondLst>
                                  <p:childTnLst>
                                    <p:animMotion origin="layout" path="M 5.55556E-7 -4.32099E-6 L -0.14167 -0.00339 " pathEditMode="relative" rAng="0" ptsTypes="AA">
                                      <p:cBhvr>
                                        <p:cTn id="127" dur="2000" fill="hold"/>
                                        <p:tgtEl>
                                          <p:spTgt spid="3"/>
                                        </p:tgtEl>
                                        <p:attrNameLst>
                                          <p:attrName>ppt_x</p:attrName>
                                          <p:attrName>ppt_y</p:attrName>
                                        </p:attrNameLst>
                                      </p:cBhvr>
                                      <p:rCtr x="-7083" y="-185"/>
                                    </p:animMotion>
                                  </p:childTnLst>
                                </p:cTn>
                              </p:par>
                            </p:childTnLst>
                          </p:cTn>
                        </p:par>
                      </p:childTnLst>
                    </p:cTn>
                  </p:par>
                  <p:par>
                    <p:cTn id="128" fill="hold">
                      <p:stCondLst>
                        <p:cond delay="indefinite"/>
                      </p:stCondLst>
                      <p:childTnLst>
                        <p:par>
                          <p:cTn id="129" fill="hold">
                            <p:stCondLst>
                              <p:cond delay="0"/>
                            </p:stCondLst>
                            <p:childTnLst>
                              <p:par>
                                <p:cTn id="130" presetID="63" presetClass="path" presetSubtype="0" accel="50000" decel="50000" fill="hold" nodeType="clickEffect">
                                  <p:stCondLst>
                                    <p:cond delay="0"/>
                                  </p:stCondLst>
                                  <p:childTnLst>
                                    <p:animMotion origin="layout" path="M 0.13923 0.00093 L 0.04584 -0.00185 " pathEditMode="relative" rAng="0" ptsTypes="AA">
                                      <p:cBhvr>
                                        <p:cTn id="131" dur="2000" fill="hold"/>
                                        <p:tgtEl>
                                          <p:spTgt spid="4"/>
                                        </p:tgtEl>
                                        <p:attrNameLst>
                                          <p:attrName>ppt_x</p:attrName>
                                          <p:attrName>ppt_y</p:attrName>
                                        </p:attrNameLst>
                                      </p:cBhvr>
                                      <p:rCtr x="-4375" y="0"/>
                                    </p:animMotion>
                                  </p:childTnLst>
                                </p:cTn>
                              </p:par>
                            </p:childTnLst>
                          </p:cTn>
                        </p:par>
                      </p:childTnLst>
                    </p:cTn>
                  </p:par>
                  <p:par>
                    <p:cTn id="132" fill="hold">
                      <p:stCondLst>
                        <p:cond delay="indefinite"/>
                      </p:stCondLst>
                      <p:childTnLst>
                        <p:par>
                          <p:cTn id="133" fill="hold">
                            <p:stCondLst>
                              <p:cond delay="0"/>
                            </p:stCondLst>
                            <p:childTnLst>
                              <p:par>
                                <p:cTn id="134" presetID="22" presetClass="entr" presetSubtype="1" fill="hold" nodeType="clickEffect">
                                  <p:stCondLst>
                                    <p:cond delay="0"/>
                                  </p:stCondLst>
                                  <p:childTnLst>
                                    <p:set>
                                      <p:cBhvr>
                                        <p:cTn id="135" dur="1" fill="hold">
                                          <p:stCondLst>
                                            <p:cond delay="0"/>
                                          </p:stCondLst>
                                        </p:cTn>
                                        <p:tgtEl>
                                          <p:spTgt spid="19"/>
                                        </p:tgtEl>
                                        <p:attrNameLst>
                                          <p:attrName>style.visibility</p:attrName>
                                        </p:attrNameLst>
                                      </p:cBhvr>
                                      <p:to>
                                        <p:strVal val="visible"/>
                                      </p:to>
                                    </p:set>
                                    <p:animEffect transition="in" filter="wipe(up)">
                                      <p:cBhvr>
                                        <p:cTn id="136" dur="500"/>
                                        <p:tgtEl>
                                          <p:spTgt spid="19"/>
                                        </p:tgtEl>
                                      </p:cBhvr>
                                    </p:animEffect>
                                  </p:childTnLst>
                                </p:cTn>
                              </p:par>
                            </p:childTnLst>
                          </p:cTn>
                        </p:par>
                      </p:childTnLst>
                    </p:cTn>
                  </p:par>
                  <p:par>
                    <p:cTn id="137" fill="hold">
                      <p:stCondLst>
                        <p:cond delay="indefinite"/>
                      </p:stCondLst>
                      <p:childTnLst>
                        <p:par>
                          <p:cTn id="138" fill="hold">
                            <p:stCondLst>
                              <p:cond delay="0"/>
                            </p:stCondLst>
                            <p:childTnLst>
                              <p:par>
                                <p:cTn id="139" presetID="35" presetClass="path" presetSubtype="0" accel="50000" decel="50000" fill="hold" nodeType="clickEffect">
                                  <p:stCondLst>
                                    <p:cond delay="0"/>
                                  </p:stCondLst>
                                  <p:childTnLst>
                                    <p:animMotion origin="layout" path="M -0.14167 -0.00339 L -0.2309 -0.00154 " pathEditMode="relative" rAng="0" ptsTypes="AA">
                                      <p:cBhvr>
                                        <p:cTn id="140" dur="2000" fill="hold"/>
                                        <p:tgtEl>
                                          <p:spTgt spid="3"/>
                                        </p:tgtEl>
                                        <p:attrNameLst>
                                          <p:attrName>ppt_x</p:attrName>
                                          <p:attrName>ppt_y</p:attrName>
                                        </p:attrNameLst>
                                      </p:cBhvr>
                                      <p:rCtr x="-4514" y="-309"/>
                                    </p:animMotion>
                                  </p:childTnLst>
                                </p:cTn>
                              </p:par>
                            </p:childTnLst>
                          </p:cTn>
                        </p:par>
                      </p:childTnLst>
                    </p:cTn>
                  </p:par>
                  <p:par>
                    <p:cTn id="141" fill="hold">
                      <p:stCondLst>
                        <p:cond delay="indefinite"/>
                      </p:stCondLst>
                      <p:childTnLst>
                        <p:par>
                          <p:cTn id="142" fill="hold">
                            <p:stCondLst>
                              <p:cond delay="0"/>
                            </p:stCondLst>
                            <p:childTnLst>
                              <p:par>
                                <p:cTn id="143" presetID="22" presetClass="entr" presetSubtype="1" fill="hold" nodeType="clickEffect">
                                  <p:stCondLst>
                                    <p:cond delay="0"/>
                                  </p:stCondLst>
                                  <p:childTnLst>
                                    <p:set>
                                      <p:cBhvr>
                                        <p:cTn id="144" dur="1" fill="hold">
                                          <p:stCondLst>
                                            <p:cond delay="0"/>
                                          </p:stCondLst>
                                        </p:cTn>
                                        <p:tgtEl>
                                          <p:spTgt spid="63"/>
                                        </p:tgtEl>
                                        <p:attrNameLst>
                                          <p:attrName>style.visibility</p:attrName>
                                        </p:attrNameLst>
                                      </p:cBhvr>
                                      <p:to>
                                        <p:strVal val="visible"/>
                                      </p:to>
                                    </p:set>
                                    <p:animEffect transition="in" filter="wipe(up)">
                                      <p:cBhvr>
                                        <p:cTn id="145" dur="500"/>
                                        <p:tgtEl>
                                          <p:spTgt spid="63"/>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nodeType="clickEffect">
                                  <p:stCondLst>
                                    <p:cond delay="0"/>
                                  </p:stCondLst>
                                  <p:childTnLst>
                                    <p:set>
                                      <p:cBhvr>
                                        <p:cTn id="149" dur="1" fill="hold">
                                          <p:stCondLst>
                                            <p:cond delay="0"/>
                                          </p:stCondLst>
                                        </p:cTn>
                                        <p:tgtEl>
                                          <p:spTgt spid="114"/>
                                        </p:tgtEl>
                                        <p:attrNameLst>
                                          <p:attrName>style.visibility</p:attrName>
                                        </p:attrNameLst>
                                      </p:cBhvr>
                                      <p:to>
                                        <p:strVal val="visible"/>
                                      </p:to>
                                    </p:set>
                                    <p:animEffect transition="in" filter="fade">
                                      <p:cBhvr>
                                        <p:cTn id="150" dur="500"/>
                                        <p:tgtEl>
                                          <p:spTgt spid="114"/>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120"/>
                                        </p:tgtEl>
                                        <p:attrNameLst>
                                          <p:attrName>style.visibility</p:attrName>
                                        </p:attrNameLst>
                                      </p:cBhvr>
                                      <p:to>
                                        <p:strVal val="visible"/>
                                      </p:to>
                                    </p:set>
                                    <p:animEffect transition="in" filter="fade">
                                      <p:cBhvr>
                                        <p:cTn id="153" dur="500"/>
                                        <p:tgtEl>
                                          <p:spTgt spid="120"/>
                                        </p:tgtEl>
                                      </p:cBhvr>
                                    </p:animEffect>
                                  </p:childTnLst>
                                </p:cTn>
                              </p:par>
                              <p:par>
                                <p:cTn id="154" presetID="10" presetClass="entr" presetSubtype="0" fill="hold" nodeType="withEffect">
                                  <p:stCondLst>
                                    <p:cond delay="0"/>
                                  </p:stCondLst>
                                  <p:childTnLst>
                                    <p:set>
                                      <p:cBhvr>
                                        <p:cTn id="155" dur="1" fill="hold">
                                          <p:stCondLst>
                                            <p:cond delay="0"/>
                                          </p:stCondLst>
                                        </p:cTn>
                                        <p:tgtEl>
                                          <p:spTgt spid="98"/>
                                        </p:tgtEl>
                                        <p:attrNameLst>
                                          <p:attrName>style.visibility</p:attrName>
                                        </p:attrNameLst>
                                      </p:cBhvr>
                                      <p:to>
                                        <p:strVal val="visible"/>
                                      </p:to>
                                    </p:set>
                                    <p:animEffect transition="in" filter="fade">
                                      <p:cBhvr>
                                        <p:cTn id="156" dur="500"/>
                                        <p:tgtEl>
                                          <p:spTgt spid="98"/>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121"/>
                                        </p:tgtEl>
                                        <p:attrNameLst>
                                          <p:attrName>style.visibility</p:attrName>
                                        </p:attrNameLst>
                                      </p:cBhvr>
                                      <p:to>
                                        <p:strVal val="visible"/>
                                      </p:to>
                                    </p:set>
                                    <p:animEffect transition="in" filter="fade">
                                      <p:cBhvr>
                                        <p:cTn id="159" dur="500"/>
                                        <p:tgtEl>
                                          <p:spTgt spid="121"/>
                                        </p:tgtEl>
                                      </p:cBhvr>
                                    </p:animEffect>
                                  </p:childTnLst>
                                </p:cTn>
                              </p:par>
                              <p:par>
                                <p:cTn id="160" presetID="10" presetClass="entr" presetSubtype="0" fill="hold" nodeType="withEffect">
                                  <p:stCondLst>
                                    <p:cond delay="0"/>
                                  </p:stCondLst>
                                  <p:childTnLst>
                                    <p:set>
                                      <p:cBhvr>
                                        <p:cTn id="161" dur="1" fill="hold">
                                          <p:stCondLst>
                                            <p:cond delay="0"/>
                                          </p:stCondLst>
                                        </p:cTn>
                                        <p:tgtEl>
                                          <p:spTgt spid="104"/>
                                        </p:tgtEl>
                                        <p:attrNameLst>
                                          <p:attrName>style.visibility</p:attrName>
                                        </p:attrNameLst>
                                      </p:cBhvr>
                                      <p:to>
                                        <p:strVal val="visible"/>
                                      </p:to>
                                    </p:set>
                                    <p:animEffect transition="in" filter="fade">
                                      <p:cBhvr>
                                        <p:cTn id="162" dur="500"/>
                                        <p:tgtEl>
                                          <p:spTgt spid="104"/>
                                        </p:tgtEl>
                                      </p:cBhvr>
                                    </p:animEffect>
                                  </p:childTnLst>
                                </p:cTn>
                              </p:par>
                              <p:par>
                                <p:cTn id="163" presetID="10" presetClass="entr" presetSubtype="0" fill="hold" nodeType="withEffect">
                                  <p:stCondLst>
                                    <p:cond delay="0"/>
                                  </p:stCondLst>
                                  <p:childTnLst>
                                    <p:set>
                                      <p:cBhvr>
                                        <p:cTn id="164" dur="1" fill="hold">
                                          <p:stCondLst>
                                            <p:cond delay="0"/>
                                          </p:stCondLst>
                                        </p:cTn>
                                        <p:tgtEl>
                                          <p:spTgt spid="96"/>
                                        </p:tgtEl>
                                        <p:attrNameLst>
                                          <p:attrName>style.visibility</p:attrName>
                                        </p:attrNameLst>
                                      </p:cBhvr>
                                      <p:to>
                                        <p:strVal val="visible"/>
                                      </p:to>
                                    </p:set>
                                    <p:animEffect transition="in" filter="fade">
                                      <p:cBhvr>
                                        <p:cTn id="165" dur="500"/>
                                        <p:tgtEl>
                                          <p:spTgt spid="96"/>
                                        </p:tgtEl>
                                      </p:cBhvr>
                                    </p:animEffect>
                                  </p:childTnLst>
                                </p:cTn>
                              </p:par>
                              <p:par>
                                <p:cTn id="166" presetID="10" presetClass="entr" presetSubtype="0" fill="hold" nodeType="withEffect">
                                  <p:stCondLst>
                                    <p:cond delay="0"/>
                                  </p:stCondLst>
                                  <p:childTnLst>
                                    <p:set>
                                      <p:cBhvr>
                                        <p:cTn id="167" dur="1" fill="hold">
                                          <p:stCondLst>
                                            <p:cond delay="0"/>
                                          </p:stCondLst>
                                        </p:cTn>
                                        <p:tgtEl>
                                          <p:spTgt spid="97"/>
                                        </p:tgtEl>
                                        <p:attrNameLst>
                                          <p:attrName>style.visibility</p:attrName>
                                        </p:attrNameLst>
                                      </p:cBhvr>
                                      <p:to>
                                        <p:strVal val="visible"/>
                                      </p:to>
                                    </p:set>
                                    <p:animEffect transition="in" filter="fade">
                                      <p:cBhvr>
                                        <p:cTn id="168" dur="500"/>
                                        <p:tgtEl>
                                          <p:spTgt spid="97"/>
                                        </p:tgtEl>
                                      </p:cBhvr>
                                    </p:animEffect>
                                  </p:childTnLst>
                                </p:cTn>
                              </p:par>
                              <p:par>
                                <p:cTn id="169" presetID="10" presetClass="entr" presetSubtype="0" fill="hold" nodeType="withEffect">
                                  <p:stCondLst>
                                    <p:cond delay="0"/>
                                  </p:stCondLst>
                                  <p:childTnLst>
                                    <p:set>
                                      <p:cBhvr>
                                        <p:cTn id="170" dur="1" fill="hold">
                                          <p:stCondLst>
                                            <p:cond delay="0"/>
                                          </p:stCondLst>
                                        </p:cTn>
                                        <p:tgtEl>
                                          <p:spTgt spid="99"/>
                                        </p:tgtEl>
                                        <p:attrNameLst>
                                          <p:attrName>style.visibility</p:attrName>
                                        </p:attrNameLst>
                                      </p:cBhvr>
                                      <p:to>
                                        <p:strVal val="visible"/>
                                      </p:to>
                                    </p:set>
                                    <p:animEffect transition="in" filter="fade">
                                      <p:cBhvr>
                                        <p:cTn id="171" dur="500"/>
                                        <p:tgtEl>
                                          <p:spTgt spid="99"/>
                                        </p:tgtEl>
                                      </p:cBhvr>
                                    </p:animEffect>
                                  </p:childTnLst>
                                </p:cTn>
                              </p:par>
                              <p:par>
                                <p:cTn id="172" presetID="10" presetClass="entr" presetSubtype="0" fill="hold" nodeType="withEffect">
                                  <p:stCondLst>
                                    <p:cond delay="0"/>
                                  </p:stCondLst>
                                  <p:childTnLst>
                                    <p:set>
                                      <p:cBhvr>
                                        <p:cTn id="173" dur="1" fill="hold">
                                          <p:stCondLst>
                                            <p:cond delay="0"/>
                                          </p:stCondLst>
                                        </p:cTn>
                                        <p:tgtEl>
                                          <p:spTgt spid="100"/>
                                        </p:tgtEl>
                                        <p:attrNameLst>
                                          <p:attrName>style.visibility</p:attrName>
                                        </p:attrNameLst>
                                      </p:cBhvr>
                                      <p:to>
                                        <p:strVal val="visible"/>
                                      </p:to>
                                    </p:set>
                                    <p:animEffect transition="in" filter="fade">
                                      <p:cBhvr>
                                        <p:cTn id="174" dur="500"/>
                                        <p:tgtEl>
                                          <p:spTgt spid="100"/>
                                        </p:tgtEl>
                                      </p:cBhvr>
                                    </p:animEffect>
                                  </p:childTnLst>
                                </p:cTn>
                              </p:par>
                              <p:par>
                                <p:cTn id="175" presetID="10" presetClass="entr" presetSubtype="0" fill="hold" nodeType="withEffect">
                                  <p:stCondLst>
                                    <p:cond delay="0"/>
                                  </p:stCondLst>
                                  <p:childTnLst>
                                    <p:set>
                                      <p:cBhvr>
                                        <p:cTn id="176" dur="1" fill="hold">
                                          <p:stCondLst>
                                            <p:cond delay="0"/>
                                          </p:stCondLst>
                                        </p:cTn>
                                        <p:tgtEl>
                                          <p:spTgt spid="101"/>
                                        </p:tgtEl>
                                        <p:attrNameLst>
                                          <p:attrName>style.visibility</p:attrName>
                                        </p:attrNameLst>
                                      </p:cBhvr>
                                      <p:to>
                                        <p:strVal val="visible"/>
                                      </p:to>
                                    </p:set>
                                    <p:animEffect transition="in" filter="fade">
                                      <p:cBhvr>
                                        <p:cTn id="177" dur="500"/>
                                        <p:tgtEl>
                                          <p:spTgt spid="101"/>
                                        </p:tgtEl>
                                      </p:cBhvr>
                                    </p:animEffect>
                                  </p:childTnLst>
                                </p:cTn>
                              </p:par>
                              <p:par>
                                <p:cTn id="178" presetID="10" presetClass="entr" presetSubtype="0" fill="hold" nodeType="withEffect">
                                  <p:stCondLst>
                                    <p:cond delay="0"/>
                                  </p:stCondLst>
                                  <p:childTnLst>
                                    <p:set>
                                      <p:cBhvr>
                                        <p:cTn id="179" dur="1" fill="hold">
                                          <p:stCondLst>
                                            <p:cond delay="0"/>
                                          </p:stCondLst>
                                        </p:cTn>
                                        <p:tgtEl>
                                          <p:spTgt spid="102"/>
                                        </p:tgtEl>
                                        <p:attrNameLst>
                                          <p:attrName>style.visibility</p:attrName>
                                        </p:attrNameLst>
                                      </p:cBhvr>
                                      <p:to>
                                        <p:strVal val="visible"/>
                                      </p:to>
                                    </p:set>
                                    <p:animEffect transition="in" filter="fade">
                                      <p:cBhvr>
                                        <p:cTn id="180" dur="500"/>
                                        <p:tgtEl>
                                          <p:spTgt spid="102"/>
                                        </p:tgtEl>
                                      </p:cBhvr>
                                    </p:animEffect>
                                  </p:childTnLst>
                                </p:cTn>
                              </p:par>
                              <p:par>
                                <p:cTn id="181" presetID="10" presetClass="entr" presetSubtype="0" fill="hold" nodeType="withEffect">
                                  <p:stCondLst>
                                    <p:cond delay="0"/>
                                  </p:stCondLst>
                                  <p:childTnLst>
                                    <p:set>
                                      <p:cBhvr>
                                        <p:cTn id="182" dur="1" fill="hold">
                                          <p:stCondLst>
                                            <p:cond delay="0"/>
                                          </p:stCondLst>
                                        </p:cTn>
                                        <p:tgtEl>
                                          <p:spTgt spid="103"/>
                                        </p:tgtEl>
                                        <p:attrNameLst>
                                          <p:attrName>style.visibility</p:attrName>
                                        </p:attrNameLst>
                                      </p:cBhvr>
                                      <p:to>
                                        <p:strVal val="visible"/>
                                      </p:to>
                                    </p:set>
                                    <p:animEffect transition="in" filter="fade">
                                      <p:cBhvr>
                                        <p:cTn id="183" dur="500"/>
                                        <p:tgtEl>
                                          <p:spTgt spid="103"/>
                                        </p:tgtEl>
                                      </p:cBhvr>
                                    </p:animEffect>
                                  </p:childTnLst>
                                </p:cTn>
                              </p:par>
                              <p:par>
                                <p:cTn id="184" presetID="10" presetClass="entr" presetSubtype="0" fill="hold" nodeType="withEffect">
                                  <p:stCondLst>
                                    <p:cond delay="0"/>
                                  </p:stCondLst>
                                  <p:childTnLst>
                                    <p:set>
                                      <p:cBhvr>
                                        <p:cTn id="185" dur="1" fill="hold">
                                          <p:stCondLst>
                                            <p:cond delay="0"/>
                                          </p:stCondLst>
                                        </p:cTn>
                                        <p:tgtEl>
                                          <p:spTgt spid="105"/>
                                        </p:tgtEl>
                                        <p:attrNameLst>
                                          <p:attrName>style.visibility</p:attrName>
                                        </p:attrNameLst>
                                      </p:cBhvr>
                                      <p:to>
                                        <p:strVal val="visible"/>
                                      </p:to>
                                    </p:set>
                                    <p:animEffect transition="in" filter="fade">
                                      <p:cBhvr>
                                        <p:cTn id="186" dur="500"/>
                                        <p:tgtEl>
                                          <p:spTgt spid="105"/>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106"/>
                                        </p:tgtEl>
                                        <p:attrNameLst>
                                          <p:attrName>style.visibility</p:attrName>
                                        </p:attrNameLst>
                                      </p:cBhvr>
                                      <p:to>
                                        <p:strVal val="visible"/>
                                      </p:to>
                                    </p:set>
                                    <p:animEffect transition="in" filter="fade">
                                      <p:cBhvr>
                                        <p:cTn id="189" dur="500"/>
                                        <p:tgtEl>
                                          <p:spTgt spid="106"/>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107"/>
                                        </p:tgtEl>
                                        <p:attrNameLst>
                                          <p:attrName>style.visibility</p:attrName>
                                        </p:attrNameLst>
                                      </p:cBhvr>
                                      <p:to>
                                        <p:strVal val="visible"/>
                                      </p:to>
                                    </p:set>
                                    <p:animEffect transition="in" filter="fade">
                                      <p:cBhvr>
                                        <p:cTn id="192" dur="500"/>
                                        <p:tgtEl>
                                          <p:spTgt spid="107"/>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108"/>
                                        </p:tgtEl>
                                        <p:attrNameLst>
                                          <p:attrName>style.visibility</p:attrName>
                                        </p:attrNameLst>
                                      </p:cBhvr>
                                      <p:to>
                                        <p:strVal val="visible"/>
                                      </p:to>
                                    </p:set>
                                    <p:animEffect transition="in" filter="fade">
                                      <p:cBhvr>
                                        <p:cTn id="195" dur="500"/>
                                        <p:tgtEl>
                                          <p:spTgt spid="108"/>
                                        </p:tgtEl>
                                      </p:cBhvr>
                                    </p:animEffect>
                                  </p:childTnLst>
                                </p:cTn>
                              </p:par>
                              <p:par>
                                <p:cTn id="196" presetID="10" presetClass="entr" presetSubtype="0" fill="hold" grpId="0" nodeType="withEffect">
                                  <p:stCondLst>
                                    <p:cond delay="0"/>
                                  </p:stCondLst>
                                  <p:childTnLst>
                                    <p:set>
                                      <p:cBhvr>
                                        <p:cTn id="197" dur="1" fill="hold">
                                          <p:stCondLst>
                                            <p:cond delay="0"/>
                                          </p:stCondLst>
                                        </p:cTn>
                                        <p:tgtEl>
                                          <p:spTgt spid="109"/>
                                        </p:tgtEl>
                                        <p:attrNameLst>
                                          <p:attrName>style.visibility</p:attrName>
                                        </p:attrNameLst>
                                      </p:cBhvr>
                                      <p:to>
                                        <p:strVal val="visible"/>
                                      </p:to>
                                    </p:set>
                                    <p:animEffect transition="in" filter="fade">
                                      <p:cBhvr>
                                        <p:cTn id="198" dur="500"/>
                                        <p:tgtEl>
                                          <p:spTgt spid="109"/>
                                        </p:tgtEl>
                                      </p:cBhvr>
                                    </p:animEffect>
                                  </p:childTnLst>
                                </p:cTn>
                              </p:par>
                              <p:par>
                                <p:cTn id="199" presetID="10" presetClass="entr" presetSubtype="0" fill="hold" grpId="0" nodeType="withEffect">
                                  <p:stCondLst>
                                    <p:cond delay="0"/>
                                  </p:stCondLst>
                                  <p:childTnLst>
                                    <p:set>
                                      <p:cBhvr>
                                        <p:cTn id="200" dur="1" fill="hold">
                                          <p:stCondLst>
                                            <p:cond delay="0"/>
                                          </p:stCondLst>
                                        </p:cTn>
                                        <p:tgtEl>
                                          <p:spTgt spid="110"/>
                                        </p:tgtEl>
                                        <p:attrNameLst>
                                          <p:attrName>style.visibility</p:attrName>
                                        </p:attrNameLst>
                                      </p:cBhvr>
                                      <p:to>
                                        <p:strVal val="visible"/>
                                      </p:to>
                                    </p:set>
                                    <p:animEffect transition="in" filter="fade">
                                      <p:cBhvr>
                                        <p:cTn id="201" dur="500"/>
                                        <p:tgtEl>
                                          <p:spTgt spid="110"/>
                                        </p:tgtEl>
                                      </p:cBhvr>
                                    </p:animEffect>
                                  </p:childTnLst>
                                </p:cTn>
                              </p:par>
                              <p:par>
                                <p:cTn id="202" presetID="10" presetClass="entr" presetSubtype="0" fill="hold" grpId="0" nodeType="withEffect">
                                  <p:stCondLst>
                                    <p:cond delay="0"/>
                                  </p:stCondLst>
                                  <p:childTnLst>
                                    <p:set>
                                      <p:cBhvr>
                                        <p:cTn id="203" dur="1" fill="hold">
                                          <p:stCondLst>
                                            <p:cond delay="0"/>
                                          </p:stCondLst>
                                        </p:cTn>
                                        <p:tgtEl>
                                          <p:spTgt spid="111"/>
                                        </p:tgtEl>
                                        <p:attrNameLst>
                                          <p:attrName>style.visibility</p:attrName>
                                        </p:attrNameLst>
                                      </p:cBhvr>
                                      <p:to>
                                        <p:strVal val="visible"/>
                                      </p:to>
                                    </p:set>
                                    <p:animEffect transition="in" filter="fade">
                                      <p:cBhvr>
                                        <p:cTn id="204" dur="500"/>
                                        <p:tgtEl>
                                          <p:spTgt spid="111"/>
                                        </p:tgtEl>
                                      </p:cBhvr>
                                    </p:animEffect>
                                  </p:childTnLst>
                                </p:cTn>
                              </p:par>
                              <p:par>
                                <p:cTn id="205" presetID="10" presetClass="entr" presetSubtype="0" fill="hold" grpId="0" nodeType="withEffect">
                                  <p:stCondLst>
                                    <p:cond delay="0"/>
                                  </p:stCondLst>
                                  <p:childTnLst>
                                    <p:set>
                                      <p:cBhvr>
                                        <p:cTn id="206" dur="1" fill="hold">
                                          <p:stCondLst>
                                            <p:cond delay="0"/>
                                          </p:stCondLst>
                                        </p:cTn>
                                        <p:tgtEl>
                                          <p:spTgt spid="112"/>
                                        </p:tgtEl>
                                        <p:attrNameLst>
                                          <p:attrName>style.visibility</p:attrName>
                                        </p:attrNameLst>
                                      </p:cBhvr>
                                      <p:to>
                                        <p:strVal val="visible"/>
                                      </p:to>
                                    </p:set>
                                    <p:animEffect transition="in" filter="fade">
                                      <p:cBhvr>
                                        <p:cTn id="207" dur="500"/>
                                        <p:tgtEl>
                                          <p:spTgt spid="112"/>
                                        </p:tgtEl>
                                      </p:cBhvr>
                                    </p:animEffect>
                                  </p:childTnLst>
                                </p:cTn>
                              </p:par>
                              <p:par>
                                <p:cTn id="208" presetID="10" presetClass="entr" presetSubtype="0" fill="hold" grpId="0" nodeType="withEffect">
                                  <p:stCondLst>
                                    <p:cond delay="0"/>
                                  </p:stCondLst>
                                  <p:childTnLst>
                                    <p:set>
                                      <p:cBhvr>
                                        <p:cTn id="209" dur="1" fill="hold">
                                          <p:stCondLst>
                                            <p:cond delay="0"/>
                                          </p:stCondLst>
                                        </p:cTn>
                                        <p:tgtEl>
                                          <p:spTgt spid="113"/>
                                        </p:tgtEl>
                                        <p:attrNameLst>
                                          <p:attrName>style.visibility</p:attrName>
                                        </p:attrNameLst>
                                      </p:cBhvr>
                                      <p:to>
                                        <p:strVal val="visible"/>
                                      </p:to>
                                    </p:set>
                                    <p:animEffect transition="in" filter="fade">
                                      <p:cBhvr>
                                        <p:cTn id="210" dur="500"/>
                                        <p:tgtEl>
                                          <p:spTgt spid="113"/>
                                        </p:tgtEl>
                                      </p:cBhvr>
                                    </p:animEffect>
                                  </p:childTnLst>
                                </p:cTn>
                              </p:par>
                              <p:par>
                                <p:cTn id="211" presetID="10" presetClass="entr" presetSubtype="0" fill="hold" nodeType="withEffect">
                                  <p:stCondLst>
                                    <p:cond delay="0"/>
                                  </p:stCondLst>
                                  <p:childTnLst>
                                    <p:set>
                                      <p:cBhvr>
                                        <p:cTn id="212" dur="1" fill="hold">
                                          <p:stCondLst>
                                            <p:cond delay="0"/>
                                          </p:stCondLst>
                                        </p:cTn>
                                        <p:tgtEl>
                                          <p:spTgt spid="115"/>
                                        </p:tgtEl>
                                        <p:attrNameLst>
                                          <p:attrName>style.visibility</p:attrName>
                                        </p:attrNameLst>
                                      </p:cBhvr>
                                      <p:to>
                                        <p:strVal val="visible"/>
                                      </p:to>
                                    </p:set>
                                    <p:animEffect transition="in" filter="fade">
                                      <p:cBhvr>
                                        <p:cTn id="213" dur="500"/>
                                        <p:tgtEl>
                                          <p:spTgt spid="115"/>
                                        </p:tgtEl>
                                      </p:cBhvr>
                                    </p:animEffect>
                                  </p:childTnLst>
                                </p:cTn>
                              </p:par>
                              <p:par>
                                <p:cTn id="214" presetID="10" presetClass="entr" presetSubtype="0" fill="hold" grpId="0" nodeType="withEffect">
                                  <p:stCondLst>
                                    <p:cond delay="0"/>
                                  </p:stCondLst>
                                  <p:childTnLst>
                                    <p:set>
                                      <p:cBhvr>
                                        <p:cTn id="215" dur="1" fill="hold">
                                          <p:stCondLst>
                                            <p:cond delay="0"/>
                                          </p:stCondLst>
                                        </p:cTn>
                                        <p:tgtEl>
                                          <p:spTgt spid="75"/>
                                        </p:tgtEl>
                                        <p:attrNameLst>
                                          <p:attrName>style.visibility</p:attrName>
                                        </p:attrNameLst>
                                      </p:cBhvr>
                                      <p:to>
                                        <p:strVal val="visible"/>
                                      </p:to>
                                    </p:set>
                                    <p:animEffect transition="in" filter="fade">
                                      <p:cBhvr>
                                        <p:cTn id="216"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4" grpId="0"/>
      <p:bldP spid="15" grpId="0"/>
      <p:bldP spid="31" grpId="0"/>
      <p:bldP spid="30"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9" grpId="0" animBg="1"/>
      <p:bldP spid="52" grpId="0" animBg="1"/>
      <p:bldP spid="54" grpId="0" animBg="1"/>
      <p:bldP spid="56" grpId="0" animBg="1"/>
      <p:bldP spid="58" grpId="0" animBg="1"/>
      <p:bldP spid="59" grpId="0" animBg="1"/>
      <p:bldP spid="60" grpId="0" animBg="1"/>
      <p:bldP spid="50" grpId="0" animBg="1"/>
      <p:bldP spid="106" grpId="0" animBg="1"/>
      <p:bldP spid="107" grpId="0" animBg="1"/>
      <p:bldP spid="108" grpId="0" animBg="1"/>
      <p:bldP spid="109" grpId="0" animBg="1"/>
      <p:bldP spid="110" grpId="0" animBg="1"/>
      <p:bldP spid="111" grpId="0" animBg="1"/>
      <p:bldP spid="112" grpId="0" animBg="1"/>
      <p:bldP spid="113" grpId="0" animBg="1"/>
      <p:bldP spid="120" grpId="0" animBg="1"/>
      <p:bldP spid="121" grpId="0" animBg="1"/>
      <p:bldP spid="7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540568" y="-598083"/>
            <a:ext cx="2150080" cy="1634177"/>
            <a:chOff x="6084168" y="3923907"/>
            <a:chExt cx="3445634" cy="2618868"/>
          </a:xfrm>
        </p:grpSpPr>
        <p:sp>
          <p:nvSpPr>
            <p:cNvPr id="10" name="Freeform 5"/>
            <p:cNvSpPr/>
            <p:nvPr/>
          </p:nvSpPr>
          <p:spPr bwMode="auto">
            <a:xfrm>
              <a:off x="6084168" y="3923907"/>
              <a:ext cx="2615636" cy="2618868"/>
            </a:xfrm>
            <a:custGeom>
              <a:avLst/>
              <a:gdLst>
                <a:gd name="T0" fmla="*/ 809 w 1619"/>
                <a:gd name="T1" fmla="*/ 1621 h 1621"/>
                <a:gd name="T2" fmla="*/ 0 w 1619"/>
                <a:gd name="T3" fmla="*/ 810 h 1621"/>
                <a:gd name="T4" fmla="*/ 809 w 1619"/>
                <a:gd name="T5" fmla="*/ 0 h 1621"/>
                <a:gd name="T6" fmla="*/ 1619 w 1619"/>
                <a:gd name="T7" fmla="*/ 810 h 1621"/>
                <a:gd name="T8" fmla="*/ 809 w 1619"/>
                <a:gd name="T9" fmla="*/ 1621 h 1621"/>
              </a:gdLst>
              <a:ahLst/>
              <a:cxnLst>
                <a:cxn ang="0">
                  <a:pos x="T0" y="T1"/>
                </a:cxn>
                <a:cxn ang="0">
                  <a:pos x="T2" y="T3"/>
                </a:cxn>
                <a:cxn ang="0">
                  <a:pos x="T4" y="T5"/>
                </a:cxn>
                <a:cxn ang="0">
                  <a:pos x="T6" y="T7"/>
                </a:cxn>
                <a:cxn ang="0">
                  <a:pos x="T8" y="T9"/>
                </a:cxn>
              </a:cxnLst>
              <a:rect l="0" t="0" r="r" b="b"/>
              <a:pathLst>
                <a:path w="1619" h="1621">
                  <a:moveTo>
                    <a:pt x="809" y="1621"/>
                  </a:moveTo>
                  <a:lnTo>
                    <a:pt x="0" y="810"/>
                  </a:lnTo>
                  <a:lnTo>
                    <a:pt x="809" y="0"/>
                  </a:lnTo>
                  <a:lnTo>
                    <a:pt x="1619" y="810"/>
                  </a:lnTo>
                  <a:lnTo>
                    <a:pt x="809" y="1621"/>
                  </a:lnTo>
                  <a:close/>
                </a:path>
              </a:pathLst>
            </a:custGeom>
            <a:solidFill>
              <a:srgbClr val="DD24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dirty="0">
                <a:cs typeface="+mn-ea"/>
                <a:sym typeface="+mn-lt"/>
              </a:endParaRPr>
            </a:p>
          </p:txBody>
        </p:sp>
        <p:sp>
          <p:nvSpPr>
            <p:cNvPr id="13" name="Freeform 3301"/>
            <p:cNvSpPr/>
            <p:nvPr/>
          </p:nvSpPr>
          <p:spPr bwMode="auto">
            <a:xfrm>
              <a:off x="7893162" y="4520570"/>
              <a:ext cx="1636640" cy="1638160"/>
            </a:xfrm>
            <a:custGeom>
              <a:avLst/>
              <a:gdLst>
                <a:gd name="T0" fmla="*/ 1617 w 3233"/>
                <a:gd name="T1" fmla="*/ 3236 h 3236"/>
                <a:gd name="T2" fmla="*/ 0 w 3233"/>
                <a:gd name="T3" fmla="*/ 1619 h 3236"/>
                <a:gd name="T4" fmla="*/ 1617 w 3233"/>
                <a:gd name="T5" fmla="*/ 0 h 3236"/>
                <a:gd name="T6" fmla="*/ 3233 w 3233"/>
                <a:gd name="T7" fmla="*/ 1619 h 3236"/>
                <a:gd name="T8" fmla="*/ 1617 w 3233"/>
                <a:gd name="T9" fmla="*/ 3236 h 3236"/>
              </a:gdLst>
              <a:ahLst/>
              <a:cxnLst>
                <a:cxn ang="0">
                  <a:pos x="T0" y="T1"/>
                </a:cxn>
                <a:cxn ang="0">
                  <a:pos x="T2" y="T3"/>
                </a:cxn>
                <a:cxn ang="0">
                  <a:pos x="T4" y="T5"/>
                </a:cxn>
                <a:cxn ang="0">
                  <a:pos x="T6" y="T7"/>
                </a:cxn>
                <a:cxn ang="0">
                  <a:pos x="T8" y="T9"/>
                </a:cxn>
              </a:cxnLst>
              <a:rect l="0" t="0" r="r" b="b"/>
              <a:pathLst>
                <a:path w="3233" h="3236">
                  <a:moveTo>
                    <a:pt x="1617" y="3236"/>
                  </a:moveTo>
                  <a:lnTo>
                    <a:pt x="0" y="1619"/>
                  </a:lnTo>
                  <a:lnTo>
                    <a:pt x="1617" y="0"/>
                  </a:lnTo>
                  <a:lnTo>
                    <a:pt x="3233" y="1619"/>
                  </a:lnTo>
                  <a:lnTo>
                    <a:pt x="1617" y="3236"/>
                  </a:lnTo>
                  <a:close/>
                </a:path>
              </a:pathLst>
            </a:custGeom>
            <a:solidFill>
              <a:srgbClr val="333333"/>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dirty="0">
                <a:cs typeface="+mn-ea"/>
                <a:sym typeface="+mn-lt"/>
              </a:endParaRPr>
            </a:p>
          </p:txBody>
        </p:sp>
      </p:grpSp>
      <p:sp>
        <p:nvSpPr>
          <p:cNvPr id="2" name="灯片编号占位符 1">
            <a:extLst>
              <a:ext uri="{FF2B5EF4-FFF2-40B4-BE49-F238E27FC236}">
                <a16:creationId xmlns:a16="http://schemas.microsoft.com/office/drawing/2014/main" id="{A4390690-6CB5-43F4-8705-BC124DF3703E}"/>
              </a:ext>
            </a:extLst>
          </p:cNvPr>
          <p:cNvSpPr>
            <a:spLocks noGrp="1"/>
          </p:cNvSpPr>
          <p:nvPr>
            <p:ph type="sldNum" sz="quarter" idx="12"/>
          </p:nvPr>
        </p:nvSpPr>
        <p:spPr>
          <a:xfrm>
            <a:off x="6609130" y="4601365"/>
            <a:ext cx="2133600" cy="273844"/>
          </a:xfrm>
        </p:spPr>
        <p:txBody>
          <a:bodyPr/>
          <a:lstStyle/>
          <a:p>
            <a:fld id="{49AE70B2-8BF9-45C0-BB95-33D1B9D3A854}" type="slidenum">
              <a:rPr lang="zh-CN" altLang="en-US" smtClean="0">
                <a:cs typeface="+mn-ea"/>
                <a:sym typeface="+mn-lt"/>
              </a:rPr>
              <a:t>2</a:t>
            </a:fld>
            <a:endParaRPr lang="zh-CN" altLang="en-US">
              <a:cs typeface="+mn-ea"/>
              <a:sym typeface="+mn-lt"/>
            </a:endParaRPr>
          </a:p>
        </p:txBody>
      </p:sp>
      <p:sp>
        <p:nvSpPr>
          <p:cNvPr id="9" name="文本框 8">
            <a:extLst>
              <a:ext uri="{FF2B5EF4-FFF2-40B4-BE49-F238E27FC236}">
                <a16:creationId xmlns:a16="http://schemas.microsoft.com/office/drawing/2014/main" id="{58BA0ACB-77A1-4B90-BED3-1AE904D5FCAF}"/>
              </a:ext>
            </a:extLst>
          </p:cNvPr>
          <p:cNvSpPr txBox="1"/>
          <p:nvPr/>
        </p:nvSpPr>
        <p:spPr>
          <a:xfrm>
            <a:off x="1907704" y="219005"/>
            <a:ext cx="1464535" cy="400110"/>
          </a:xfrm>
          <a:prstGeom prst="rect">
            <a:avLst/>
          </a:prstGeom>
          <a:noFill/>
        </p:spPr>
        <p:txBody>
          <a:bodyPr wrap="square">
            <a:spAutoFit/>
          </a:bodyPr>
          <a:lstStyle/>
          <a:p>
            <a:r>
              <a:rPr lang="zh-CN" altLang="en-US" sz="2000" b="1" dirty="0"/>
              <a:t>问题背景</a:t>
            </a:r>
          </a:p>
        </p:txBody>
      </p:sp>
      <p:sp>
        <p:nvSpPr>
          <p:cNvPr id="11" name="文本框 10">
            <a:extLst>
              <a:ext uri="{FF2B5EF4-FFF2-40B4-BE49-F238E27FC236}">
                <a16:creationId xmlns:a16="http://schemas.microsoft.com/office/drawing/2014/main" id="{21394278-95EA-4843-8072-252A2C2DC254}"/>
              </a:ext>
            </a:extLst>
          </p:cNvPr>
          <p:cNvSpPr txBox="1"/>
          <p:nvPr/>
        </p:nvSpPr>
        <p:spPr>
          <a:xfrm>
            <a:off x="2843504" y="728573"/>
            <a:ext cx="6018663" cy="1137363"/>
          </a:xfrm>
          <a:prstGeom prst="rect">
            <a:avLst/>
          </a:prstGeom>
          <a:noFill/>
          <a:ln w="12700">
            <a:solidFill>
              <a:srgbClr val="FF0000"/>
            </a:solidFill>
          </a:ln>
        </p:spPr>
        <p:txBody>
          <a:bodyPr wrap="square">
            <a:spAutoFit/>
          </a:bodyPr>
          <a:lstStyle/>
          <a:p>
            <a:pPr>
              <a:lnSpc>
                <a:spcPct val="130000"/>
              </a:lnSpc>
            </a:pPr>
            <a:r>
              <a:rPr lang="zh-CN" altLang="en-US" dirty="0">
                <a:latin typeface="Times New Roman" panose="02020603050405020304" pitchFamily="18" charset="0"/>
                <a:ea typeface="微软雅黑" panose="020B0503020204020204" pitchFamily="34" charset="-122"/>
              </a:rPr>
              <a:t>     “</a:t>
            </a:r>
            <a:r>
              <a:rPr lang="zh-CN" altLang="en-US" dirty="0">
                <a:solidFill>
                  <a:srgbClr val="FF0000"/>
                </a:solidFill>
                <a:latin typeface="Times New Roman" panose="02020603050405020304" pitchFamily="18" charset="0"/>
                <a:ea typeface="微软雅黑" panose="020B0503020204020204" pitchFamily="34" charset="-122"/>
              </a:rPr>
              <a:t>查找</a:t>
            </a:r>
            <a:r>
              <a:rPr lang="zh-CN" altLang="en-US" dirty="0">
                <a:latin typeface="Times New Roman" panose="02020603050405020304" pitchFamily="18" charset="0"/>
                <a:ea typeface="微软雅黑" panose="020B0503020204020204" pitchFamily="34" charset="-122"/>
              </a:rPr>
              <a:t>”是基于数据逻辑结构</a:t>
            </a:r>
            <a:r>
              <a:rPr lang="en-US" altLang="zh-CN" dirty="0">
                <a:latin typeface="Times New Roman" panose="02020603050405020304" pitchFamily="18" charset="0"/>
                <a:ea typeface="微软雅黑" panose="020B0503020204020204" pitchFamily="34" charset="-122"/>
              </a:rPr>
              <a:t>(D,R)</a:t>
            </a:r>
            <a:r>
              <a:rPr lang="zh-CN" altLang="en-US" dirty="0">
                <a:latin typeface="Times New Roman" panose="02020603050405020304" pitchFamily="18" charset="0"/>
                <a:ea typeface="微软雅黑" panose="020B0503020204020204" pitchFamily="34" charset="-122"/>
              </a:rPr>
              <a:t>定义的一种十分常见的运算。数学上，“查找” 是指问题：“</a:t>
            </a:r>
            <a:r>
              <a:rPr lang="en-US" altLang="zh-CN" dirty="0" err="1">
                <a:solidFill>
                  <a:srgbClr val="FF0000"/>
                </a:solidFill>
                <a:latin typeface="Times New Roman" panose="02020603050405020304" pitchFamily="18" charset="0"/>
                <a:ea typeface="微软雅黑" panose="020B0503020204020204" pitchFamily="34" charset="-122"/>
              </a:rPr>
              <a:t>x∈D</a:t>
            </a:r>
            <a:r>
              <a:rPr lang="en-US" altLang="zh-CN" dirty="0">
                <a:solidFill>
                  <a:srgbClr val="FF0000"/>
                </a:solidFill>
                <a:latin typeface="Times New Roman" panose="02020603050405020304" pitchFamily="18" charset="0"/>
                <a:ea typeface="微软雅黑" panose="020B0503020204020204" pitchFamily="34" charset="-122"/>
              </a:rPr>
              <a:t>?</a:t>
            </a:r>
            <a:r>
              <a:rPr kumimoji="0" lang="zh-CN" altLang="en-US" sz="1800" b="0"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mn-cs"/>
              </a:rPr>
              <a:t> ”</a:t>
            </a:r>
            <a:r>
              <a:rPr lang="zh-CN" altLang="en-US" dirty="0">
                <a:latin typeface="Times New Roman" panose="02020603050405020304" pitchFamily="18" charset="0"/>
                <a:ea typeface="微软雅黑" panose="020B0503020204020204" pitchFamily="34" charset="-122"/>
              </a:rPr>
              <a:t>，即查找是确定某个 数据元素是否在数据元素集上的问题。</a:t>
            </a:r>
          </a:p>
        </p:txBody>
      </p:sp>
      <p:sp>
        <p:nvSpPr>
          <p:cNvPr id="14" name="文本框 13">
            <a:extLst>
              <a:ext uri="{FF2B5EF4-FFF2-40B4-BE49-F238E27FC236}">
                <a16:creationId xmlns:a16="http://schemas.microsoft.com/office/drawing/2014/main" id="{00DB3AAE-76AC-4360-B264-B309F8179ABD}"/>
              </a:ext>
            </a:extLst>
          </p:cNvPr>
          <p:cNvSpPr txBox="1"/>
          <p:nvPr/>
        </p:nvSpPr>
        <p:spPr>
          <a:xfrm>
            <a:off x="2823956" y="1931391"/>
            <a:ext cx="6038211" cy="1136721"/>
          </a:xfrm>
          <a:prstGeom prst="rect">
            <a:avLst/>
          </a:prstGeom>
          <a:noFill/>
        </p:spPr>
        <p:txBody>
          <a:bodyPr wrap="square">
            <a:spAutoFit/>
          </a:bodyPr>
          <a:lstStyle/>
          <a:p>
            <a:pPr>
              <a:lnSpc>
                <a:spcPct val="130000"/>
              </a:lnSpc>
            </a:pPr>
            <a:r>
              <a:rPr lang="zh-CN" altLang="en-US" dirty="0">
                <a:latin typeface="Times New Roman" panose="02020603050405020304" pitchFamily="18" charset="0"/>
                <a:ea typeface="微软雅黑" panose="020B0503020204020204" pitchFamily="34" charset="-122"/>
              </a:rPr>
              <a:t>     如果</a:t>
            </a:r>
            <a:r>
              <a:rPr lang="en-US" altLang="zh-CN" dirty="0">
                <a:latin typeface="Times New Roman" panose="02020603050405020304" pitchFamily="18" charset="0"/>
                <a:ea typeface="微软雅黑" panose="020B0503020204020204" pitchFamily="34" charset="-122"/>
              </a:rPr>
              <a:t>R</a:t>
            </a:r>
            <a:r>
              <a:rPr lang="zh-CN" altLang="en-US" dirty="0">
                <a:latin typeface="Times New Roman" panose="02020603050405020304" pitchFamily="18" charset="0"/>
                <a:ea typeface="微软雅黑" panose="020B0503020204020204" pitchFamily="34" charset="-122"/>
              </a:rPr>
              <a:t>限定的关系为</a:t>
            </a:r>
            <a:r>
              <a:rPr lang="en-US" altLang="zh-CN" dirty="0">
                <a:latin typeface="Times New Roman" panose="02020603050405020304" pitchFamily="18" charset="0"/>
                <a:ea typeface="微软雅黑" panose="020B0503020204020204" pitchFamily="34" charset="-122"/>
              </a:rPr>
              <a:t>D</a:t>
            </a:r>
            <a:r>
              <a:rPr lang="zh-CN" altLang="en-US" dirty="0">
                <a:latin typeface="Times New Roman" panose="02020603050405020304" pitchFamily="18" charset="0"/>
                <a:ea typeface="微软雅黑" panose="020B0503020204020204" pitchFamily="34" charset="-122"/>
              </a:rPr>
              <a:t>中的数据元素构成一个集合的话，此时称为</a:t>
            </a:r>
            <a:r>
              <a:rPr lang="zh-CN" altLang="en-US" dirty="0">
                <a:solidFill>
                  <a:srgbClr val="FF0000"/>
                </a:solidFill>
                <a:latin typeface="Times New Roman" panose="02020603050405020304" pitchFamily="18" charset="0"/>
                <a:ea typeface="微软雅黑" panose="020B0503020204020204" pitchFamily="34" charset="-122"/>
              </a:rPr>
              <a:t>查找表</a:t>
            </a:r>
            <a:r>
              <a:rPr lang="en-US" altLang="zh-CN" dirty="0">
                <a:solidFill>
                  <a:srgbClr val="FF0000"/>
                </a:solidFill>
                <a:latin typeface="Times New Roman" panose="02020603050405020304" pitchFamily="18" charset="0"/>
                <a:ea typeface="微软雅黑" panose="020B0503020204020204" pitchFamily="34" charset="-122"/>
              </a:rPr>
              <a:t>(Search Table)</a:t>
            </a:r>
            <a:r>
              <a:rPr lang="zh-CN" altLang="en-US" dirty="0">
                <a:latin typeface="Times New Roman" panose="02020603050405020304" pitchFamily="18" charset="0"/>
                <a:ea typeface="微软雅黑" panose="020B0503020204020204" pitchFamily="34" charset="-122"/>
              </a:rPr>
              <a:t>，即查找表定义</a:t>
            </a:r>
            <a:r>
              <a:rPr lang="zh-CN" altLang="en-US" dirty="0">
                <a:solidFill>
                  <a:srgbClr val="0070C0"/>
                </a:solidFill>
                <a:latin typeface="Times New Roman" panose="02020603050405020304" pitchFamily="18" charset="0"/>
                <a:ea typeface="微软雅黑" panose="020B0503020204020204" pitchFamily="34" charset="-122"/>
              </a:rPr>
              <a:t>为由同一类型的数据元素（或记录）构成的集合</a:t>
            </a:r>
            <a:r>
              <a:rPr lang="zh-CN" altLang="en-US" dirty="0">
                <a:latin typeface="Times New Roman" panose="02020603050405020304" pitchFamily="18" charset="0"/>
                <a:ea typeface="微软雅黑" panose="020B0503020204020204" pitchFamily="34" charset="-122"/>
              </a:rPr>
              <a:t>。</a:t>
            </a:r>
          </a:p>
        </p:txBody>
      </p:sp>
      <p:sp>
        <p:nvSpPr>
          <p:cNvPr id="15" name="文本框 14">
            <a:extLst>
              <a:ext uri="{FF2B5EF4-FFF2-40B4-BE49-F238E27FC236}">
                <a16:creationId xmlns:a16="http://schemas.microsoft.com/office/drawing/2014/main" id="{6B5681D1-0A77-43D6-81FF-C374F04B5436}"/>
              </a:ext>
            </a:extLst>
          </p:cNvPr>
          <p:cNvSpPr txBox="1"/>
          <p:nvPr/>
        </p:nvSpPr>
        <p:spPr>
          <a:xfrm>
            <a:off x="2840624" y="1926372"/>
            <a:ext cx="6038210" cy="777264"/>
          </a:xfrm>
          <a:prstGeom prst="rect">
            <a:avLst/>
          </a:prstGeom>
          <a:noFill/>
        </p:spPr>
        <p:txBody>
          <a:bodyPr wrap="square">
            <a:spAutoFit/>
          </a:bodyPr>
          <a:lstStyle/>
          <a:p>
            <a:pPr>
              <a:lnSpc>
                <a:spcPct val="130000"/>
              </a:lnSpc>
            </a:pPr>
            <a:r>
              <a:rPr lang="zh-CN" altLang="en-US" dirty="0"/>
              <a:t>通常，</a:t>
            </a:r>
            <a:r>
              <a:rPr lang="en-US" altLang="zh-CN" dirty="0"/>
              <a:t>D={a</a:t>
            </a:r>
            <a:r>
              <a:rPr lang="en-US" altLang="zh-CN" baseline="-25000" dirty="0"/>
              <a:t>1</a:t>
            </a:r>
            <a:r>
              <a:rPr lang="en-US" altLang="zh-CN" dirty="0"/>
              <a:t>,a</a:t>
            </a:r>
            <a:r>
              <a:rPr lang="en-US" altLang="zh-CN" baseline="-25000" dirty="0"/>
              <a:t>2</a:t>
            </a:r>
            <a:r>
              <a:rPr lang="en-US" altLang="zh-CN" dirty="0"/>
              <a:t>, …,a</a:t>
            </a:r>
            <a:r>
              <a:rPr lang="en-US" altLang="zh-CN" baseline="-25000" dirty="0"/>
              <a:t>i</a:t>
            </a:r>
            <a:r>
              <a:rPr lang="en-US" altLang="zh-CN" dirty="0"/>
              <a:t>, …,a</a:t>
            </a:r>
            <a:r>
              <a:rPr lang="en-US" altLang="zh-CN" baseline="-25000" dirty="0"/>
              <a:t>n</a:t>
            </a:r>
            <a:r>
              <a:rPr lang="en-US" altLang="zh-CN" dirty="0"/>
              <a:t>}</a:t>
            </a:r>
            <a:r>
              <a:rPr lang="zh-CN" altLang="en-US" dirty="0"/>
              <a:t>的每个数据元素</a:t>
            </a:r>
            <a:r>
              <a:rPr lang="en-US" altLang="zh-CN" dirty="0"/>
              <a:t>a</a:t>
            </a:r>
            <a:r>
              <a:rPr lang="en-US" altLang="zh-CN" baseline="-25000" dirty="0"/>
              <a:t>i</a:t>
            </a:r>
            <a:r>
              <a:rPr lang="zh-CN" altLang="en-US" dirty="0"/>
              <a:t>具有唯一标识的分量，被称为</a:t>
            </a:r>
            <a:r>
              <a:rPr lang="zh-CN" altLang="en-US" b="1" dirty="0">
                <a:solidFill>
                  <a:srgbClr val="FF0000"/>
                </a:solidFill>
              </a:rPr>
              <a:t>关键字</a:t>
            </a:r>
            <a:r>
              <a:rPr lang="zh-CN" altLang="en-US" dirty="0"/>
              <a:t>，记为：</a:t>
            </a:r>
            <a:r>
              <a:rPr lang="en-US" altLang="zh-CN" dirty="0"/>
              <a:t>a</a:t>
            </a:r>
            <a:r>
              <a:rPr lang="en-US" altLang="zh-CN" baseline="-25000" dirty="0"/>
              <a:t>i</a:t>
            </a:r>
            <a:r>
              <a:rPr lang="en-US" altLang="zh-CN" dirty="0"/>
              <a:t>.key</a:t>
            </a:r>
            <a:r>
              <a:rPr lang="zh-CN" altLang="en-US" dirty="0"/>
              <a:t>。</a:t>
            </a:r>
          </a:p>
        </p:txBody>
      </p:sp>
      <p:sp>
        <p:nvSpPr>
          <p:cNvPr id="19" name="文本框 18">
            <a:extLst>
              <a:ext uri="{FF2B5EF4-FFF2-40B4-BE49-F238E27FC236}">
                <a16:creationId xmlns:a16="http://schemas.microsoft.com/office/drawing/2014/main" id="{82BF4E25-979C-4766-91AA-DDF90306C47B}"/>
              </a:ext>
            </a:extLst>
          </p:cNvPr>
          <p:cNvSpPr txBox="1"/>
          <p:nvPr/>
        </p:nvSpPr>
        <p:spPr>
          <a:xfrm>
            <a:off x="2823956" y="2655942"/>
            <a:ext cx="5939677" cy="416524"/>
          </a:xfrm>
          <a:prstGeom prst="rect">
            <a:avLst/>
          </a:prstGeom>
          <a:noFill/>
        </p:spPr>
        <p:txBody>
          <a:bodyPr wrap="square">
            <a:spAutoFit/>
          </a:bodyPr>
          <a:lstStyle/>
          <a:p>
            <a:pPr>
              <a:lnSpc>
                <a:spcPct val="130000"/>
              </a:lnSpc>
            </a:pPr>
            <a:r>
              <a:rPr lang="zh-CN" altLang="en-US" dirty="0"/>
              <a:t>用以识别若干数据元素（或记录）的数据项称为</a:t>
            </a:r>
            <a:r>
              <a:rPr lang="zh-CN" altLang="en-US" b="1" dirty="0">
                <a:solidFill>
                  <a:srgbClr val="FF0000"/>
                </a:solidFill>
              </a:rPr>
              <a:t>次关键字</a:t>
            </a:r>
            <a:r>
              <a:rPr lang="zh-CN" altLang="en-US" dirty="0"/>
              <a:t>。</a:t>
            </a:r>
          </a:p>
        </p:txBody>
      </p:sp>
      <p:grpSp>
        <p:nvGrpSpPr>
          <p:cNvPr id="22" name="组合 21">
            <a:extLst>
              <a:ext uri="{FF2B5EF4-FFF2-40B4-BE49-F238E27FC236}">
                <a16:creationId xmlns:a16="http://schemas.microsoft.com/office/drawing/2014/main" id="{A7711515-386D-49EA-AC52-62307804E46D}"/>
              </a:ext>
            </a:extLst>
          </p:cNvPr>
          <p:cNvGrpSpPr/>
          <p:nvPr/>
        </p:nvGrpSpPr>
        <p:grpSpPr>
          <a:xfrm>
            <a:off x="2863266" y="2708205"/>
            <a:ext cx="5685307" cy="369332"/>
            <a:chOff x="1872714" y="3647381"/>
            <a:chExt cx="6337665" cy="369332"/>
          </a:xfrm>
        </p:grpSpPr>
        <p:sp>
          <p:nvSpPr>
            <p:cNvPr id="20" name="文本框 19">
              <a:extLst>
                <a:ext uri="{FF2B5EF4-FFF2-40B4-BE49-F238E27FC236}">
                  <a16:creationId xmlns:a16="http://schemas.microsoft.com/office/drawing/2014/main" id="{4968D143-4398-40A4-887A-45DD99313BB6}"/>
                </a:ext>
              </a:extLst>
            </p:cNvPr>
            <p:cNvSpPr txBox="1"/>
            <p:nvPr/>
          </p:nvSpPr>
          <p:spPr>
            <a:xfrm>
              <a:off x="1872714" y="3647381"/>
              <a:ext cx="6337665" cy="369332"/>
            </a:xfrm>
            <a:prstGeom prst="rect">
              <a:avLst/>
            </a:prstGeom>
            <a:noFill/>
          </p:spPr>
          <p:txBody>
            <a:bodyPr wrap="square">
              <a:spAutoFit/>
            </a:bodyPr>
            <a:lstStyle/>
            <a:p>
              <a:r>
                <a:rPr lang="en-US" altLang="zh-CN" dirty="0" err="1">
                  <a:solidFill>
                    <a:srgbClr val="FF0000"/>
                  </a:solidFill>
                </a:rPr>
                <a:t>x∈D</a:t>
              </a:r>
              <a:r>
                <a:rPr lang="en-US" altLang="zh-CN" dirty="0"/>
                <a:t>           </a:t>
              </a:r>
              <a:r>
                <a:rPr lang="en-US" altLang="zh-CN" dirty="0" err="1"/>
                <a:t>x.key</a:t>
              </a:r>
              <a:r>
                <a:rPr lang="en-US" altLang="zh-CN" dirty="0"/>
                <a:t> ∈ {a</a:t>
              </a:r>
              <a:r>
                <a:rPr lang="en-US" altLang="zh-CN" baseline="-25000" dirty="0"/>
                <a:t>1</a:t>
              </a:r>
              <a:r>
                <a:rPr lang="en-US" altLang="zh-CN" dirty="0"/>
                <a:t>.key, a</a:t>
              </a:r>
              <a:r>
                <a:rPr lang="en-US" altLang="zh-CN" baseline="-25000" dirty="0"/>
                <a:t>2</a:t>
              </a:r>
              <a:r>
                <a:rPr lang="en-US" altLang="zh-CN" dirty="0"/>
                <a:t>.key, …, a</a:t>
              </a:r>
              <a:r>
                <a:rPr lang="en-US" altLang="zh-CN" baseline="-25000" dirty="0"/>
                <a:t>i</a:t>
              </a:r>
              <a:r>
                <a:rPr lang="en-US" altLang="zh-CN" dirty="0"/>
                <a:t>.key, …, </a:t>
              </a:r>
              <a:r>
                <a:rPr lang="en-US" altLang="zh-CN" dirty="0" err="1"/>
                <a:t>a</a:t>
              </a:r>
              <a:r>
                <a:rPr lang="en-US" altLang="zh-CN" baseline="-25000" dirty="0" err="1"/>
                <a:t>n</a:t>
              </a:r>
              <a:r>
                <a:rPr lang="en-US" altLang="zh-CN" dirty="0" err="1"/>
                <a:t>.key</a:t>
              </a:r>
              <a:r>
                <a:rPr lang="en-US" altLang="zh-CN" dirty="0"/>
                <a:t>}</a:t>
              </a:r>
              <a:endParaRPr lang="zh-CN" altLang="en-US" dirty="0"/>
            </a:p>
          </p:txBody>
        </p:sp>
        <p:sp>
          <p:nvSpPr>
            <p:cNvPr id="21" name="箭头: 左右 20">
              <a:extLst>
                <a:ext uri="{FF2B5EF4-FFF2-40B4-BE49-F238E27FC236}">
                  <a16:creationId xmlns:a16="http://schemas.microsoft.com/office/drawing/2014/main" id="{DE2E10AD-5C48-4547-804B-049859F9F19F}"/>
                </a:ext>
              </a:extLst>
            </p:cNvPr>
            <p:cNvSpPr/>
            <p:nvPr/>
          </p:nvSpPr>
          <p:spPr>
            <a:xfrm>
              <a:off x="2639971" y="3757794"/>
              <a:ext cx="360040" cy="148505"/>
            </a:xfrm>
            <a:prstGeom prst="leftRightArrow">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5" name="箭头: 左右 24">
            <a:extLst>
              <a:ext uri="{FF2B5EF4-FFF2-40B4-BE49-F238E27FC236}">
                <a16:creationId xmlns:a16="http://schemas.microsoft.com/office/drawing/2014/main" id="{0909DCE8-E1D7-4FD6-B00B-5A1371CEB3B4}"/>
              </a:ext>
            </a:extLst>
          </p:cNvPr>
          <p:cNvSpPr/>
          <p:nvPr/>
        </p:nvSpPr>
        <p:spPr>
          <a:xfrm rot="16200000">
            <a:off x="4704286" y="3128710"/>
            <a:ext cx="259480" cy="148504"/>
          </a:xfrm>
          <a:prstGeom prst="leftRightArrow">
            <a:avLst/>
          </a:prstGeom>
          <a:solidFill>
            <a:srgbClr val="92D050"/>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文本框 26">
            <a:extLst>
              <a:ext uri="{FF2B5EF4-FFF2-40B4-BE49-F238E27FC236}">
                <a16:creationId xmlns:a16="http://schemas.microsoft.com/office/drawing/2014/main" id="{98431581-A379-463B-A8AB-F3F7C3859ECB}"/>
              </a:ext>
            </a:extLst>
          </p:cNvPr>
          <p:cNvSpPr txBox="1"/>
          <p:nvPr/>
        </p:nvSpPr>
        <p:spPr>
          <a:xfrm>
            <a:off x="3319612" y="3295304"/>
            <a:ext cx="3600400" cy="369332"/>
          </a:xfrm>
          <a:prstGeom prst="rect">
            <a:avLst/>
          </a:prstGeom>
          <a:noFill/>
        </p:spPr>
        <p:txBody>
          <a:bodyPr wrap="square">
            <a:spAutoFit/>
          </a:bodyPr>
          <a:lstStyle/>
          <a:p>
            <a:r>
              <a:rPr lang="en-US" altLang="zh-CN" dirty="0"/>
              <a:t>key ∈ {key</a:t>
            </a:r>
            <a:r>
              <a:rPr lang="en-US" altLang="zh-CN" baseline="-25000" dirty="0"/>
              <a:t>1</a:t>
            </a:r>
            <a:r>
              <a:rPr lang="en-US" altLang="zh-CN" dirty="0"/>
              <a:t>,key</a:t>
            </a:r>
            <a:r>
              <a:rPr lang="en-US" altLang="zh-CN" baseline="-25000" dirty="0"/>
              <a:t>2</a:t>
            </a:r>
            <a:r>
              <a:rPr lang="en-US" altLang="zh-CN" dirty="0"/>
              <a:t>, …,key</a:t>
            </a:r>
            <a:r>
              <a:rPr lang="en-US" altLang="zh-CN" baseline="-25000" dirty="0"/>
              <a:t>i</a:t>
            </a:r>
            <a:r>
              <a:rPr lang="en-US" altLang="zh-CN" dirty="0"/>
              <a:t>, …,key</a:t>
            </a:r>
            <a:r>
              <a:rPr lang="en-US" altLang="zh-CN" baseline="-25000" dirty="0"/>
              <a:t>n</a:t>
            </a:r>
            <a:r>
              <a:rPr lang="en-US" altLang="zh-CN" dirty="0"/>
              <a:t>} </a:t>
            </a:r>
            <a:endParaRPr lang="zh-CN" altLang="en-US" dirty="0"/>
          </a:p>
        </p:txBody>
      </p:sp>
      <p:sp>
        <p:nvSpPr>
          <p:cNvPr id="29" name="文本框 28">
            <a:extLst>
              <a:ext uri="{FF2B5EF4-FFF2-40B4-BE49-F238E27FC236}">
                <a16:creationId xmlns:a16="http://schemas.microsoft.com/office/drawing/2014/main" id="{97CAD280-BB5D-49F6-933A-1DCD52D23AB7}"/>
              </a:ext>
            </a:extLst>
          </p:cNvPr>
          <p:cNvSpPr txBox="1"/>
          <p:nvPr/>
        </p:nvSpPr>
        <p:spPr>
          <a:xfrm>
            <a:off x="2863266" y="3693221"/>
            <a:ext cx="5939677" cy="777264"/>
          </a:xfrm>
          <a:prstGeom prst="rect">
            <a:avLst/>
          </a:prstGeom>
          <a:noFill/>
        </p:spPr>
        <p:txBody>
          <a:bodyPr wrap="square">
            <a:spAutoFit/>
          </a:bodyPr>
          <a:lstStyle/>
          <a:p>
            <a:pPr>
              <a:lnSpc>
                <a:spcPct val="130000"/>
              </a:lnSpc>
            </a:pPr>
            <a:r>
              <a:rPr lang="zh-CN" altLang="en-US" dirty="0"/>
              <a:t>若</a:t>
            </a:r>
            <a:r>
              <a:rPr lang="en-US" altLang="zh-CN" dirty="0"/>
              <a:t>D</a:t>
            </a:r>
            <a:r>
              <a:rPr lang="zh-CN" altLang="en-US" dirty="0"/>
              <a:t>中存在给定关键字的数据元素，则称为“查找成功”，否则，称为“查找失败”</a:t>
            </a:r>
          </a:p>
        </p:txBody>
      </p:sp>
      <p:pic>
        <p:nvPicPr>
          <p:cNvPr id="30" name="图片 29">
            <a:extLst>
              <a:ext uri="{FF2B5EF4-FFF2-40B4-BE49-F238E27FC236}">
                <a16:creationId xmlns:a16="http://schemas.microsoft.com/office/drawing/2014/main" id="{DAB08F9B-340F-4AA3-8A34-14F4621781C6}"/>
              </a:ext>
            </a:extLst>
          </p:cNvPr>
          <p:cNvPicPr>
            <a:picLocks noChangeAspect="1"/>
          </p:cNvPicPr>
          <p:nvPr/>
        </p:nvPicPr>
        <p:blipFill>
          <a:blip r:embed="rId3"/>
          <a:stretch>
            <a:fillRect/>
          </a:stretch>
        </p:blipFill>
        <p:spPr>
          <a:xfrm>
            <a:off x="360819" y="1371899"/>
            <a:ext cx="2295555" cy="2295555"/>
          </a:xfrm>
          <a:prstGeom prst="rect">
            <a:avLst/>
          </a:prstGeom>
        </p:spPr>
      </p:pic>
    </p:spTree>
    <p:custDataLst>
      <p:tags r:id="rId1"/>
    </p:custDataLst>
    <p:extLst>
      <p:ext uri="{BB962C8B-B14F-4D97-AF65-F5344CB8AC3E}">
        <p14:creationId xmlns:p14="http://schemas.microsoft.com/office/powerpoint/2010/main" val="1750529683"/>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wipe(left)">
                                      <p:cBhvr>
                                        <p:cTn id="12" dur="500"/>
                                        <p:tgtEl>
                                          <p:spTgt spid="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4">
                                            <p:txEl>
                                              <p:pRg st="0" end="0"/>
                                            </p:txEl>
                                          </p:spTgt>
                                        </p:tgtEl>
                                      </p:cBhvr>
                                    </p:animEffect>
                                    <p:set>
                                      <p:cBhvr>
                                        <p:cTn id="17" dur="1" fill="hold">
                                          <p:stCondLst>
                                            <p:cond delay="499"/>
                                          </p:stCondLst>
                                        </p:cTn>
                                        <p:tgtEl>
                                          <p:spTgt spid="14">
                                            <p:txEl>
                                              <p:pRg st="0" end="0"/>
                                            </p:txEl>
                                          </p:spTgt>
                                        </p:tgtEl>
                                        <p:attrNameLst>
                                          <p:attrName>style.visibility</p:attrName>
                                        </p:attrNameLst>
                                      </p:cBhvr>
                                      <p:to>
                                        <p:strVal val="hidden"/>
                                      </p:to>
                                    </p:set>
                                  </p:childTnLst>
                                </p:cTn>
                              </p:par>
                              <p:par>
                                <p:cTn id="18" presetID="22" presetClass="entr" presetSubtype="8"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left)">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19"/>
                                        </p:tgtEl>
                                      </p:cBhvr>
                                    </p:animEffect>
                                    <p:set>
                                      <p:cBhvr>
                                        <p:cTn id="30" dur="1" fill="hold">
                                          <p:stCondLst>
                                            <p:cond delay="499"/>
                                          </p:stCondLst>
                                        </p:cTn>
                                        <p:tgtEl>
                                          <p:spTgt spid="19"/>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up)">
                                      <p:cBhvr>
                                        <p:cTn id="38" dur="500"/>
                                        <p:tgtEl>
                                          <p:spTgt spid="25"/>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build="allAtOnce"/>
      <p:bldP spid="15" grpId="0"/>
      <p:bldP spid="19" grpId="0"/>
      <p:bldP spid="19" grpId="1"/>
      <p:bldP spid="25" grpId="0" animBg="1"/>
      <p:bldP spid="27" grpId="0"/>
      <p:bldP spid="2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540568" y="-598083"/>
            <a:ext cx="2150080" cy="1634177"/>
            <a:chOff x="6084168" y="3923907"/>
            <a:chExt cx="3445634" cy="2618868"/>
          </a:xfrm>
        </p:grpSpPr>
        <p:sp>
          <p:nvSpPr>
            <p:cNvPr id="10" name="Freeform 5"/>
            <p:cNvSpPr/>
            <p:nvPr/>
          </p:nvSpPr>
          <p:spPr bwMode="auto">
            <a:xfrm>
              <a:off x="6084168" y="3923907"/>
              <a:ext cx="2615636" cy="2618868"/>
            </a:xfrm>
            <a:custGeom>
              <a:avLst/>
              <a:gdLst>
                <a:gd name="T0" fmla="*/ 809 w 1619"/>
                <a:gd name="T1" fmla="*/ 1621 h 1621"/>
                <a:gd name="T2" fmla="*/ 0 w 1619"/>
                <a:gd name="T3" fmla="*/ 810 h 1621"/>
                <a:gd name="T4" fmla="*/ 809 w 1619"/>
                <a:gd name="T5" fmla="*/ 0 h 1621"/>
                <a:gd name="T6" fmla="*/ 1619 w 1619"/>
                <a:gd name="T7" fmla="*/ 810 h 1621"/>
                <a:gd name="T8" fmla="*/ 809 w 1619"/>
                <a:gd name="T9" fmla="*/ 1621 h 1621"/>
              </a:gdLst>
              <a:ahLst/>
              <a:cxnLst>
                <a:cxn ang="0">
                  <a:pos x="T0" y="T1"/>
                </a:cxn>
                <a:cxn ang="0">
                  <a:pos x="T2" y="T3"/>
                </a:cxn>
                <a:cxn ang="0">
                  <a:pos x="T4" y="T5"/>
                </a:cxn>
                <a:cxn ang="0">
                  <a:pos x="T6" y="T7"/>
                </a:cxn>
                <a:cxn ang="0">
                  <a:pos x="T8" y="T9"/>
                </a:cxn>
              </a:cxnLst>
              <a:rect l="0" t="0" r="r" b="b"/>
              <a:pathLst>
                <a:path w="1619" h="1621">
                  <a:moveTo>
                    <a:pt x="809" y="1621"/>
                  </a:moveTo>
                  <a:lnTo>
                    <a:pt x="0" y="810"/>
                  </a:lnTo>
                  <a:lnTo>
                    <a:pt x="809" y="0"/>
                  </a:lnTo>
                  <a:lnTo>
                    <a:pt x="1619" y="810"/>
                  </a:lnTo>
                  <a:lnTo>
                    <a:pt x="809" y="1621"/>
                  </a:lnTo>
                  <a:close/>
                </a:path>
              </a:pathLst>
            </a:custGeom>
            <a:solidFill>
              <a:srgbClr val="DD24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dirty="0">
                <a:cs typeface="+mn-ea"/>
                <a:sym typeface="+mn-lt"/>
              </a:endParaRPr>
            </a:p>
          </p:txBody>
        </p:sp>
        <p:sp>
          <p:nvSpPr>
            <p:cNvPr id="13" name="Freeform 3301"/>
            <p:cNvSpPr/>
            <p:nvPr/>
          </p:nvSpPr>
          <p:spPr bwMode="auto">
            <a:xfrm>
              <a:off x="7893162" y="4520570"/>
              <a:ext cx="1636640" cy="1638160"/>
            </a:xfrm>
            <a:custGeom>
              <a:avLst/>
              <a:gdLst>
                <a:gd name="T0" fmla="*/ 1617 w 3233"/>
                <a:gd name="T1" fmla="*/ 3236 h 3236"/>
                <a:gd name="T2" fmla="*/ 0 w 3233"/>
                <a:gd name="T3" fmla="*/ 1619 h 3236"/>
                <a:gd name="T4" fmla="*/ 1617 w 3233"/>
                <a:gd name="T5" fmla="*/ 0 h 3236"/>
                <a:gd name="T6" fmla="*/ 3233 w 3233"/>
                <a:gd name="T7" fmla="*/ 1619 h 3236"/>
                <a:gd name="T8" fmla="*/ 1617 w 3233"/>
                <a:gd name="T9" fmla="*/ 3236 h 3236"/>
              </a:gdLst>
              <a:ahLst/>
              <a:cxnLst>
                <a:cxn ang="0">
                  <a:pos x="T0" y="T1"/>
                </a:cxn>
                <a:cxn ang="0">
                  <a:pos x="T2" y="T3"/>
                </a:cxn>
                <a:cxn ang="0">
                  <a:pos x="T4" y="T5"/>
                </a:cxn>
                <a:cxn ang="0">
                  <a:pos x="T6" y="T7"/>
                </a:cxn>
                <a:cxn ang="0">
                  <a:pos x="T8" y="T9"/>
                </a:cxn>
              </a:cxnLst>
              <a:rect l="0" t="0" r="r" b="b"/>
              <a:pathLst>
                <a:path w="3233" h="3236">
                  <a:moveTo>
                    <a:pt x="1617" y="3236"/>
                  </a:moveTo>
                  <a:lnTo>
                    <a:pt x="0" y="1619"/>
                  </a:lnTo>
                  <a:lnTo>
                    <a:pt x="1617" y="0"/>
                  </a:lnTo>
                  <a:lnTo>
                    <a:pt x="3233" y="1619"/>
                  </a:lnTo>
                  <a:lnTo>
                    <a:pt x="1617" y="3236"/>
                  </a:lnTo>
                  <a:close/>
                </a:path>
              </a:pathLst>
            </a:custGeom>
            <a:solidFill>
              <a:srgbClr val="333333"/>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dirty="0">
                <a:cs typeface="+mn-ea"/>
                <a:sym typeface="+mn-lt"/>
              </a:endParaRPr>
            </a:p>
          </p:txBody>
        </p:sp>
      </p:grpSp>
      <p:sp>
        <p:nvSpPr>
          <p:cNvPr id="2" name="灯片编号占位符 1">
            <a:extLst>
              <a:ext uri="{FF2B5EF4-FFF2-40B4-BE49-F238E27FC236}">
                <a16:creationId xmlns:a16="http://schemas.microsoft.com/office/drawing/2014/main" id="{A4390690-6CB5-43F4-8705-BC124DF3703E}"/>
              </a:ext>
            </a:extLst>
          </p:cNvPr>
          <p:cNvSpPr>
            <a:spLocks noGrp="1"/>
          </p:cNvSpPr>
          <p:nvPr>
            <p:ph type="sldNum" sz="quarter" idx="12"/>
          </p:nvPr>
        </p:nvSpPr>
        <p:spPr>
          <a:xfrm>
            <a:off x="7380312" y="4731990"/>
            <a:ext cx="2133600" cy="273844"/>
          </a:xfrm>
        </p:spPr>
        <p:txBody>
          <a:bodyPr/>
          <a:lstStyle/>
          <a:p>
            <a:fld id="{49AE70B2-8BF9-45C0-BB95-33D1B9D3A854}" type="slidenum">
              <a:rPr lang="zh-CN" altLang="en-US" smtClean="0">
                <a:cs typeface="+mn-ea"/>
                <a:sym typeface="+mn-lt"/>
              </a:rPr>
              <a:t>20</a:t>
            </a:fld>
            <a:endParaRPr lang="zh-CN" altLang="en-US" dirty="0">
              <a:cs typeface="+mn-ea"/>
              <a:sym typeface="+mn-lt"/>
            </a:endParaRPr>
          </a:p>
        </p:txBody>
      </p:sp>
      <p:sp>
        <p:nvSpPr>
          <p:cNvPr id="47" name="文本框 46">
            <a:extLst>
              <a:ext uri="{FF2B5EF4-FFF2-40B4-BE49-F238E27FC236}">
                <a16:creationId xmlns:a16="http://schemas.microsoft.com/office/drawing/2014/main" id="{E9C61F5D-79AB-4357-BFFB-09E582B3281D}"/>
              </a:ext>
            </a:extLst>
          </p:cNvPr>
          <p:cNvSpPr txBox="1"/>
          <p:nvPr/>
        </p:nvSpPr>
        <p:spPr>
          <a:xfrm>
            <a:off x="2204844" y="616233"/>
            <a:ext cx="2256240" cy="417165"/>
          </a:xfrm>
          <a:prstGeom prst="rect">
            <a:avLst/>
          </a:prstGeom>
          <a:noFill/>
        </p:spPr>
        <p:txBody>
          <a:bodyPr wrap="square">
            <a:spAutoFit/>
          </a:bodyPr>
          <a:lstStyle/>
          <a:p>
            <a:pPr marL="285750" indent="-285750">
              <a:lnSpc>
                <a:spcPct val="130000"/>
              </a:lnSpc>
              <a:buClr>
                <a:srgbClr val="FF0000"/>
              </a:buClr>
              <a:buFont typeface="Wingdings" panose="05000000000000000000" pitchFamily="2" charset="2"/>
              <a:buChar char="u"/>
            </a:pPr>
            <a:r>
              <a:rPr lang="zh-CN" altLang="en-US" b="1" dirty="0"/>
              <a:t>折半查找法</a:t>
            </a:r>
          </a:p>
        </p:txBody>
      </p:sp>
      <p:sp>
        <p:nvSpPr>
          <p:cNvPr id="48" name="文本框 47">
            <a:extLst>
              <a:ext uri="{FF2B5EF4-FFF2-40B4-BE49-F238E27FC236}">
                <a16:creationId xmlns:a16="http://schemas.microsoft.com/office/drawing/2014/main" id="{1089BA3A-7625-4BC5-8657-3A09C3990823}"/>
              </a:ext>
            </a:extLst>
          </p:cNvPr>
          <p:cNvSpPr txBox="1"/>
          <p:nvPr/>
        </p:nvSpPr>
        <p:spPr>
          <a:xfrm>
            <a:off x="1700586" y="219400"/>
            <a:ext cx="2448272" cy="400110"/>
          </a:xfrm>
          <a:prstGeom prst="rect">
            <a:avLst/>
          </a:prstGeom>
          <a:noFill/>
        </p:spPr>
        <p:txBody>
          <a:bodyPr wrap="square">
            <a:spAutoFit/>
          </a:bodyPr>
          <a:lstStyle/>
          <a:p>
            <a:r>
              <a:rPr lang="en-US" altLang="zh-CN" sz="2000" b="1" dirty="0"/>
              <a:t>9.2 </a:t>
            </a:r>
            <a:r>
              <a:rPr lang="zh-CN" altLang="en-US" sz="2000" b="1" dirty="0"/>
              <a:t>顺序表的查找</a:t>
            </a:r>
          </a:p>
        </p:txBody>
      </p:sp>
      <p:pic>
        <p:nvPicPr>
          <p:cNvPr id="33" name="图片 32">
            <a:extLst>
              <a:ext uri="{FF2B5EF4-FFF2-40B4-BE49-F238E27FC236}">
                <a16:creationId xmlns:a16="http://schemas.microsoft.com/office/drawing/2014/main" id="{6C8713A9-5C52-473C-BA73-7699F8992EFF}"/>
              </a:ext>
            </a:extLst>
          </p:cNvPr>
          <p:cNvPicPr>
            <a:picLocks noChangeAspect="1"/>
          </p:cNvPicPr>
          <p:nvPr/>
        </p:nvPicPr>
        <p:blipFill>
          <a:blip r:embed="rId3"/>
          <a:stretch>
            <a:fillRect/>
          </a:stretch>
        </p:blipFill>
        <p:spPr>
          <a:xfrm>
            <a:off x="265510" y="1571640"/>
            <a:ext cx="2000220" cy="2000219"/>
          </a:xfrm>
          <a:prstGeom prst="rect">
            <a:avLst/>
          </a:prstGeom>
        </p:spPr>
      </p:pic>
      <p:sp>
        <p:nvSpPr>
          <p:cNvPr id="76" name="文本框 75">
            <a:extLst>
              <a:ext uri="{FF2B5EF4-FFF2-40B4-BE49-F238E27FC236}">
                <a16:creationId xmlns:a16="http://schemas.microsoft.com/office/drawing/2014/main" id="{BAFB3018-8467-4E3C-8F92-275A35F9D108}"/>
              </a:ext>
            </a:extLst>
          </p:cNvPr>
          <p:cNvSpPr txBox="1"/>
          <p:nvPr/>
        </p:nvSpPr>
        <p:spPr>
          <a:xfrm>
            <a:off x="2220407" y="1036094"/>
            <a:ext cx="6768752" cy="1021305"/>
          </a:xfrm>
          <a:prstGeom prst="rect">
            <a:avLst/>
          </a:prstGeom>
          <a:noFill/>
        </p:spPr>
        <p:txBody>
          <a:bodyPr wrap="square">
            <a:spAutoFit/>
          </a:bodyPr>
          <a:lstStyle/>
          <a:p>
            <a:pPr marL="285750" indent="-285750">
              <a:lnSpc>
                <a:spcPct val="130000"/>
              </a:lnSpc>
              <a:buClr>
                <a:srgbClr val="FF0000"/>
              </a:buClr>
              <a:buFont typeface="Wingdings" panose="05000000000000000000" pitchFamily="2" charset="2"/>
              <a:buChar char="n"/>
            </a:pPr>
            <a:r>
              <a:rPr lang="zh-CN" altLang="en-US" sz="1600" dirty="0"/>
              <a:t>在“</a:t>
            </a:r>
            <a:r>
              <a:rPr lang="zh-CN" altLang="en-US" sz="1600" dirty="0">
                <a:solidFill>
                  <a:srgbClr val="FF0000"/>
                </a:solidFill>
              </a:rPr>
              <a:t>查找成功</a:t>
            </a:r>
            <a:r>
              <a:rPr lang="zh-CN" altLang="en-US" sz="1600" dirty="0"/>
              <a:t>”的情况下，位置</a:t>
            </a:r>
            <a:r>
              <a:rPr lang="en-US" altLang="zh-CN" sz="1600" dirty="0"/>
              <a:t>i</a:t>
            </a:r>
            <a:r>
              <a:rPr lang="zh-CN" altLang="en-US" sz="1600" dirty="0"/>
              <a:t>数据元素查找成功时进行的</a:t>
            </a:r>
            <a:endParaRPr lang="en-US" altLang="zh-CN" sz="1600" dirty="0"/>
          </a:p>
          <a:p>
            <a:pPr>
              <a:lnSpc>
                <a:spcPct val="130000"/>
              </a:lnSpc>
              <a:buClr>
                <a:srgbClr val="FF0000"/>
              </a:buClr>
            </a:pPr>
            <a:r>
              <a:rPr lang="en-US" altLang="zh-CN" sz="1600" dirty="0"/>
              <a:t>     </a:t>
            </a:r>
            <a:r>
              <a:rPr lang="zh-CN" altLang="en-US" sz="1600" dirty="0"/>
              <a:t>关键字比较次数等于判定树中</a:t>
            </a:r>
            <a:r>
              <a:rPr lang="en-US" altLang="zh-CN" sz="1600" dirty="0"/>
              <a:t>i</a:t>
            </a:r>
            <a:r>
              <a:rPr lang="zh-CN" altLang="en-US" sz="1600" dirty="0"/>
              <a:t>结点的层数。</a:t>
            </a:r>
            <a:endParaRPr lang="en-US" altLang="zh-CN" sz="1600" dirty="0"/>
          </a:p>
          <a:p>
            <a:pPr>
              <a:lnSpc>
                <a:spcPct val="130000"/>
              </a:lnSpc>
            </a:pPr>
            <a:r>
              <a:rPr lang="zh-CN" altLang="en-US" sz="1600" dirty="0"/>
              <a:t>     </a:t>
            </a:r>
            <a:r>
              <a:rPr lang="zh-CN" altLang="en-US" sz="1600" dirty="0">
                <a:solidFill>
                  <a:srgbClr val="FF0000"/>
                </a:solidFill>
              </a:rPr>
              <a:t>最少比较次数是</a:t>
            </a:r>
            <a:r>
              <a:rPr lang="en-US" altLang="zh-CN" sz="1600" dirty="0">
                <a:solidFill>
                  <a:srgbClr val="FF0000"/>
                </a:solidFill>
              </a:rPr>
              <a:t>1</a:t>
            </a:r>
            <a:r>
              <a:rPr lang="zh-CN" altLang="en-US" sz="1600" dirty="0">
                <a:solidFill>
                  <a:srgbClr val="FF0000"/>
                </a:solidFill>
              </a:rPr>
              <a:t>次，最多比较次数是树的高度。</a:t>
            </a:r>
            <a:endParaRPr lang="en-US" altLang="zh-CN" sz="1600" dirty="0">
              <a:solidFill>
                <a:srgbClr val="FF0000"/>
              </a:solidFill>
            </a:endParaRPr>
          </a:p>
        </p:txBody>
      </p:sp>
      <p:sp>
        <p:nvSpPr>
          <p:cNvPr id="78" name="文本框 77">
            <a:extLst>
              <a:ext uri="{FF2B5EF4-FFF2-40B4-BE49-F238E27FC236}">
                <a16:creationId xmlns:a16="http://schemas.microsoft.com/office/drawing/2014/main" id="{EE5E1B8E-C08D-4200-894B-8204B3C917ED}"/>
              </a:ext>
            </a:extLst>
          </p:cNvPr>
          <p:cNvSpPr txBox="1"/>
          <p:nvPr/>
        </p:nvSpPr>
        <p:spPr>
          <a:xfrm>
            <a:off x="2555776" y="2074208"/>
            <a:ext cx="4298581" cy="338554"/>
          </a:xfrm>
          <a:prstGeom prst="rect">
            <a:avLst/>
          </a:prstGeom>
          <a:solidFill>
            <a:schemeClr val="accent1">
              <a:lumMod val="20000"/>
              <a:lumOff val="80000"/>
            </a:schemeClr>
          </a:solidFill>
        </p:spPr>
        <p:txBody>
          <a:bodyPr wrap="square">
            <a:spAutoFit/>
          </a:bodyPr>
          <a:lstStyle/>
          <a:p>
            <a:r>
              <a:rPr lang="zh-CN" altLang="en-US" sz="1600" dirty="0"/>
              <a:t>即：</a:t>
            </a:r>
            <a:r>
              <a:rPr lang="en-US" altLang="zh-CN" sz="1600" dirty="0"/>
              <a:t>T</a:t>
            </a:r>
            <a:r>
              <a:rPr lang="en-US" altLang="zh-CN" sz="1600" baseline="-25000" dirty="0"/>
              <a:t>best</a:t>
            </a:r>
            <a:r>
              <a:rPr lang="en-US" altLang="zh-CN" sz="1600" dirty="0"/>
              <a:t>(n) = O(1)</a:t>
            </a:r>
            <a:r>
              <a:rPr lang="zh-CN" altLang="en-US" sz="1600" dirty="0"/>
              <a:t>，</a:t>
            </a:r>
            <a:r>
              <a:rPr lang="en-US" altLang="zh-CN" sz="1600" dirty="0"/>
              <a:t>T</a:t>
            </a:r>
            <a:r>
              <a:rPr lang="en-US" altLang="zh-CN" sz="1600" baseline="-25000" dirty="0"/>
              <a:t>worst</a:t>
            </a:r>
            <a:r>
              <a:rPr lang="en-US" altLang="zh-CN" sz="1600" dirty="0"/>
              <a:t>(n) = O(</a:t>
            </a:r>
            <a:r>
              <a:rPr lang="en-US" altLang="zh-CN" sz="1600" dirty="0" err="1"/>
              <a:t>logn</a:t>
            </a:r>
            <a:r>
              <a:rPr lang="en-US" altLang="zh-CN" sz="1600" dirty="0"/>
              <a:t>)</a:t>
            </a:r>
            <a:r>
              <a:rPr lang="zh-CN" altLang="en-US" sz="1600" dirty="0"/>
              <a:t>。</a:t>
            </a:r>
          </a:p>
        </p:txBody>
      </p: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B8E2C782-805D-4A91-8A3A-942C1B33E347}"/>
                  </a:ext>
                </a:extLst>
              </p:cNvPr>
              <p:cNvSpPr txBox="1"/>
              <p:nvPr/>
            </p:nvSpPr>
            <p:spPr>
              <a:xfrm>
                <a:off x="2265730" y="2389333"/>
                <a:ext cx="6696744" cy="1741502"/>
              </a:xfrm>
              <a:prstGeom prst="rect">
                <a:avLst/>
              </a:prstGeom>
              <a:noFill/>
            </p:spPr>
            <p:txBody>
              <a:bodyPr wrap="square">
                <a:spAutoFit/>
              </a:bodyPr>
              <a:lstStyle/>
              <a:p>
                <a:pPr marL="285750" indent="-285750">
                  <a:lnSpc>
                    <a:spcPct val="130000"/>
                  </a:lnSpc>
                  <a:buClr>
                    <a:srgbClr val="FF0000"/>
                  </a:buClr>
                  <a:buFont typeface="Wingdings" panose="05000000000000000000" pitchFamily="2" charset="2"/>
                  <a:buChar char="n"/>
                </a:pPr>
                <a:r>
                  <a:rPr lang="zh-CN" altLang="en-US" sz="1600" b="1" dirty="0"/>
                  <a:t>平均查找长度：</a:t>
                </a:r>
                <a:endParaRPr lang="en-US" altLang="zh-CN" sz="1600" b="1" dirty="0"/>
              </a:p>
              <a:p>
                <a:pPr marL="540000" indent="-285750">
                  <a:lnSpc>
                    <a:spcPct val="130000"/>
                  </a:lnSpc>
                  <a:buClr>
                    <a:srgbClr val="FF0000"/>
                  </a:buClr>
                  <a:buFont typeface="Wingdings" panose="05000000000000000000" pitchFamily="2" charset="2"/>
                  <a:buChar char="Ø"/>
                </a:pPr>
                <a:r>
                  <a:rPr lang="zh-CN" altLang="en-US" dirty="0"/>
                  <a:t>“</a:t>
                </a:r>
                <a:r>
                  <a:rPr lang="en-US" altLang="zh-CN" sz="1600" dirty="0"/>
                  <a:t>i</a:t>
                </a:r>
                <a:r>
                  <a:rPr lang="zh-CN" altLang="en-US" sz="1600" dirty="0"/>
                  <a:t>位置查找成功的比较次数”</a:t>
                </a:r>
                <a14:m>
                  <m:oMath xmlns:m="http://schemas.openxmlformats.org/officeDocument/2006/math">
                    <m:r>
                      <a:rPr lang="en-US" altLang="zh-CN" sz="160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 </m:t>
                    </m:r>
                  </m:oMath>
                </a14:m>
                <a:r>
                  <a:rPr lang="zh-CN" altLang="en-US" sz="1600" dirty="0">
                    <a:solidFill>
                      <a:srgbClr val="333333"/>
                    </a:solidFill>
                  </a:rPr>
                  <a:t>“</a:t>
                </a:r>
                <a:r>
                  <a:rPr lang="zh-CN" altLang="en-US" sz="1600" dirty="0">
                    <a:solidFill>
                      <a:schemeClr val="tx1"/>
                    </a:solidFill>
                  </a:rPr>
                  <a:t>发生的概率</a:t>
                </a:r>
                <a:r>
                  <a:rPr lang="en-US" altLang="zh-CN" sz="1600" dirty="0">
                    <a:solidFill>
                      <a:schemeClr val="tx1"/>
                    </a:solidFill>
                  </a:rPr>
                  <a:t>p</a:t>
                </a:r>
                <a:r>
                  <a:rPr lang="en-US" altLang="zh-CN" sz="1600" baseline="-25000" dirty="0">
                    <a:solidFill>
                      <a:schemeClr val="tx1"/>
                    </a:solidFill>
                  </a:rPr>
                  <a:t>i</a:t>
                </a:r>
                <a:r>
                  <a:rPr lang="zh-CN" altLang="en-US" sz="1600" dirty="0">
                    <a:solidFill>
                      <a:schemeClr val="tx1"/>
                    </a:solidFill>
                  </a:rPr>
                  <a:t>”之和，即：</a:t>
                </a:r>
                <a:endParaRPr lang="en-US" altLang="zh-CN" sz="1600" dirty="0">
                  <a:solidFill>
                    <a:schemeClr val="tx1"/>
                  </a:solidFill>
                </a:endParaRPr>
              </a:p>
              <a:p>
                <a:pPr marL="540000">
                  <a:lnSpc>
                    <a:spcPct val="130000"/>
                  </a:lnSpc>
                  <a:buClr>
                    <a:srgbClr val="FF0000"/>
                  </a:buClr>
                </a:pPr>
                <a:r>
                  <a:rPr lang="en-US" altLang="zh-CN" sz="1600" dirty="0">
                    <a:solidFill>
                      <a:schemeClr val="tx1"/>
                    </a:solidFill>
                  </a:rPr>
                  <a:t>     </a:t>
                </a:r>
                <a:r>
                  <a:rPr lang="zh-CN" altLang="en-US" sz="1600" dirty="0">
                    <a:solidFill>
                      <a:schemeClr val="tx1"/>
                    </a:solidFill>
                  </a:rPr>
                  <a:t>“</a:t>
                </a:r>
                <a:r>
                  <a:rPr lang="en-US" altLang="zh-CN" sz="1600" dirty="0">
                    <a:solidFill>
                      <a:schemeClr val="tx1"/>
                    </a:solidFill>
                  </a:rPr>
                  <a:t>i</a:t>
                </a:r>
                <a:r>
                  <a:rPr lang="zh-CN" altLang="en-US" sz="1600" dirty="0">
                    <a:solidFill>
                      <a:schemeClr val="tx1"/>
                    </a:solidFill>
                  </a:rPr>
                  <a:t>结点在判定树中的层数”</a:t>
                </a:r>
                <a:r>
                  <a:rPr lang="en-US" altLang="zh-CN" sz="1600" dirty="0">
                    <a:solidFill>
                      <a:schemeClr val="tx1"/>
                    </a:solidFill>
                    <a:ea typeface="Cambria Math" panose="02040503050406030204" pitchFamily="18" charset="0"/>
                  </a:rPr>
                  <a:t> </a:t>
                </a:r>
                <a14:m>
                  <m:oMath xmlns:m="http://schemas.openxmlformats.org/officeDocument/2006/math">
                    <m:r>
                      <a:rPr lang="en-US" altLang="zh-CN" sz="1600" i="1">
                        <a:solidFill>
                          <a:schemeClr val="tx1"/>
                        </a:solidFill>
                        <a:latin typeface="Cambria Math" panose="02040503050406030204" pitchFamily="18" charset="0"/>
                        <a:ea typeface="Cambria Math" panose="02040503050406030204" pitchFamily="18" charset="0"/>
                      </a:rPr>
                      <m:t>×</m:t>
                    </m:r>
                  </m:oMath>
                </a14:m>
                <a:r>
                  <a:rPr lang="zh-CN" altLang="en-US" sz="1600" dirty="0">
                    <a:solidFill>
                      <a:schemeClr val="tx1"/>
                    </a:solidFill>
                  </a:rPr>
                  <a:t>“发生的概率</a:t>
                </a:r>
                <a:r>
                  <a:rPr lang="en-US" altLang="zh-CN" sz="1600" dirty="0">
                    <a:solidFill>
                      <a:schemeClr val="tx1"/>
                    </a:solidFill>
                  </a:rPr>
                  <a:t>p</a:t>
                </a:r>
                <a:r>
                  <a:rPr lang="en-US" altLang="zh-CN" sz="1600" baseline="-25000" dirty="0">
                    <a:solidFill>
                      <a:schemeClr val="tx1"/>
                    </a:solidFill>
                  </a:rPr>
                  <a:t>i</a:t>
                </a:r>
                <a:r>
                  <a:rPr lang="zh-CN" altLang="en-US" sz="1600" dirty="0">
                    <a:solidFill>
                      <a:schemeClr val="tx1"/>
                    </a:solidFill>
                  </a:rPr>
                  <a:t>”之和。</a:t>
                </a:r>
                <a:endParaRPr lang="en-US" altLang="zh-CN" sz="1600" dirty="0">
                  <a:solidFill>
                    <a:schemeClr val="tx1"/>
                  </a:solidFill>
                </a:endParaRPr>
              </a:p>
              <a:p>
                <a:pPr marL="540000" indent="-285750">
                  <a:lnSpc>
                    <a:spcPct val="130000"/>
                  </a:lnSpc>
                  <a:buClr>
                    <a:srgbClr val="FF0000"/>
                  </a:buClr>
                  <a:buFont typeface="Wingdings" panose="05000000000000000000" pitchFamily="2" charset="2"/>
                  <a:buChar char="Ø"/>
                </a:pPr>
                <a:r>
                  <a:rPr lang="zh-CN" altLang="en-US" sz="1600" dirty="0">
                    <a:solidFill>
                      <a:schemeClr val="tx1"/>
                    </a:solidFill>
                  </a:rPr>
                  <a:t>   在每种查找成功情况的概率值相等时，平均查找长度为：</a:t>
                </a:r>
                <a:endParaRPr lang="en-US" altLang="zh-CN" sz="1600" dirty="0">
                  <a:solidFill>
                    <a:schemeClr val="tx1"/>
                  </a:solidFill>
                </a:endParaRPr>
              </a:p>
              <a:p>
                <a:pPr marL="540000">
                  <a:lnSpc>
                    <a:spcPct val="130000"/>
                  </a:lnSpc>
                  <a:buClr>
                    <a:srgbClr val="FF0000"/>
                  </a:buClr>
                </a:pPr>
                <a:r>
                  <a:rPr lang="en-US" altLang="zh-CN" sz="1600" dirty="0">
                    <a:solidFill>
                      <a:schemeClr val="tx1"/>
                    </a:solidFill>
                  </a:rPr>
                  <a:t>      </a:t>
                </a:r>
                <a:r>
                  <a:rPr lang="zh-CN" altLang="en-US" sz="1600" dirty="0">
                    <a:solidFill>
                      <a:schemeClr val="tx1"/>
                    </a:solidFill>
                  </a:rPr>
                  <a:t>“</a:t>
                </a:r>
                <a:r>
                  <a:rPr lang="en-US" altLang="zh-CN" sz="1600" dirty="0">
                    <a:solidFill>
                      <a:schemeClr val="tx1"/>
                    </a:solidFill>
                  </a:rPr>
                  <a:t>i</a:t>
                </a:r>
                <a:r>
                  <a:rPr lang="zh-CN" altLang="en-US" sz="1600" dirty="0">
                    <a:solidFill>
                      <a:schemeClr val="tx1"/>
                    </a:solidFill>
                  </a:rPr>
                  <a:t>结点在判定树中的层数”之和，除以</a:t>
                </a:r>
                <a:r>
                  <a:rPr lang="en-US" altLang="zh-CN" sz="1600" dirty="0">
                    <a:solidFill>
                      <a:schemeClr val="tx1"/>
                    </a:solidFill>
                  </a:rPr>
                  <a:t>n</a:t>
                </a:r>
                <a:r>
                  <a:rPr lang="zh-CN" altLang="en-US" sz="1600" dirty="0">
                    <a:solidFill>
                      <a:schemeClr val="tx1"/>
                    </a:solidFill>
                  </a:rPr>
                  <a:t>。</a:t>
                </a:r>
                <a:endParaRPr lang="en-US" altLang="zh-CN" sz="1600" dirty="0">
                  <a:solidFill>
                    <a:schemeClr val="tx1"/>
                  </a:solidFill>
                </a:endParaRPr>
              </a:p>
            </p:txBody>
          </p:sp>
        </mc:Choice>
        <mc:Fallback xmlns="">
          <p:sp>
            <p:nvSpPr>
              <p:cNvPr id="79" name="文本框 78">
                <a:extLst>
                  <a:ext uri="{FF2B5EF4-FFF2-40B4-BE49-F238E27FC236}">
                    <a16:creationId xmlns:a16="http://schemas.microsoft.com/office/drawing/2014/main" id="{B8E2C782-805D-4A91-8A3A-942C1B33E347}"/>
                  </a:ext>
                </a:extLst>
              </p:cNvPr>
              <p:cNvSpPr txBox="1">
                <a:spLocks noRot="1" noChangeAspect="1" noMove="1" noResize="1" noEditPoints="1" noAdjustHandles="1" noChangeArrowheads="1" noChangeShapeType="1" noTextEdit="1"/>
              </p:cNvSpPr>
              <p:nvPr/>
            </p:nvSpPr>
            <p:spPr>
              <a:xfrm>
                <a:off x="2265730" y="2389333"/>
                <a:ext cx="6696744" cy="1741502"/>
              </a:xfrm>
              <a:prstGeom prst="rect">
                <a:avLst/>
              </a:prstGeom>
              <a:blipFill>
                <a:blip r:embed="rId4"/>
                <a:stretch>
                  <a:fillRect l="-364" b="-139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809A228D-2C4E-4169-A771-C08D0279D68D}"/>
                  </a:ext>
                </a:extLst>
              </p:cNvPr>
              <p:cNvSpPr txBox="1"/>
              <p:nvPr/>
            </p:nvSpPr>
            <p:spPr>
              <a:xfrm>
                <a:off x="2924722" y="4107406"/>
                <a:ext cx="5607718" cy="484941"/>
              </a:xfrm>
              <a:prstGeom prst="rect">
                <a:avLst/>
              </a:prstGeom>
              <a:solidFill>
                <a:schemeClr val="accent6">
                  <a:lumMod val="20000"/>
                  <a:lumOff val="80000"/>
                </a:schemeClr>
              </a:solidFill>
            </p:spPr>
            <p:txBody>
              <a:bodyPr wrap="square">
                <a:spAutoFit/>
              </a:bodyPr>
              <a:lstStyle/>
              <a:p>
                <a:r>
                  <a:rPr lang="en-US" altLang="zh-CN" dirty="0">
                    <a:latin typeface="Times New Roman" panose="02020603050405020304" pitchFamily="18" charset="0"/>
                    <a:ea typeface="微软雅黑" panose="020B0503020204020204" pitchFamily="34" charset="-122"/>
                  </a:rPr>
                  <a:t>ASL</a:t>
                </a:r>
                <a:r>
                  <a:rPr lang="en-US" altLang="zh-CN" baseline="-25000" dirty="0">
                    <a:latin typeface="Times New Roman" panose="02020603050405020304" pitchFamily="18" charset="0"/>
                    <a:ea typeface="微软雅黑" panose="020B0503020204020204" pitchFamily="34" charset="-122"/>
                  </a:rPr>
                  <a:t>(s)</a:t>
                </a:r>
                <a:r>
                  <a:rPr lang="en-US" altLang="zh-CN" dirty="0">
                    <a:latin typeface="Times New Roman" panose="02020603050405020304" pitchFamily="18" charset="0"/>
                    <a:ea typeface="微软雅黑" panose="020B0503020204020204" pitchFamily="34" charset="-122"/>
                  </a:rPr>
                  <a:t>= </a:t>
                </a:r>
                <a14:m>
                  <m:oMath xmlns:m="http://schemas.openxmlformats.org/officeDocument/2006/math">
                    <m:nary>
                      <m:naryPr>
                        <m:chr m:val="∑"/>
                        <m:ctrlPr>
                          <a:rPr lang="en-US" altLang="zh-CN" i="1" smtClean="0">
                            <a:solidFill>
                              <a:schemeClr val="tx1"/>
                            </a:solidFill>
                            <a:latin typeface="Cambria Math" panose="02040503050406030204" pitchFamily="18" charset="0"/>
                            <a:ea typeface="微软雅黑" panose="020B0503020204020204" pitchFamily="34" charset="-122"/>
                          </a:rPr>
                        </m:ctrlPr>
                      </m:naryPr>
                      <m:sub>
                        <m:r>
                          <m:rPr>
                            <m:brk m:alnAt="23"/>
                          </m:rPr>
                          <a:rPr lang="en-US" altLang="zh-CN" b="0" i="1" smtClean="0">
                            <a:solidFill>
                              <a:schemeClr val="tx1"/>
                            </a:solidFill>
                            <a:latin typeface="Cambria Math" panose="02040503050406030204" pitchFamily="18" charset="0"/>
                            <a:ea typeface="微软雅黑" panose="020B0503020204020204" pitchFamily="34" charset="-122"/>
                          </a:rPr>
                          <m:t>𝑖</m:t>
                        </m:r>
                        <m:r>
                          <a:rPr lang="en-US" altLang="zh-CN" b="0" i="1" smtClean="0">
                            <a:solidFill>
                              <a:schemeClr val="tx1"/>
                            </a:solidFill>
                            <a:latin typeface="Cambria Math" panose="02040503050406030204" pitchFamily="18" charset="0"/>
                            <a:ea typeface="微软雅黑" panose="020B0503020204020204" pitchFamily="34" charset="-122"/>
                          </a:rPr>
                          <m:t>=1</m:t>
                        </m:r>
                      </m:sub>
                      <m:sup>
                        <m:r>
                          <a:rPr lang="en-US" altLang="zh-CN" b="0" i="1" smtClean="0">
                            <a:solidFill>
                              <a:schemeClr val="tx1"/>
                            </a:solidFill>
                            <a:latin typeface="Cambria Math" panose="02040503050406030204" pitchFamily="18" charset="0"/>
                            <a:ea typeface="微软雅黑" panose="020B0503020204020204" pitchFamily="34" charset="-122"/>
                          </a:rPr>
                          <m:t>𝑛</m:t>
                        </m:r>
                      </m:sup>
                      <m:e>
                        <m:r>
                          <a:rPr lang="en-US" altLang="zh-CN" b="0" i="1" smtClean="0">
                            <a:solidFill>
                              <a:schemeClr val="tx1"/>
                            </a:solidFill>
                            <a:latin typeface="Cambria Math" panose="02040503050406030204" pitchFamily="18" charset="0"/>
                            <a:ea typeface="微软雅黑" panose="020B0503020204020204" pitchFamily="34" charset="-122"/>
                          </a:rPr>
                          <m:t>𝑃</m:t>
                        </m:r>
                        <m:r>
                          <a:rPr lang="en-US" altLang="zh-CN" b="0" i="1" baseline="-25000" smtClean="0">
                            <a:solidFill>
                              <a:schemeClr val="tx1"/>
                            </a:solidFill>
                            <a:latin typeface="Cambria Math" panose="02040503050406030204" pitchFamily="18" charset="0"/>
                            <a:ea typeface="微软雅黑" panose="020B0503020204020204" pitchFamily="34" charset="-122"/>
                          </a:rPr>
                          <m:t>𝑖</m:t>
                        </m:r>
                      </m:e>
                    </m:nary>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𝐶</m:t>
                        </m:r>
                      </m:e>
                      <m:sub>
                        <m:r>
                          <a:rPr lang="en-US" altLang="zh-CN" i="1">
                            <a:latin typeface="Cambria Math" panose="02040503050406030204" pitchFamily="18" charset="0"/>
                            <a:ea typeface="微软雅黑" panose="020B0503020204020204" pitchFamily="34" charset="-122"/>
                          </a:rPr>
                          <m:t>𝑖</m:t>
                        </m:r>
                      </m:sub>
                    </m:sSub>
                  </m:oMath>
                </a14:m>
                <a:r>
                  <a:rPr lang="en-US" altLang="zh-CN" dirty="0"/>
                  <a:t>=</a:t>
                </a:r>
                <a14:m>
                  <m:oMath xmlns:m="http://schemas.openxmlformats.org/officeDocument/2006/math">
                    <m:f>
                      <m:fPr>
                        <m:ctrlPr>
                          <a:rPr lang="en-US" altLang="zh-CN" i="1" dirty="0" smtClean="0">
                            <a:latin typeface="Cambria Math" panose="02040503050406030204" pitchFamily="18" charset="0"/>
                          </a:rPr>
                        </m:ctrlPr>
                      </m:fPr>
                      <m:num>
                        <m:r>
                          <a:rPr lang="en-US" altLang="zh-CN" b="0" i="1" dirty="0" smtClean="0">
                            <a:latin typeface="Cambria Math" panose="02040503050406030204" pitchFamily="18" charset="0"/>
                          </a:rPr>
                          <m:t>1</m:t>
                        </m:r>
                      </m:num>
                      <m:den>
                        <m:r>
                          <a:rPr lang="en-US" altLang="zh-CN" b="0" i="1" dirty="0" smtClean="0">
                            <a:latin typeface="Cambria Math" panose="02040503050406030204" pitchFamily="18" charset="0"/>
                          </a:rPr>
                          <m:t>𝑛</m:t>
                        </m:r>
                      </m:den>
                    </m:f>
                    <m:nary>
                      <m:naryPr>
                        <m:chr m:val="∑"/>
                        <m:ctrlPr>
                          <a:rPr lang="en-US" altLang="zh-CN" i="1" dirty="0" smtClean="0">
                            <a:latin typeface="Cambria Math" panose="02040503050406030204" pitchFamily="18" charset="0"/>
                          </a:rPr>
                        </m:ctrlPr>
                      </m:naryPr>
                      <m:sub>
                        <m:r>
                          <m:rPr>
                            <m:sty m:val="p"/>
                          </m:rPr>
                          <a:rPr lang="en-US" altLang="zh-CN" i="1" dirty="0">
                            <a:latin typeface="Cambria Math" panose="02040503050406030204" pitchFamily="18" charset="0"/>
                          </a:rPr>
                          <m:t>j</m:t>
                        </m:r>
                        <m:r>
                          <a:rPr lang="en-US" altLang="zh-CN" b="0" i="1" dirty="0" smtClean="0">
                            <a:latin typeface="Cambria Math" panose="02040503050406030204" pitchFamily="18" charset="0"/>
                          </a:rPr>
                          <m:t>=1</m:t>
                        </m:r>
                      </m:sub>
                      <m:sup>
                        <m:r>
                          <m:rPr>
                            <m:sty m:val="p"/>
                          </m:rPr>
                          <a:rPr lang="en-US" altLang="zh-CN" i="1" dirty="0">
                            <a:latin typeface="Cambria Math" panose="02040503050406030204" pitchFamily="18" charset="0"/>
                          </a:rPr>
                          <m:t>h</m:t>
                        </m:r>
                      </m:sup>
                      <m:e>
                        <m:r>
                          <m:rPr>
                            <m:sty m:val="p"/>
                          </m:rPr>
                          <a:rPr lang="en-US" altLang="zh-CN" i="1" dirty="0">
                            <a:latin typeface="Cambria Math" panose="02040503050406030204" pitchFamily="18" charset="0"/>
                          </a:rPr>
                          <m:t>j</m:t>
                        </m:r>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2</m:t>
                            </m:r>
                          </m:e>
                          <m:sup>
                            <m:r>
                              <m:rPr>
                                <m:sty m:val="p"/>
                              </m:rPr>
                              <a:rPr lang="en-US" altLang="zh-CN" i="1" dirty="0">
                                <a:latin typeface="Cambria Math" panose="02040503050406030204" pitchFamily="18" charset="0"/>
                              </a:rPr>
                              <m:t>j</m:t>
                            </m:r>
                            <m:r>
                              <a:rPr lang="en-US" altLang="zh-CN" b="0" i="1" dirty="0" smtClean="0">
                                <a:latin typeface="Cambria Math" panose="02040503050406030204" pitchFamily="18" charset="0"/>
                              </a:rPr>
                              <m:t>−1</m:t>
                            </m:r>
                          </m:sup>
                        </m:sSup>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+1</m:t>
                            </m:r>
                          </m:num>
                          <m:den>
                            <m:r>
                              <a:rPr lang="en-US" altLang="zh-CN" b="0" i="1" dirty="0" smtClean="0">
                                <a:latin typeface="Cambria Math" panose="02040503050406030204" pitchFamily="18" charset="0"/>
                              </a:rPr>
                              <m:t>𝑛</m:t>
                            </m:r>
                          </m:den>
                        </m:f>
                        <m:func>
                          <m:funcPr>
                            <m:ctrlPr>
                              <a:rPr lang="en-US" altLang="zh-CN" b="0" i="1" dirty="0" smtClean="0">
                                <a:latin typeface="Cambria Math" panose="02040503050406030204" pitchFamily="18" charset="0"/>
                              </a:rPr>
                            </m:ctrlPr>
                          </m:funcPr>
                          <m:fName>
                            <m:sSub>
                              <m:sSubPr>
                                <m:ctrlPr>
                                  <a:rPr lang="en-US" altLang="zh-CN" b="0" i="1" dirty="0" smtClean="0">
                                    <a:latin typeface="Cambria Math" panose="02040503050406030204" pitchFamily="18" charset="0"/>
                                  </a:rPr>
                                </m:ctrlPr>
                              </m:sSubPr>
                              <m:e>
                                <m:r>
                                  <m:rPr>
                                    <m:sty m:val="p"/>
                                  </m:rPr>
                                  <a:rPr lang="en-US" altLang="zh-CN" b="0" i="0" dirty="0" smtClean="0">
                                    <a:latin typeface="Cambria Math" panose="02040503050406030204" pitchFamily="18" charset="0"/>
                                  </a:rPr>
                                  <m:t>log</m:t>
                                </m:r>
                              </m:e>
                              <m:sub>
                                <m:r>
                                  <a:rPr lang="en-US" altLang="zh-CN" b="0" i="1" dirty="0" smtClean="0">
                                    <a:latin typeface="Cambria Math" panose="02040503050406030204" pitchFamily="18" charset="0"/>
                                  </a:rPr>
                                  <m:t>2</m:t>
                                </m:r>
                              </m:sub>
                            </m:sSub>
                          </m:fName>
                          <m:e>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+1</m:t>
                                </m:r>
                              </m:e>
                            </m:d>
                          </m:e>
                        </m:func>
                        <m:r>
                          <a:rPr lang="en-US" altLang="zh-CN" b="0" i="1" dirty="0" smtClean="0">
                            <a:latin typeface="Cambria Math" panose="02040503050406030204" pitchFamily="18" charset="0"/>
                          </a:rPr>
                          <m:t>−1</m:t>
                        </m:r>
                      </m:e>
                    </m:nary>
                  </m:oMath>
                </a14:m>
                <a:endParaRPr lang="zh-CN" altLang="en-US" dirty="0"/>
              </a:p>
            </p:txBody>
          </p:sp>
        </mc:Choice>
        <mc:Fallback xmlns="">
          <p:sp>
            <p:nvSpPr>
              <p:cNvPr id="81" name="文本框 80">
                <a:extLst>
                  <a:ext uri="{FF2B5EF4-FFF2-40B4-BE49-F238E27FC236}">
                    <a16:creationId xmlns:a16="http://schemas.microsoft.com/office/drawing/2014/main" id="{809A228D-2C4E-4169-A771-C08D0279D68D}"/>
                  </a:ext>
                </a:extLst>
              </p:cNvPr>
              <p:cNvSpPr txBox="1">
                <a:spLocks noRot="1" noChangeAspect="1" noMove="1" noResize="1" noEditPoints="1" noAdjustHandles="1" noChangeArrowheads="1" noChangeShapeType="1" noTextEdit="1"/>
              </p:cNvSpPr>
              <p:nvPr/>
            </p:nvSpPr>
            <p:spPr>
              <a:xfrm>
                <a:off x="2924722" y="4107406"/>
                <a:ext cx="5607718" cy="484941"/>
              </a:xfrm>
              <a:prstGeom prst="rect">
                <a:avLst/>
              </a:prstGeom>
              <a:blipFill>
                <a:blip r:embed="rId5"/>
                <a:stretch>
                  <a:fillRect l="-978" t="-79747" b="-131646"/>
                </a:stretch>
              </a:blipFill>
            </p:spPr>
            <p:txBody>
              <a:bodyPr/>
              <a:lstStyle/>
              <a:p>
                <a:r>
                  <a:rPr lang="zh-CN" altLang="en-US">
                    <a:noFill/>
                  </a:rPr>
                  <a:t> </a:t>
                </a:r>
              </a:p>
            </p:txBody>
          </p:sp>
        </mc:Fallback>
      </mc:AlternateContent>
      <p:sp>
        <p:nvSpPr>
          <p:cNvPr id="83" name="文本框 82">
            <a:extLst>
              <a:ext uri="{FF2B5EF4-FFF2-40B4-BE49-F238E27FC236}">
                <a16:creationId xmlns:a16="http://schemas.microsoft.com/office/drawing/2014/main" id="{AA704F56-66EE-4FB5-9E19-DBFFFE126BD4}"/>
              </a:ext>
            </a:extLst>
          </p:cNvPr>
          <p:cNvSpPr txBox="1"/>
          <p:nvPr/>
        </p:nvSpPr>
        <p:spPr>
          <a:xfrm>
            <a:off x="4355976" y="4636502"/>
            <a:ext cx="1929494" cy="369332"/>
          </a:xfrm>
          <a:prstGeom prst="rect">
            <a:avLst/>
          </a:prstGeom>
          <a:noFill/>
        </p:spPr>
        <p:txBody>
          <a:bodyPr wrap="square">
            <a:spAutoFit/>
          </a:bodyPr>
          <a:lstStyle/>
          <a:p>
            <a:r>
              <a:rPr lang="en-US" altLang="zh-CN" sz="1800" dirty="0" err="1">
                <a:solidFill>
                  <a:srgbClr val="FF0000"/>
                </a:solidFill>
              </a:rPr>
              <a:t>T</a:t>
            </a:r>
            <a:r>
              <a:rPr lang="en-US" altLang="zh-CN" sz="1800" baseline="-25000" dirty="0" err="1">
                <a:solidFill>
                  <a:srgbClr val="FF0000"/>
                </a:solidFill>
              </a:rPr>
              <a:t>average</a:t>
            </a:r>
            <a:r>
              <a:rPr lang="en-US" altLang="zh-CN" sz="1800" dirty="0">
                <a:solidFill>
                  <a:srgbClr val="FF0000"/>
                </a:solidFill>
              </a:rPr>
              <a:t>(n) = </a:t>
            </a:r>
            <a:r>
              <a:rPr kumimoji="0" lang="en-US" altLang="zh-CN" sz="1600" i="0" u="none" strike="noStrike" kern="1200" cap="none" spc="0" normalizeH="0" baseline="0" noProof="0" dirty="0">
                <a:ln>
                  <a:noFill/>
                </a:ln>
                <a:solidFill>
                  <a:srgbClr val="FF0000"/>
                </a:solidFill>
                <a:effectLst/>
                <a:uLnTx/>
                <a:uFillTx/>
                <a:latin typeface="Times New Roman"/>
                <a:ea typeface="微软雅黑"/>
                <a:cs typeface="+mn-cs"/>
              </a:rPr>
              <a:t>O(</a:t>
            </a:r>
            <a:r>
              <a:rPr kumimoji="0" lang="en-US" altLang="zh-CN" sz="1600" i="0" u="none" strike="noStrike" kern="1200" cap="none" spc="0" normalizeH="0" baseline="0" noProof="0" dirty="0" err="1">
                <a:ln>
                  <a:noFill/>
                </a:ln>
                <a:solidFill>
                  <a:srgbClr val="FF0000"/>
                </a:solidFill>
                <a:effectLst/>
                <a:uLnTx/>
                <a:uFillTx/>
                <a:latin typeface="Times New Roman"/>
                <a:ea typeface="微软雅黑"/>
                <a:cs typeface="+mn-cs"/>
              </a:rPr>
              <a:t>logn</a:t>
            </a:r>
            <a:r>
              <a:rPr kumimoji="0" lang="en-US" altLang="zh-CN" sz="1600" i="0" u="none" strike="noStrike" kern="1200" cap="none" spc="0" normalizeH="0" baseline="0" noProof="0" dirty="0">
                <a:ln>
                  <a:noFill/>
                </a:ln>
                <a:solidFill>
                  <a:srgbClr val="FF0000"/>
                </a:solidFill>
                <a:effectLst/>
                <a:uLnTx/>
                <a:uFillTx/>
                <a:latin typeface="Times New Roman"/>
                <a:ea typeface="微软雅黑"/>
                <a:cs typeface="+mn-cs"/>
              </a:rPr>
              <a:t>)</a:t>
            </a:r>
            <a:r>
              <a:rPr lang="en-US" altLang="zh-CN" sz="1800" dirty="0">
                <a:solidFill>
                  <a:srgbClr val="FF0000"/>
                </a:solidFill>
              </a:rPr>
              <a:t>  </a:t>
            </a:r>
            <a:endParaRPr lang="zh-CN" altLang="en-US" dirty="0">
              <a:solidFill>
                <a:srgbClr val="FF0000"/>
              </a:solidFill>
            </a:endParaRPr>
          </a:p>
        </p:txBody>
      </p:sp>
    </p:spTree>
    <p:custDataLst>
      <p:tags r:id="rId1"/>
    </p:custDataLst>
    <p:extLst>
      <p:ext uri="{BB962C8B-B14F-4D97-AF65-F5344CB8AC3E}">
        <p14:creationId xmlns:p14="http://schemas.microsoft.com/office/powerpoint/2010/main" val="3546562978"/>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
                                            <p:txEl>
                                              <p:pRg st="0" end="0"/>
                                            </p:txEl>
                                          </p:spTgt>
                                        </p:tgtEl>
                                        <p:attrNameLst>
                                          <p:attrName>style.visibility</p:attrName>
                                        </p:attrNameLst>
                                      </p:cBhvr>
                                      <p:to>
                                        <p:strVal val="visible"/>
                                      </p:to>
                                    </p:set>
                                    <p:animEffect transition="in" filter="fade">
                                      <p:cBhvr>
                                        <p:cTn id="12" dur="500"/>
                                        <p:tgtEl>
                                          <p:spTgt spid="7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6">
                                            <p:txEl>
                                              <p:pRg st="1" end="1"/>
                                            </p:txEl>
                                          </p:spTgt>
                                        </p:tgtEl>
                                        <p:attrNameLst>
                                          <p:attrName>style.visibility</p:attrName>
                                        </p:attrNameLst>
                                      </p:cBhvr>
                                      <p:to>
                                        <p:strVal val="visible"/>
                                      </p:to>
                                    </p:set>
                                    <p:animEffect transition="in" filter="fade">
                                      <p:cBhvr>
                                        <p:cTn id="17" dur="500"/>
                                        <p:tgtEl>
                                          <p:spTgt spid="7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6">
                                            <p:txEl>
                                              <p:pRg st="2" end="2"/>
                                            </p:txEl>
                                          </p:spTgt>
                                        </p:tgtEl>
                                        <p:attrNameLst>
                                          <p:attrName>style.visibility</p:attrName>
                                        </p:attrNameLst>
                                      </p:cBhvr>
                                      <p:to>
                                        <p:strVal val="visible"/>
                                      </p:to>
                                    </p:set>
                                    <p:animEffect transition="in" filter="wipe(left)">
                                      <p:cBhvr>
                                        <p:cTn id="22" dur="500"/>
                                        <p:tgtEl>
                                          <p:spTgt spid="7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8"/>
                                        </p:tgtEl>
                                        <p:attrNameLst>
                                          <p:attrName>style.visibility</p:attrName>
                                        </p:attrNameLst>
                                      </p:cBhvr>
                                      <p:to>
                                        <p:strVal val="visible"/>
                                      </p:to>
                                    </p:set>
                                    <p:animEffect transition="in" filter="fade">
                                      <p:cBhvr>
                                        <p:cTn id="27" dur="500"/>
                                        <p:tgtEl>
                                          <p:spTgt spid="7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9">
                                            <p:txEl>
                                              <p:pRg st="0" end="0"/>
                                            </p:txEl>
                                          </p:spTgt>
                                        </p:tgtEl>
                                        <p:attrNameLst>
                                          <p:attrName>style.visibility</p:attrName>
                                        </p:attrNameLst>
                                      </p:cBhvr>
                                      <p:to>
                                        <p:strVal val="visible"/>
                                      </p:to>
                                    </p:set>
                                    <p:animEffect transition="in" filter="wipe(left)">
                                      <p:cBhvr>
                                        <p:cTn id="32" dur="500"/>
                                        <p:tgtEl>
                                          <p:spTgt spid="79">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9">
                                            <p:txEl>
                                              <p:pRg st="1" end="1"/>
                                            </p:txEl>
                                          </p:spTgt>
                                        </p:tgtEl>
                                        <p:attrNameLst>
                                          <p:attrName>style.visibility</p:attrName>
                                        </p:attrNameLst>
                                      </p:cBhvr>
                                      <p:to>
                                        <p:strVal val="visible"/>
                                      </p:to>
                                    </p:set>
                                    <p:animEffect transition="in" filter="fade">
                                      <p:cBhvr>
                                        <p:cTn id="37" dur="500"/>
                                        <p:tgtEl>
                                          <p:spTgt spid="79">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9">
                                            <p:txEl>
                                              <p:pRg st="2" end="2"/>
                                            </p:txEl>
                                          </p:spTgt>
                                        </p:tgtEl>
                                        <p:attrNameLst>
                                          <p:attrName>style.visibility</p:attrName>
                                        </p:attrNameLst>
                                      </p:cBhvr>
                                      <p:to>
                                        <p:strVal val="visible"/>
                                      </p:to>
                                    </p:set>
                                    <p:animEffect transition="in" filter="fade">
                                      <p:cBhvr>
                                        <p:cTn id="42" dur="500"/>
                                        <p:tgtEl>
                                          <p:spTgt spid="79">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9">
                                            <p:txEl>
                                              <p:pRg st="3" end="3"/>
                                            </p:txEl>
                                          </p:spTgt>
                                        </p:tgtEl>
                                        <p:attrNameLst>
                                          <p:attrName>style.visibility</p:attrName>
                                        </p:attrNameLst>
                                      </p:cBhvr>
                                      <p:to>
                                        <p:strVal val="visible"/>
                                      </p:to>
                                    </p:set>
                                    <p:animEffect transition="in" filter="fade">
                                      <p:cBhvr>
                                        <p:cTn id="47" dur="500"/>
                                        <p:tgtEl>
                                          <p:spTgt spid="79">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9">
                                            <p:txEl>
                                              <p:pRg st="4" end="4"/>
                                            </p:txEl>
                                          </p:spTgt>
                                        </p:tgtEl>
                                        <p:attrNameLst>
                                          <p:attrName>style.visibility</p:attrName>
                                        </p:attrNameLst>
                                      </p:cBhvr>
                                      <p:to>
                                        <p:strVal val="visible"/>
                                      </p:to>
                                    </p:set>
                                    <p:animEffect transition="in" filter="fade">
                                      <p:cBhvr>
                                        <p:cTn id="52" dur="500"/>
                                        <p:tgtEl>
                                          <p:spTgt spid="79">
                                            <p:txEl>
                                              <p:pRg st="4" end="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81"/>
                                        </p:tgtEl>
                                        <p:attrNameLst>
                                          <p:attrName>style.visibility</p:attrName>
                                        </p:attrNameLst>
                                      </p:cBhvr>
                                      <p:to>
                                        <p:strVal val="visible"/>
                                      </p:to>
                                    </p:set>
                                    <p:animEffect transition="in" filter="wipe(left)">
                                      <p:cBhvr>
                                        <p:cTn id="57" dur="500"/>
                                        <p:tgtEl>
                                          <p:spTgt spid="8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83"/>
                                        </p:tgtEl>
                                        <p:attrNameLst>
                                          <p:attrName>style.visibility</p:attrName>
                                        </p:attrNameLst>
                                      </p:cBhvr>
                                      <p:to>
                                        <p:strVal val="visible"/>
                                      </p:to>
                                    </p:set>
                                    <p:animEffect transition="in" filter="wipe(left)">
                                      <p:cBhvr>
                                        <p:cTn id="62"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78" grpId="0" animBg="1"/>
      <p:bldP spid="81" grpId="0" animBg="1"/>
      <p:bldP spid="8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540568" y="-598083"/>
            <a:ext cx="1944216" cy="1441641"/>
            <a:chOff x="6084168" y="3923907"/>
            <a:chExt cx="3445634" cy="2618868"/>
          </a:xfrm>
        </p:grpSpPr>
        <p:sp>
          <p:nvSpPr>
            <p:cNvPr id="10" name="Freeform 5"/>
            <p:cNvSpPr/>
            <p:nvPr/>
          </p:nvSpPr>
          <p:spPr bwMode="auto">
            <a:xfrm>
              <a:off x="6084168" y="3923907"/>
              <a:ext cx="2615636" cy="2618868"/>
            </a:xfrm>
            <a:custGeom>
              <a:avLst/>
              <a:gdLst>
                <a:gd name="T0" fmla="*/ 809 w 1619"/>
                <a:gd name="T1" fmla="*/ 1621 h 1621"/>
                <a:gd name="T2" fmla="*/ 0 w 1619"/>
                <a:gd name="T3" fmla="*/ 810 h 1621"/>
                <a:gd name="T4" fmla="*/ 809 w 1619"/>
                <a:gd name="T5" fmla="*/ 0 h 1621"/>
                <a:gd name="T6" fmla="*/ 1619 w 1619"/>
                <a:gd name="T7" fmla="*/ 810 h 1621"/>
                <a:gd name="T8" fmla="*/ 809 w 1619"/>
                <a:gd name="T9" fmla="*/ 1621 h 1621"/>
              </a:gdLst>
              <a:ahLst/>
              <a:cxnLst>
                <a:cxn ang="0">
                  <a:pos x="T0" y="T1"/>
                </a:cxn>
                <a:cxn ang="0">
                  <a:pos x="T2" y="T3"/>
                </a:cxn>
                <a:cxn ang="0">
                  <a:pos x="T4" y="T5"/>
                </a:cxn>
                <a:cxn ang="0">
                  <a:pos x="T6" y="T7"/>
                </a:cxn>
                <a:cxn ang="0">
                  <a:pos x="T8" y="T9"/>
                </a:cxn>
              </a:cxnLst>
              <a:rect l="0" t="0" r="r" b="b"/>
              <a:pathLst>
                <a:path w="1619" h="1621">
                  <a:moveTo>
                    <a:pt x="809" y="1621"/>
                  </a:moveTo>
                  <a:lnTo>
                    <a:pt x="0" y="810"/>
                  </a:lnTo>
                  <a:lnTo>
                    <a:pt x="809" y="0"/>
                  </a:lnTo>
                  <a:lnTo>
                    <a:pt x="1619" y="810"/>
                  </a:lnTo>
                  <a:lnTo>
                    <a:pt x="809" y="1621"/>
                  </a:lnTo>
                  <a:close/>
                </a:path>
              </a:pathLst>
            </a:custGeom>
            <a:solidFill>
              <a:srgbClr val="DD24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dirty="0">
                <a:cs typeface="+mn-ea"/>
                <a:sym typeface="+mn-lt"/>
              </a:endParaRPr>
            </a:p>
          </p:txBody>
        </p:sp>
        <p:sp>
          <p:nvSpPr>
            <p:cNvPr id="13" name="Freeform 3301"/>
            <p:cNvSpPr/>
            <p:nvPr/>
          </p:nvSpPr>
          <p:spPr bwMode="auto">
            <a:xfrm>
              <a:off x="7893162" y="4520570"/>
              <a:ext cx="1636640" cy="1638160"/>
            </a:xfrm>
            <a:custGeom>
              <a:avLst/>
              <a:gdLst>
                <a:gd name="T0" fmla="*/ 1617 w 3233"/>
                <a:gd name="T1" fmla="*/ 3236 h 3236"/>
                <a:gd name="T2" fmla="*/ 0 w 3233"/>
                <a:gd name="T3" fmla="*/ 1619 h 3236"/>
                <a:gd name="T4" fmla="*/ 1617 w 3233"/>
                <a:gd name="T5" fmla="*/ 0 h 3236"/>
                <a:gd name="T6" fmla="*/ 3233 w 3233"/>
                <a:gd name="T7" fmla="*/ 1619 h 3236"/>
                <a:gd name="T8" fmla="*/ 1617 w 3233"/>
                <a:gd name="T9" fmla="*/ 3236 h 3236"/>
              </a:gdLst>
              <a:ahLst/>
              <a:cxnLst>
                <a:cxn ang="0">
                  <a:pos x="T0" y="T1"/>
                </a:cxn>
                <a:cxn ang="0">
                  <a:pos x="T2" y="T3"/>
                </a:cxn>
                <a:cxn ang="0">
                  <a:pos x="T4" y="T5"/>
                </a:cxn>
                <a:cxn ang="0">
                  <a:pos x="T6" y="T7"/>
                </a:cxn>
                <a:cxn ang="0">
                  <a:pos x="T8" y="T9"/>
                </a:cxn>
              </a:cxnLst>
              <a:rect l="0" t="0" r="r" b="b"/>
              <a:pathLst>
                <a:path w="3233" h="3236">
                  <a:moveTo>
                    <a:pt x="1617" y="3236"/>
                  </a:moveTo>
                  <a:lnTo>
                    <a:pt x="0" y="1619"/>
                  </a:lnTo>
                  <a:lnTo>
                    <a:pt x="1617" y="0"/>
                  </a:lnTo>
                  <a:lnTo>
                    <a:pt x="3233" y="1619"/>
                  </a:lnTo>
                  <a:lnTo>
                    <a:pt x="1617" y="3236"/>
                  </a:lnTo>
                  <a:close/>
                </a:path>
              </a:pathLst>
            </a:custGeom>
            <a:solidFill>
              <a:srgbClr val="333333"/>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dirty="0">
                <a:cs typeface="+mn-ea"/>
                <a:sym typeface="+mn-lt"/>
              </a:endParaRPr>
            </a:p>
          </p:txBody>
        </p:sp>
      </p:grpSp>
      <p:sp>
        <p:nvSpPr>
          <p:cNvPr id="2" name="灯片编号占位符 1">
            <a:extLst>
              <a:ext uri="{FF2B5EF4-FFF2-40B4-BE49-F238E27FC236}">
                <a16:creationId xmlns:a16="http://schemas.microsoft.com/office/drawing/2014/main" id="{A4390690-6CB5-43F4-8705-BC124DF3703E}"/>
              </a:ext>
            </a:extLst>
          </p:cNvPr>
          <p:cNvSpPr>
            <a:spLocks noGrp="1"/>
          </p:cNvSpPr>
          <p:nvPr>
            <p:ph type="sldNum" sz="quarter" idx="12"/>
          </p:nvPr>
        </p:nvSpPr>
        <p:spPr>
          <a:xfrm>
            <a:off x="6793143" y="4574683"/>
            <a:ext cx="2133600" cy="273844"/>
          </a:xfrm>
        </p:spPr>
        <p:txBody>
          <a:bodyPr/>
          <a:lstStyle/>
          <a:p>
            <a:fld id="{49AE70B2-8BF9-45C0-BB95-33D1B9D3A854}" type="slidenum">
              <a:rPr lang="zh-CN" altLang="en-US" smtClean="0">
                <a:cs typeface="+mn-ea"/>
                <a:sym typeface="+mn-lt"/>
              </a:rPr>
              <a:t>21</a:t>
            </a:fld>
            <a:endParaRPr lang="zh-CN" altLang="en-US" dirty="0">
              <a:cs typeface="+mn-ea"/>
              <a:sym typeface="+mn-lt"/>
            </a:endParaRPr>
          </a:p>
        </p:txBody>
      </p:sp>
      <p:sp>
        <p:nvSpPr>
          <p:cNvPr id="47" name="文本框 46">
            <a:extLst>
              <a:ext uri="{FF2B5EF4-FFF2-40B4-BE49-F238E27FC236}">
                <a16:creationId xmlns:a16="http://schemas.microsoft.com/office/drawing/2014/main" id="{E9C61F5D-79AB-4357-BFFB-09E582B3281D}"/>
              </a:ext>
            </a:extLst>
          </p:cNvPr>
          <p:cNvSpPr txBox="1"/>
          <p:nvPr/>
        </p:nvSpPr>
        <p:spPr>
          <a:xfrm>
            <a:off x="1403648" y="222511"/>
            <a:ext cx="2256240" cy="417165"/>
          </a:xfrm>
          <a:prstGeom prst="rect">
            <a:avLst/>
          </a:prstGeom>
          <a:noFill/>
        </p:spPr>
        <p:txBody>
          <a:bodyPr wrap="square">
            <a:spAutoFit/>
          </a:bodyPr>
          <a:lstStyle/>
          <a:p>
            <a:pPr>
              <a:lnSpc>
                <a:spcPct val="130000"/>
              </a:lnSpc>
              <a:buClr>
                <a:srgbClr val="FF0000"/>
              </a:buClr>
            </a:pPr>
            <a:r>
              <a:rPr lang="zh-CN" altLang="en-US" b="1" dirty="0"/>
              <a:t>折半查找法</a:t>
            </a:r>
          </a:p>
        </p:txBody>
      </p:sp>
      <p:graphicFrame>
        <p:nvGraphicFramePr>
          <p:cNvPr id="12" name="Group 50">
            <a:extLst>
              <a:ext uri="{FF2B5EF4-FFF2-40B4-BE49-F238E27FC236}">
                <a16:creationId xmlns:a16="http://schemas.microsoft.com/office/drawing/2014/main" id="{F3D339F6-0747-40E0-8CBA-A7BBECCBEAE6}"/>
              </a:ext>
            </a:extLst>
          </p:cNvPr>
          <p:cNvGraphicFramePr>
            <a:graphicFrameLocks noGrp="1"/>
          </p:cNvGraphicFramePr>
          <p:nvPr>
            <p:extLst>
              <p:ext uri="{D42A27DB-BD31-4B8C-83A1-F6EECF244321}">
                <p14:modId xmlns:p14="http://schemas.microsoft.com/office/powerpoint/2010/main" val="1241585629"/>
              </p:ext>
            </p:extLst>
          </p:nvPr>
        </p:nvGraphicFramePr>
        <p:xfrm>
          <a:off x="1988125" y="1223375"/>
          <a:ext cx="4686517" cy="396000"/>
        </p:xfrm>
        <a:graphic>
          <a:graphicData uri="http://schemas.openxmlformats.org/drawingml/2006/table">
            <a:tbl>
              <a:tblPr/>
              <a:tblGrid>
                <a:gridCol w="426047">
                  <a:extLst>
                    <a:ext uri="{9D8B030D-6E8A-4147-A177-3AD203B41FA5}">
                      <a16:colId xmlns:a16="http://schemas.microsoft.com/office/drawing/2014/main" val="20000"/>
                    </a:ext>
                  </a:extLst>
                </a:gridCol>
                <a:gridCol w="426047">
                  <a:extLst>
                    <a:ext uri="{9D8B030D-6E8A-4147-A177-3AD203B41FA5}">
                      <a16:colId xmlns:a16="http://schemas.microsoft.com/office/drawing/2014/main" val="20001"/>
                    </a:ext>
                  </a:extLst>
                </a:gridCol>
                <a:gridCol w="426047">
                  <a:extLst>
                    <a:ext uri="{9D8B030D-6E8A-4147-A177-3AD203B41FA5}">
                      <a16:colId xmlns:a16="http://schemas.microsoft.com/office/drawing/2014/main" val="20002"/>
                    </a:ext>
                  </a:extLst>
                </a:gridCol>
                <a:gridCol w="426047">
                  <a:extLst>
                    <a:ext uri="{9D8B030D-6E8A-4147-A177-3AD203B41FA5}">
                      <a16:colId xmlns:a16="http://schemas.microsoft.com/office/drawing/2014/main" val="20003"/>
                    </a:ext>
                  </a:extLst>
                </a:gridCol>
                <a:gridCol w="426047">
                  <a:extLst>
                    <a:ext uri="{9D8B030D-6E8A-4147-A177-3AD203B41FA5}">
                      <a16:colId xmlns:a16="http://schemas.microsoft.com/office/drawing/2014/main" val="20004"/>
                    </a:ext>
                  </a:extLst>
                </a:gridCol>
                <a:gridCol w="426047">
                  <a:extLst>
                    <a:ext uri="{9D8B030D-6E8A-4147-A177-3AD203B41FA5}">
                      <a16:colId xmlns:a16="http://schemas.microsoft.com/office/drawing/2014/main" val="20005"/>
                    </a:ext>
                  </a:extLst>
                </a:gridCol>
                <a:gridCol w="426047">
                  <a:extLst>
                    <a:ext uri="{9D8B030D-6E8A-4147-A177-3AD203B41FA5}">
                      <a16:colId xmlns:a16="http://schemas.microsoft.com/office/drawing/2014/main" val="20006"/>
                    </a:ext>
                  </a:extLst>
                </a:gridCol>
                <a:gridCol w="426047">
                  <a:extLst>
                    <a:ext uri="{9D8B030D-6E8A-4147-A177-3AD203B41FA5}">
                      <a16:colId xmlns:a16="http://schemas.microsoft.com/office/drawing/2014/main" val="20007"/>
                    </a:ext>
                  </a:extLst>
                </a:gridCol>
                <a:gridCol w="426047">
                  <a:extLst>
                    <a:ext uri="{9D8B030D-6E8A-4147-A177-3AD203B41FA5}">
                      <a16:colId xmlns:a16="http://schemas.microsoft.com/office/drawing/2014/main" val="797193056"/>
                    </a:ext>
                  </a:extLst>
                </a:gridCol>
                <a:gridCol w="426047">
                  <a:extLst>
                    <a:ext uri="{9D8B030D-6E8A-4147-A177-3AD203B41FA5}">
                      <a16:colId xmlns:a16="http://schemas.microsoft.com/office/drawing/2014/main" val="350968056"/>
                    </a:ext>
                  </a:extLst>
                </a:gridCol>
                <a:gridCol w="426047">
                  <a:extLst>
                    <a:ext uri="{9D8B030D-6E8A-4147-A177-3AD203B41FA5}">
                      <a16:colId xmlns:a16="http://schemas.microsoft.com/office/drawing/2014/main" val="633811357"/>
                    </a:ext>
                  </a:extLst>
                </a:gridCol>
              </a:tblGrid>
              <a:tr h="396000">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pPr>
                      <a:r>
                        <a:rPr kumimoji="1" lang="en-US" altLang="zh-CN" sz="1600" b="0" i="0" u="none" strike="noStrike" cap="none" normalizeH="0" baseline="0" dirty="0">
                          <a:ln>
                            <a:noFill/>
                          </a:ln>
                          <a:solidFill>
                            <a:srgbClr val="000000"/>
                          </a:solidFill>
                          <a:effectLst/>
                          <a:latin typeface="+mn-lt"/>
                          <a:ea typeface="+mn-ea"/>
                          <a:cs typeface="+mn-ea"/>
                          <a:sym typeface="+mn-lt"/>
                        </a:rPr>
                        <a:t> k</a:t>
                      </a:r>
                      <a:r>
                        <a:rPr kumimoji="1" lang="en-US" altLang="zh-CN" sz="1600" b="0" i="0" u="none" strike="noStrike" cap="none" normalizeH="0" baseline="-25000" dirty="0">
                          <a:ln>
                            <a:noFill/>
                          </a:ln>
                          <a:solidFill>
                            <a:srgbClr val="000000"/>
                          </a:solidFill>
                          <a:effectLst/>
                          <a:latin typeface="+mn-lt"/>
                          <a:ea typeface="+mn-ea"/>
                          <a:cs typeface="+mn-ea"/>
                          <a:sym typeface="+mn-lt"/>
                        </a:rPr>
                        <a:t>1</a:t>
                      </a:r>
                      <a:endParaRPr kumimoji="1" lang="en-US" altLang="zh-CN" sz="1600" b="0" i="0" u="none" strike="noStrike" cap="none" normalizeH="0" baseline="-25000" noProof="1">
                        <a:ln>
                          <a:noFill/>
                        </a:ln>
                        <a:solidFill>
                          <a:srgbClr val="000000"/>
                        </a:solidFill>
                        <a:effectLst/>
                        <a:latin typeface="+mn-lt"/>
                        <a:ea typeface="+mn-ea"/>
                        <a:cs typeface="+mn-ea"/>
                        <a:sym typeface="+mn-lt"/>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pPr>
                      <a:r>
                        <a:rPr kumimoji="1" lang="en-US" altLang="zh-CN" sz="1600" b="0" i="0" u="none" strike="noStrike" kern="1200" cap="none" spc="0" normalizeH="0" baseline="0" noProof="0" dirty="0">
                          <a:ln>
                            <a:noFill/>
                          </a:ln>
                          <a:solidFill>
                            <a:srgbClr val="000000"/>
                          </a:solidFill>
                          <a:effectLst/>
                          <a:uLnTx/>
                          <a:uFillTx/>
                          <a:latin typeface="Times New Roman"/>
                          <a:ea typeface="微软雅黑"/>
                          <a:cs typeface="+mn-ea"/>
                          <a:sym typeface="+mn-lt"/>
                        </a:rPr>
                        <a:t>k</a:t>
                      </a:r>
                      <a:r>
                        <a:rPr kumimoji="1" lang="en-US" altLang="zh-CN" sz="1600" b="0" i="0" u="none" strike="noStrike" kern="1200" cap="none" spc="0" normalizeH="0" baseline="-25000" noProof="0" dirty="0">
                          <a:ln>
                            <a:noFill/>
                          </a:ln>
                          <a:solidFill>
                            <a:srgbClr val="000000"/>
                          </a:solidFill>
                          <a:effectLst/>
                          <a:uLnTx/>
                          <a:uFillTx/>
                          <a:latin typeface="Times New Roman"/>
                          <a:ea typeface="微软雅黑"/>
                          <a:cs typeface="+mn-ea"/>
                          <a:sym typeface="+mn-lt"/>
                        </a:rPr>
                        <a:t>2</a:t>
                      </a:r>
                      <a:endParaRPr kumimoji="1" lang="en-US" altLang="zh-CN" sz="1600" b="0"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pPr>
                      <a:r>
                        <a:rPr kumimoji="1" lang="en-US" altLang="zh-CN" sz="1600" b="0" i="0" u="none" strike="noStrike" kern="1200" cap="none" spc="0" normalizeH="0" baseline="0" noProof="0" dirty="0">
                          <a:ln>
                            <a:noFill/>
                          </a:ln>
                          <a:solidFill>
                            <a:srgbClr val="000000"/>
                          </a:solidFill>
                          <a:effectLst/>
                          <a:uLnTx/>
                          <a:uFillTx/>
                          <a:latin typeface="Times New Roman"/>
                          <a:ea typeface="微软雅黑"/>
                          <a:cs typeface="+mn-ea"/>
                          <a:sym typeface="+mn-lt"/>
                        </a:rPr>
                        <a:t>k</a:t>
                      </a:r>
                      <a:r>
                        <a:rPr kumimoji="1" lang="en-US" altLang="zh-CN" sz="1600" b="0" i="0" u="none" strike="noStrike" kern="1200" cap="none" spc="0" normalizeH="0" baseline="-25000" noProof="0" dirty="0">
                          <a:ln>
                            <a:noFill/>
                          </a:ln>
                          <a:solidFill>
                            <a:srgbClr val="000000"/>
                          </a:solidFill>
                          <a:effectLst/>
                          <a:uLnTx/>
                          <a:uFillTx/>
                          <a:latin typeface="Times New Roman"/>
                          <a:ea typeface="微软雅黑"/>
                          <a:cs typeface="+mn-ea"/>
                          <a:sym typeface="+mn-lt"/>
                        </a:rPr>
                        <a:t>3</a:t>
                      </a:r>
                      <a:endParaRPr kumimoji="1" lang="en-US" altLang="zh-CN" sz="1600" b="0"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pPr>
                      <a:r>
                        <a:rPr kumimoji="1" lang="en-US" altLang="zh-CN" sz="1600" b="0" i="0" u="none" strike="noStrike" kern="1200" cap="none" spc="0" normalizeH="0" baseline="0" noProof="0" dirty="0">
                          <a:ln>
                            <a:noFill/>
                          </a:ln>
                          <a:solidFill>
                            <a:srgbClr val="000000"/>
                          </a:solidFill>
                          <a:effectLst/>
                          <a:uLnTx/>
                          <a:uFillTx/>
                          <a:latin typeface="Times New Roman"/>
                          <a:ea typeface="微软雅黑"/>
                          <a:cs typeface="+mn-ea"/>
                          <a:sym typeface="+mn-lt"/>
                        </a:rPr>
                        <a:t>k</a:t>
                      </a:r>
                      <a:r>
                        <a:rPr kumimoji="1" lang="en-US" altLang="zh-CN" sz="1600" b="0" i="0" u="none" strike="noStrike" kern="1200" cap="none" spc="0" normalizeH="0" baseline="-25000" noProof="0" dirty="0">
                          <a:ln>
                            <a:noFill/>
                          </a:ln>
                          <a:solidFill>
                            <a:srgbClr val="000000"/>
                          </a:solidFill>
                          <a:effectLst/>
                          <a:uLnTx/>
                          <a:uFillTx/>
                          <a:latin typeface="Times New Roman"/>
                          <a:ea typeface="微软雅黑"/>
                          <a:cs typeface="+mn-ea"/>
                          <a:sym typeface="+mn-lt"/>
                        </a:rPr>
                        <a:t>4</a:t>
                      </a:r>
                      <a:endParaRPr kumimoji="1" lang="en-US" altLang="zh-CN" sz="1600" b="0"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pPr>
                      <a:r>
                        <a:rPr kumimoji="1" lang="en-US" altLang="zh-CN" sz="1600" b="0" i="0" u="none" strike="noStrike" kern="1200" cap="none" spc="0" normalizeH="0" baseline="0" noProof="0" dirty="0">
                          <a:ln>
                            <a:noFill/>
                          </a:ln>
                          <a:solidFill>
                            <a:srgbClr val="000000"/>
                          </a:solidFill>
                          <a:effectLst/>
                          <a:uLnTx/>
                          <a:uFillTx/>
                          <a:latin typeface="Times New Roman"/>
                          <a:ea typeface="微软雅黑"/>
                          <a:cs typeface="+mn-ea"/>
                          <a:sym typeface="+mn-lt"/>
                        </a:rPr>
                        <a:t>k</a:t>
                      </a:r>
                      <a:r>
                        <a:rPr kumimoji="1" lang="en-US" altLang="zh-CN" sz="1600" b="0" i="0" u="none" strike="noStrike" kern="1200" cap="none" spc="0" normalizeH="0" baseline="-25000" noProof="0" dirty="0">
                          <a:ln>
                            <a:noFill/>
                          </a:ln>
                          <a:solidFill>
                            <a:srgbClr val="000000"/>
                          </a:solidFill>
                          <a:effectLst/>
                          <a:uLnTx/>
                          <a:uFillTx/>
                          <a:latin typeface="Times New Roman"/>
                          <a:ea typeface="微软雅黑"/>
                          <a:cs typeface="+mn-ea"/>
                          <a:sym typeface="+mn-lt"/>
                        </a:rPr>
                        <a:t>5</a:t>
                      </a:r>
                      <a:endParaRPr kumimoji="1" lang="en-US" altLang="zh-CN" sz="1600" b="0"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pPr>
                      <a:r>
                        <a:rPr kumimoji="1" lang="en-US" altLang="zh-CN" sz="1600" b="0" i="0" u="none" strike="noStrike" kern="1200" cap="none" spc="0" normalizeH="0" baseline="0" noProof="0" dirty="0">
                          <a:ln>
                            <a:noFill/>
                          </a:ln>
                          <a:solidFill>
                            <a:srgbClr val="000000"/>
                          </a:solidFill>
                          <a:effectLst/>
                          <a:uLnTx/>
                          <a:uFillTx/>
                          <a:latin typeface="Times New Roman"/>
                          <a:ea typeface="微软雅黑"/>
                          <a:cs typeface="+mn-ea"/>
                          <a:sym typeface="+mn-lt"/>
                        </a:rPr>
                        <a:t>k</a:t>
                      </a:r>
                      <a:r>
                        <a:rPr kumimoji="1" lang="en-US" altLang="zh-CN" sz="1600" b="0" i="0" u="none" strike="noStrike" kern="1200" cap="none" spc="0" normalizeH="0" baseline="-25000" noProof="0" dirty="0">
                          <a:ln>
                            <a:noFill/>
                          </a:ln>
                          <a:solidFill>
                            <a:srgbClr val="000000"/>
                          </a:solidFill>
                          <a:effectLst/>
                          <a:uLnTx/>
                          <a:uFillTx/>
                          <a:latin typeface="Times New Roman"/>
                          <a:ea typeface="微软雅黑"/>
                          <a:cs typeface="+mn-ea"/>
                          <a:sym typeface="+mn-lt"/>
                        </a:rPr>
                        <a:t>6</a:t>
                      </a:r>
                      <a:endParaRPr kumimoji="1" lang="en-US" altLang="zh-CN" sz="1600" b="0"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pPr>
                      <a:r>
                        <a:rPr kumimoji="1" lang="en-US" altLang="zh-CN" sz="1600" b="0" i="0" u="none" strike="noStrike" kern="1200" cap="none" spc="0" normalizeH="0" baseline="0" noProof="0" dirty="0">
                          <a:ln>
                            <a:noFill/>
                          </a:ln>
                          <a:solidFill>
                            <a:srgbClr val="000000"/>
                          </a:solidFill>
                          <a:effectLst/>
                          <a:uLnTx/>
                          <a:uFillTx/>
                          <a:latin typeface="Times New Roman"/>
                          <a:ea typeface="微软雅黑"/>
                          <a:cs typeface="+mn-ea"/>
                          <a:sym typeface="+mn-lt"/>
                        </a:rPr>
                        <a:t>k</a:t>
                      </a:r>
                      <a:r>
                        <a:rPr kumimoji="1" lang="en-US" altLang="zh-CN" sz="1600" b="0" i="0" u="none" strike="noStrike" kern="1200" cap="none" spc="0" normalizeH="0" baseline="-25000" noProof="0" dirty="0">
                          <a:ln>
                            <a:noFill/>
                          </a:ln>
                          <a:solidFill>
                            <a:srgbClr val="000000"/>
                          </a:solidFill>
                          <a:effectLst/>
                          <a:uLnTx/>
                          <a:uFillTx/>
                          <a:latin typeface="Times New Roman"/>
                          <a:ea typeface="微软雅黑"/>
                          <a:cs typeface="+mn-ea"/>
                          <a:sym typeface="+mn-lt"/>
                        </a:rPr>
                        <a:t>7</a:t>
                      </a:r>
                      <a:endParaRPr kumimoji="1" lang="en-US" altLang="zh-CN" sz="1600" b="0"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pPr>
                      <a:r>
                        <a:rPr kumimoji="1" lang="en-US" altLang="zh-CN" sz="1600" b="0" i="0" u="none" strike="noStrike" kern="1200" cap="none" spc="0" normalizeH="0" baseline="0" noProof="0" dirty="0">
                          <a:ln>
                            <a:noFill/>
                          </a:ln>
                          <a:solidFill>
                            <a:srgbClr val="000000"/>
                          </a:solidFill>
                          <a:effectLst/>
                          <a:uLnTx/>
                          <a:uFillTx/>
                          <a:latin typeface="Times New Roman"/>
                          <a:ea typeface="微软雅黑"/>
                          <a:cs typeface="+mn-ea"/>
                          <a:sym typeface="+mn-lt"/>
                        </a:rPr>
                        <a:t>k</a:t>
                      </a:r>
                      <a:r>
                        <a:rPr kumimoji="1" lang="en-US" altLang="zh-CN" sz="1600" b="0" i="0" u="none" strike="noStrike" kern="1200" cap="none" spc="0" normalizeH="0" baseline="-25000" noProof="0" dirty="0">
                          <a:ln>
                            <a:noFill/>
                          </a:ln>
                          <a:solidFill>
                            <a:srgbClr val="000000"/>
                          </a:solidFill>
                          <a:effectLst/>
                          <a:uLnTx/>
                          <a:uFillTx/>
                          <a:latin typeface="Times New Roman"/>
                          <a:ea typeface="微软雅黑"/>
                          <a:cs typeface="+mn-ea"/>
                          <a:sym typeface="+mn-lt"/>
                        </a:rPr>
                        <a:t>8</a:t>
                      </a:r>
                      <a:endParaRPr kumimoji="1" lang="en-US" altLang="zh-CN" sz="1600" b="0"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pPr>
                      <a:r>
                        <a:rPr kumimoji="1" lang="en-US" altLang="zh-CN" sz="1600" b="0" i="0" u="none" strike="noStrike" kern="1200" cap="none" spc="0" normalizeH="0" baseline="0" noProof="0" dirty="0">
                          <a:ln>
                            <a:noFill/>
                          </a:ln>
                          <a:solidFill>
                            <a:srgbClr val="000000"/>
                          </a:solidFill>
                          <a:effectLst/>
                          <a:uLnTx/>
                          <a:uFillTx/>
                          <a:latin typeface="+mn-lt"/>
                          <a:ea typeface="+mn-ea"/>
                          <a:cs typeface="+mn-ea"/>
                          <a:sym typeface="+mn-lt"/>
                        </a:rPr>
                        <a:t>k</a:t>
                      </a:r>
                      <a:r>
                        <a:rPr kumimoji="1" lang="en-US" altLang="zh-CN" sz="1600" b="0" i="0" u="none" strike="noStrike" kern="1200" cap="none" spc="0" normalizeH="0" baseline="-25000" noProof="0" dirty="0">
                          <a:ln>
                            <a:noFill/>
                          </a:ln>
                          <a:solidFill>
                            <a:srgbClr val="000000"/>
                          </a:solidFill>
                          <a:effectLst/>
                          <a:uLnTx/>
                          <a:uFillTx/>
                          <a:latin typeface="+mn-lt"/>
                          <a:ea typeface="+mn-ea"/>
                          <a:cs typeface="+mn-ea"/>
                          <a:sym typeface="+mn-lt"/>
                        </a:rPr>
                        <a:t>9</a:t>
                      </a:r>
                      <a:endParaRPr kumimoji="1" lang="en-US" altLang="zh-CN" sz="1600" b="0"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pPr>
                      <a:r>
                        <a:rPr kumimoji="1" lang="en-US" altLang="zh-CN" sz="1600" b="0" i="0" u="none" strike="noStrike" kern="1200" cap="none" spc="0" normalizeH="0" baseline="0" noProof="0" dirty="0">
                          <a:ln>
                            <a:noFill/>
                          </a:ln>
                          <a:solidFill>
                            <a:srgbClr val="000000"/>
                          </a:solidFill>
                          <a:effectLst/>
                          <a:uLnTx/>
                          <a:uFillTx/>
                          <a:latin typeface="+mn-lt"/>
                          <a:ea typeface="+mn-ea"/>
                          <a:cs typeface="+mn-ea"/>
                          <a:sym typeface="+mn-lt"/>
                        </a:rPr>
                        <a:t>k</a:t>
                      </a:r>
                      <a:r>
                        <a:rPr kumimoji="1" lang="en-US" altLang="zh-CN" sz="1600" b="0" i="0" u="none" strike="noStrike" kern="1200" cap="none" spc="0" normalizeH="0" baseline="-25000" noProof="0" dirty="0">
                          <a:ln>
                            <a:noFill/>
                          </a:ln>
                          <a:solidFill>
                            <a:srgbClr val="000000"/>
                          </a:solidFill>
                          <a:effectLst/>
                          <a:uLnTx/>
                          <a:uFillTx/>
                          <a:latin typeface="+mn-lt"/>
                          <a:ea typeface="+mn-ea"/>
                          <a:cs typeface="+mn-ea"/>
                          <a:sym typeface="+mn-lt"/>
                        </a:rPr>
                        <a:t>10</a:t>
                      </a:r>
                      <a:endParaRPr kumimoji="1" lang="en-US" altLang="zh-CN" sz="1600" b="0"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pPr>
                      <a:r>
                        <a:rPr kumimoji="1" lang="en-US" altLang="zh-CN" sz="1600" b="0" i="0" u="none" strike="noStrike" kern="1200" cap="none" spc="0" normalizeH="0" baseline="0" noProof="0" dirty="0">
                          <a:ln>
                            <a:noFill/>
                          </a:ln>
                          <a:solidFill>
                            <a:srgbClr val="000000"/>
                          </a:solidFill>
                          <a:effectLst/>
                          <a:uLnTx/>
                          <a:uFillTx/>
                          <a:latin typeface="+mn-lt"/>
                          <a:ea typeface="+mn-ea"/>
                          <a:cs typeface="+mn-ea"/>
                          <a:sym typeface="+mn-lt"/>
                        </a:rPr>
                        <a:t>k</a:t>
                      </a:r>
                      <a:r>
                        <a:rPr kumimoji="1" lang="en-US" altLang="zh-CN" sz="1600" b="0" i="0" u="none" strike="noStrike" kern="1200" cap="none" spc="0" normalizeH="0" baseline="-25000" noProof="0" dirty="0">
                          <a:ln>
                            <a:noFill/>
                          </a:ln>
                          <a:solidFill>
                            <a:srgbClr val="000000"/>
                          </a:solidFill>
                          <a:effectLst/>
                          <a:uLnTx/>
                          <a:uFillTx/>
                          <a:latin typeface="+mn-lt"/>
                          <a:ea typeface="+mn-ea"/>
                          <a:cs typeface="+mn-ea"/>
                          <a:sym typeface="+mn-lt"/>
                        </a:rPr>
                        <a:t>11</a:t>
                      </a:r>
                      <a:endParaRPr kumimoji="1" lang="en-US" altLang="zh-CN" sz="1600" b="0"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0"/>
                  </a:ext>
                </a:extLst>
              </a:tr>
            </a:tbl>
          </a:graphicData>
        </a:graphic>
      </p:graphicFrame>
      <p:sp>
        <p:nvSpPr>
          <p:cNvPr id="14" name="文本框 13">
            <a:extLst>
              <a:ext uri="{FF2B5EF4-FFF2-40B4-BE49-F238E27FC236}">
                <a16:creationId xmlns:a16="http://schemas.microsoft.com/office/drawing/2014/main" id="{1EE4C367-1C8B-4CB7-96C8-8A7A8F627187}"/>
              </a:ext>
            </a:extLst>
          </p:cNvPr>
          <p:cNvSpPr txBox="1"/>
          <p:nvPr/>
        </p:nvSpPr>
        <p:spPr>
          <a:xfrm>
            <a:off x="1988125" y="1611449"/>
            <a:ext cx="4686517" cy="338554"/>
          </a:xfrm>
          <a:prstGeom prst="rect">
            <a:avLst/>
          </a:prstGeom>
          <a:noFill/>
        </p:spPr>
        <p:txBody>
          <a:bodyPr wrap="square">
            <a:spAutoFit/>
          </a:bodyPr>
          <a:lstStyle/>
          <a:p>
            <a:r>
              <a:rPr lang="en-US" altLang="zh-CN" sz="1600" dirty="0">
                <a:latin typeface="Times New Roman" panose="02020603050405020304" pitchFamily="18" charset="0"/>
                <a:ea typeface="微软雅黑" panose="020B0503020204020204" pitchFamily="34" charset="-122"/>
              </a:rPr>
              <a:t>1       2       3       4      5      6       7      8       9     10    11</a:t>
            </a:r>
            <a:endParaRPr lang="zh-CN" altLang="en-US" sz="1600" dirty="0"/>
          </a:p>
        </p:txBody>
      </p:sp>
      <p:sp>
        <p:nvSpPr>
          <p:cNvPr id="76" name="文本框 75">
            <a:extLst>
              <a:ext uri="{FF2B5EF4-FFF2-40B4-BE49-F238E27FC236}">
                <a16:creationId xmlns:a16="http://schemas.microsoft.com/office/drawing/2014/main" id="{48F79D45-1EB5-407F-A93F-DBAF44F56EC7}"/>
              </a:ext>
            </a:extLst>
          </p:cNvPr>
          <p:cNvSpPr txBox="1"/>
          <p:nvPr/>
        </p:nvSpPr>
        <p:spPr>
          <a:xfrm>
            <a:off x="1423292" y="740405"/>
            <a:ext cx="5150896" cy="369332"/>
          </a:xfrm>
          <a:prstGeom prst="rect">
            <a:avLst/>
          </a:prstGeom>
          <a:noFill/>
        </p:spPr>
        <p:txBody>
          <a:bodyPr wrap="square">
            <a:spAutoFit/>
          </a:bodyPr>
          <a:lstStyle/>
          <a:p>
            <a:r>
              <a:rPr lang="zh-CN" altLang="en-US" dirty="0">
                <a:solidFill>
                  <a:srgbClr val="FF0000"/>
                </a:solidFill>
              </a:rPr>
              <a:t>例：</a:t>
            </a:r>
            <a:r>
              <a:rPr lang="zh-CN" altLang="en-US" dirty="0"/>
              <a:t>一个含有</a:t>
            </a:r>
            <a:r>
              <a:rPr lang="en-US" altLang="zh-CN" dirty="0"/>
              <a:t>11</a:t>
            </a:r>
            <a:r>
              <a:rPr lang="zh-CN" altLang="en-US" dirty="0"/>
              <a:t>个数据元素的查找表（即</a:t>
            </a:r>
            <a:r>
              <a:rPr lang="en-US" altLang="zh-CN" dirty="0"/>
              <a:t>n = 11</a:t>
            </a:r>
            <a:r>
              <a:rPr lang="zh-CN" altLang="en-US" dirty="0"/>
              <a:t>）</a:t>
            </a:r>
          </a:p>
        </p:txBody>
      </p:sp>
      <mc:AlternateContent xmlns:mc="http://schemas.openxmlformats.org/markup-compatibility/2006" xmlns:a14="http://schemas.microsoft.com/office/drawing/2010/main">
        <mc:Choice Requires="a14">
          <p:sp>
            <p:nvSpPr>
              <p:cNvPr id="82" name="文本框 81">
                <a:extLst>
                  <a:ext uri="{FF2B5EF4-FFF2-40B4-BE49-F238E27FC236}">
                    <a16:creationId xmlns:a16="http://schemas.microsoft.com/office/drawing/2014/main" id="{0322EA57-28C1-4C9B-835C-1992E51769C1}"/>
                  </a:ext>
                </a:extLst>
              </p:cNvPr>
              <p:cNvSpPr txBox="1"/>
              <p:nvPr/>
            </p:nvSpPr>
            <p:spPr>
              <a:xfrm>
                <a:off x="766229" y="3997348"/>
                <a:ext cx="3673517" cy="503471"/>
              </a:xfrm>
              <a:prstGeom prst="rect">
                <a:avLst/>
              </a:prstGeom>
              <a:noFill/>
              <a:ln w="12700">
                <a:solidFill>
                  <a:srgbClr val="FF0000"/>
                </a:solidFill>
              </a:ln>
            </p:spPr>
            <p:txBody>
              <a:bodyPr wrap="square">
                <a:spAutoFit/>
              </a:bodyPr>
              <a:lstStyle/>
              <a:p>
                <a:r>
                  <a:rPr lang="en-US" altLang="zh-CN" dirty="0">
                    <a:latin typeface="Times New Roman" panose="02020603050405020304" pitchFamily="18" charset="0"/>
                    <a:ea typeface="微软雅黑" panose="020B0503020204020204" pitchFamily="34" charset="-122"/>
                  </a:rPr>
                  <a:t>ASL</a:t>
                </a:r>
                <a:r>
                  <a:rPr lang="en-US" altLang="zh-CN" baseline="-25000" dirty="0">
                    <a:latin typeface="Times New Roman" panose="02020603050405020304" pitchFamily="18" charset="0"/>
                    <a:ea typeface="微软雅黑" panose="020B0503020204020204" pitchFamily="34" charset="-122"/>
                  </a:rPr>
                  <a:t>(s)</a:t>
                </a:r>
                <a:r>
                  <a:rPr lang="en-US" altLang="zh-CN" dirty="0">
                    <a:latin typeface="Times New Roman" panose="02020603050405020304" pitchFamily="18" charset="0"/>
                    <a:ea typeface="微软雅黑" panose="020B0503020204020204" pitchFamily="34" charset="-122"/>
                  </a:rPr>
                  <a:t>=</a:t>
                </a:r>
                <a14:m>
                  <m:oMath xmlns:m="http://schemas.openxmlformats.org/officeDocument/2006/math">
                    <m:f>
                      <m:fPr>
                        <m:ctrlPr>
                          <a:rPr lang="en-US" altLang="zh-CN" b="0" i="1" smtClean="0">
                            <a:latin typeface="Cambria Math" panose="02040503050406030204" pitchFamily="18" charset="0"/>
                            <a:ea typeface="微软雅黑" panose="020B0503020204020204" pitchFamily="34" charset="-122"/>
                          </a:rPr>
                        </m:ctrlPr>
                      </m:fPr>
                      <m:num>
                        <m:d>
                          <m:dPr>
                            <m:ctrlPr>
                              <a:rPr lang="en-US" altLang="zh-CN"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1</m:t>
                            </m:r>
                            <m:r>
                              <a:rPr lang="en-US" altLang="zh-CN" b="0" i="1" smtClean="0">
                                <a:latin typeface="Cambria Math" panose="02040503050406030204" pitchFamily="18" charset="0"/>
                                <a:ea typeface="Cambria Math" panose="02040503050406030204" pitchFamily="18" charset="0"/>
                              </a:rPr>
                              <m:t>×1+2×2+3×4+4×4</m:t>
                            </m:r>
                          </m:e>
                        </m:d>
                      </m:num>
                      <m:den>
                        <m:r>
                          <a:rPr lang="en-US" altLang="zh-CN" b="0" i="1" smtClean="0">
                            <a:latin typeface="Cambria Math" panose="02040503050406030204" pitchFamily="18" charset="0"/>
                            <a:ea typeface="微软雅黑" panose="020B0503020204020204" pitchFamily="34" charset="-122"/>
                          </a:rPr>
                          <m:t>11</m:t>
                        </m:r>
                      </m:den>
                    </m:f>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微软雅黑" panose="020B0503020204020204" pitchFamily="34" charset="-122"/>
                          </a:rPr>
                        </m:ctrlPr>
                      </m:fPr>
                      <m:num>
                        <m:r>
                          <a:rPr lang="en-US" altLang="zh-CN" b="0" i="1" smtClean="0">
                            <a:latin typeface="Cambria Math" panose="02040503050406030204" pitchFamily="18" charset="0"/>
                            <a:ea typeface="微软雅黑" panose="020B0503020204020204" pitchFamily="34" charset="-122"/>
                          </a:rPr>
                          <m:t>33</m:t>
                        </m:r>
                      </m:num>
                      <m:den>
                        <m:r>
                          <a:rPr lang="en-US" altLang="zh-CN" b="0" i="1" smtClean="0">
                            <a:latin typeface="Cambria Math" panose="02040503050406030204" pitchFamily="18" charset="0"/>
                            <a:ea typeface="微软雅黑" panose="020B0503020204020204" pitchFamily="34" charset="-122"/>
                          </a:rPr>
                          <m:t>11</m:t>
                        </m:r>
                      </m:den>
                    </m:f>
                    <m:r>
                      <a:rPr lang="en-US" altLang="zh-CN" b="0" i="1" smtClean="0">
                        <a:latin typeface="Cambria Math" panose="02040503050406030204" pitchFamily="18" charset="0"/>
                        <a:ea typeface="微软雅黑" panose="020B0503020204020204" pitchFamily="34" charset="-122"/>
                      </a:rPr>
                      <m:t>=3</m:t>
                    </m:r>
                  </m:oMath>
                </a14:m>
                <a:r>
                  <a:rPr lang="en-US" altLang="zh-CN" dirty="0">
                    <a:latin typeface="Times New Roman" panose="02020603050405020304" pitchFamily="18" charset="0"/>
                    <a:ea typeface="微软雅黑" panose="020B0503020204020204" pitchFamily="34" charset="-122"/>
                  </a:rPr>
                  <a:t> </a:t>
                </a:r>
                <a:endParaRPr lang="zh-CN" altLang="en-US" dirty="0"/>
              </a:p>
            </p:txBody>
          </p:sp>
        </mc:Choice>
        <mc:Fallback xmlns="">
          <p:sp>
            <p:nvSpPr>
              <p:cNvPr id="82" name="文本框 81">
                <a:extLst>
                  <a:ext uri="{FF2B5EF4-FFF2-40B4-BE49-F238E27FC236}">
                    <a16:creationId xmlns:a16="http://schemas.microsoft.com/office/drawing/2014/main" id="{0322EA57-28C1-4C9B-835C-1992E51769C1}"/>
                  </a:ext>
                </a:extLst>
              </p:cNvPr>
              <p:cNvSpPr txBox="1">
                <a:spLocks noRot="1" noChangeAspect="1" noMove="1" noResize="1" noEditPoints="1" noAdjustHandles="1" noChangeArrowheads="1" noChangeShapeType="1" noTextEdit="1"/>
              </p:cNvSpPr>
              <p:nvPr/>
            </p:nvSpPr>
            <p:spPr>
              <a:xfrm>
                <a:off x="766229" y="3997348"/>
                <a:ext cx="3673517" cy="503471"/>
              </a:xfrm>
              <a:prstGeom prst="rect">
                <a:avLst/>
              </a:prstGeom>
              <a:blipFill>
                <a:blip r:embed="rId4"/>
                <a:stretch>
                  <a:fillRect l="-1325" b="-5952"/>
                </a:stretch>
              </a:blipFill>
              <a:ln w="12700">
                <a:solidFill>
                  <a:srgbClr val="FF0000"/>
                </a:solidFill>
              </a:ln>
            </p:spPr>
            <p:txBody>
              <a:bodyPr/>
              <a:lstStyle/>
              <a:p>
                <a:r>
                  <a:rPr lang="zh-CN" altLang="en-US">
                    <a:noFill/>
                  </a:rPr>
                  <a:t> </a:t>
                </a:r>
              </a:p>
            </p:txBody>
          </p:sp>
        </mc:Fallback>
      </mc:AlternateContent>
      <p:sp>
        <p:nvSpPr>
          <p:cNvPr id="88" name="文本框 87">
            <a:extLst>
              <a:ext uri="{FF2B5EF4-FFF2-40B4-BE49-F238E27FC236}">
                <a16:creationId xmlns:a16="http://schemas.microsoft.com/office/drawing/2014/main" id="{926BF446-D082-4E3C-9A26-752AF6AB068C}"/>
              </a:ext>
            </a:extLst>
          </p:cNvPr>
          <p:cNvSpPr txBox="1"/>
          <p:nvPr/>
        </p:nvSpPr>
        <p:spPr>
          <a:xfrm>
            <a:off x="5508104" y="2075438"/>
            <a:ext cx="2977443" cy="369332"/>
          </a:xfrm>
          <a:prstGeom prst="rect">
            <a:avLst/>
          </a:prstGeom>
          <a:noFill/>
        </p:spPr>
        <p:txBody>
          <a:bodyPr wrap="square">
            <a:spAutoFit/>
          </a:bodyPr>
          <a:lstStyle/>
          <a:p>
            <a:r>
              <a:rPr lang="en-US" altLang="zh-CN" sz="1800" dirty="0">
                <a:solidFill>
                  <a:srgbClr val="FF0000"/>
                </a:solidFill>
              </a:rPr>
              <a:t>T</a:t>
            </a:r>
            <a:r>
              <a:rPr lang="en-US" altLang="zh-CN" sz="1800" baseline="-25000" dirty="0">
                <a:solidFill>
                  <a:srgbClr val="FF0000"/>
                </a:solidFill>
              </a:rPr>
              <a:t>best</a:t>
            </a:r>
            <a:r>
              <a:rPr lang="en-US" altLang="zh-CN" sz="1800" dirty="0">
                <a:solidFill>
                  <a:srgbClr val="FF0000"/>
                </a:solidFill>
              </a:rPr>
              <a:t>(n) = T</a:t>
            </a:r>
            <a:r>
              <a:rPr lang="en-US" altLang="zh-CN" sz="1800" baseline="-25000" dirty="0">
                <a:solidFill>
                  <a:srgbClr val="FF0000"/>
                </a:solidFill>
              </a:rPr>
              <a:t>worst</a:t>
            </a:r>
            <a:r>
              <a:rPr lang="en-US" altLang="zh-CN" sz="1800" dirty="0">
                <a:solidFill>
                  <a:srgbClr val="FF0000"/>
                </a:solidFill>
              </a:rPr>
              <a:t>(n) = O(log</a:t>
            </a:r>
            <a:r>
              <a:rPr lang="en-US" altLang="zh-CN" sz="1800" baseline="-25000" dirty="0">
                <a:solidFill>
                  <a:srgbClr val="FF0000"/>
                </a:solidFill>
              </a:rPr>
              <a:t>2</a:t>
            </a:r>
            <a:r>
              <a:rPr lang="en-US" altLang="zh-CN" sz="1800" dirty="0">
                <a:solidFill>
                  <a:srgbClr val="FF0000"/>
                </a:solidFill>
              </a:rPr>
              <a:t>n)</a:t>
            </a:r>
            <a:endParaRPr lang="zh-CN" altLang="en-US" dirty="0">
              <a:solidFill>
                <a:srgbClr val="FF0000"/>
              </a:solidFill>
            </a:endParaRPr>
          </a:p>
        </p:txBody>
      </p:sp>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323E0ABD-12BF-446D-B5D5-81566E8268A1}"/>
                  </a:ext>
                </a:extLst>
              </p:cNvPr>
              <p:cNvSpPr txBox="1"/>
              <p:nvPr/>
            </p:nvSpPr>
            <p:spPr>
              <a:xfrm>
                <a:off x="4546217" y="2512758"/>
                <a:ext cx="4493851" cy="1857560"/>
              </a:xfrm>
              <a:prstGeom prst="rect">
                <a:avLst/>
              </a:prstGeom>
              <a:noFill/>
            </p:spPr>
            <p:txBody>
              <a:bodyPr wrap="square">
                <a:spAutoFit/>
              </a:bodyPr>
              <a:lstStyle/>
              <a:p>
                <a:pPr marL="285750" indent="-285750">
                  <a:lnSpc>
                    <a:spcPct val="130000"/>
                  </a:lnSpc>
                  <a:buClr>
                    <a:srgbClr val="FF0000"/>
                  </a:buClr>
                  <a:buFont typeface="Wingdings" panose="05000000000000000000" pitchFamily="2" charset="2"/>
                  <a:buChar char="Ø"/>
                </a:pPr>
                <a:r>
                  <a:rPr lang="zh-CN" altLang="en-US" dirty="0">
                    <a:solidFill>
                      <a:schemeClr val="tx1"/>
                    </a:solidFill>
                  </a:rPr>
                  <a:t>平均查找长度为“</a:t>
                </a:r>
                <a:r>
                  <a:rPr lang="zh-CN" altLang="en-US" sz="1800" dirty="0">
                    <a:solidFill>
                      <a:schemeClr val="tx1"/>
                    </a:solidFill>
                  </a:rPr>
                  <a:t>空结点</a:t>
                </a:r>
                <a:r>
                  <a:rPr lang="en-US" altLang="zh-CN" sz="1800" dirty="0">
                    <a:solidFill>
                      <a:schemeClr val="tx1"/>
                    </a:solidFill>
                  </a:rPr>
                  <a:t>i</a:t>
                </a:r>
                <a:r>
                  <a:rPr lang="zh-CN" altLang="en-US" sz="1800" dirty="0">
                    <a:solidFill>
                      <a:schemeClr val="tx1"/>
                    </a:solidFill>
                  </a:rPr>
                  <a:t>在判定树中的层数</a:t>
                </a:r>
                <a:r>
                  <a:rPr lang="en-US" altLang="zh-CN" sz="1800" dirty="0">
                    <a:solidFill>
                      <a:schemeClr val="tx1"/>
                    </a:solidFill>
                  </a:rPr>
                  <a:t>-1</a:t>
                </a:r>
                <a:r>
                  <a:rPr lang="zh-CN" altLang="en-US" sz="1800" dirty="0">
                    <a:solidFill>
                      <a:schemeClr val="tx1"/>
                    </a:solidFill>
                  </a:rPr>
                  <a:t>”</a:t>
                </a:r>
                <a14:m>
                  <m:oMath xmlns:m="http://schemas.openxmlformats.org/officeDocument/2006/math">
                    <m:r>
                      <a:rPr lang="en-US" altLang="zh-CN" sz="1800" i="1" smtClean="0">
                        <a:solidFill>
                          <a:schemeClr val="tx1"/>
                        </a:solidFill>
                        <a:latin typeface="Cambria Math" panose="02040503050406030204" pitchFamily="18" charset="0"/>
                        <a:ea typeface="Cambria Math" panose="02040503050406030204" pitchFamily="18" charset="0"/>
                      </a:rPr>
                      <m:t>×</m:t>
                    </m:r>
                    <m:r>
                      <a:rPr lang="en-US" altLang="zh-CN" sz="1800" b="0" i="1" smtClean="0">
                        <a:solidFill>
                          <a:schemeClr val="tx1"/>
                        </a:solidFill>
                        <a:latin typeface="Cambria Math" panose="02040503050406030204" pitchFamily="18" charset="0"/>
                        <a:ea typeface="Cambria Math" panose="02040503050406030204" pitchFamily="18" charset="0"/>
                      </a:rPr>
                      <m:t> </m:t>
                    </m:r>
                  </m:oMath>
                </a14:m>
                <a:r>
                  <a:rPr lang="zh-CN" altLang="en-US" sz="1800" dirty="0">
                    <a:solidFill>
                      <a:schemeClr val="tx1"/>
                    </a:solidFill>
                  </a:rPr>
                  <a:t>“发生的概率</a:t>
                </a:r>
                <a:r>
                  <a:rPr lang="en-US" altLang="zh-CN" dirty="0">
                    <a:solidFill>
                      <a:schemeClr val="tx1"/>
                    </a:solidFill>
                  </a:rPr>
                  <a:t>q</a:t>
                </a:r>
                <a:r>
                  <a:rPr lang="en-US" altLang="zh-CN" sz="1800" baseline="-25000" dirty="0">
                    <a:solidFill>
                      <a:schemeClr val="tx1"/>
                    </a:solidFill>
                  </a:rPr>
                  <a:t>i</a:t>
                </a:r>
                <a:r>
                  <a:rPr lang="zh-CN" altLang="en-US" sz="1800" dirty="0">
                    <a:solidFill>
                      <a:schemeClr val="tx1"/>
                    </a:solidFill>
                  </a:rPr>
                  <a:t>”之和</a:t>
                </a:r>
                <a:r>
                  <a:rPr lang="zh-CN" altLang="en-US" dirty="0">
                    <a:solidFill>
                      <a:schemeClr val="tx1"/>
                    </a:solidFill>
                  </a:rPr>
                  <a:t>。</a:t>
                </a:r>
                <a:endParaRPr lang="en-US" altLang="zh-CN" dirty="0">
                  <a:solidFill>
                    <a:schemeClr val="tx1"/>
                  </a:solidFill>
                </a:endParaRPr>
              </a:p>
              <a:p>
                <a:pPr marL="285750" indent="-285750">
                  <a:lnSpc>
                    <a:spcPct val="130000"/>
                  </a:lnSpc>
                  <a:buClr>
                    <a:srgbClr val="FF0000"/>
                  </a:buClr>
                  <a:buFont typeface="Wingdings" panose="05000000000000000000" pitchFamily="2" charset="2"/>
                  <a:buChar char="Ø"/>
                </a:pPr>
                <a:r>
                  <a:rPr lang="zh-CN" altLang="en-US" sz="1800" dirty="0">
                    <a:solidFill>
                      <a:schemeClr val="tx1"/>
                    </a:solidFill>
                  </a:rPr>
                  <a:t>每种查找失败情况概率值相等时，平均查找长度为：</a:t>
                </a:r>
                <a:r>
                  <a:rPr lang="zh-CN" altLang="en-US" dirty="0">
                    <a:solidFill>
                      <a:schemeClr val="tx1"/>
                    </a:solidFill>
                  </a:rPr>
                  <a:t>“</a:t>
                </a:r>
                <a:r>
                  <a:rPr lang="zh-CN" altLang="en-US" sz="1800" dirty="0">
                    <a:solidFill>
                      <a:schemeClr val="tx1"/>
                    </a:solidFill>
                  </a:rPr>
                  <a:t>空结点</a:t>
                </a:r>
                <a:r>
                  <a:rPr lang="en-US" altLang="zh-CN" sz="1800" dirty="0">
                    <a:solidFill>
                      <a:schemeClr val="tx1"/>
                    </a:solidFill>
                  </a:rPr>
                  <a:t>i</a:t>
                </a:r>
                <a:r>
                  <a:rPr lang="zh-CN" altLang="en-US" sz="1800" dirty="0">
                    <a:solidFill>
                      <a:schemeClr val="tx1"/>
                    </a:solidFill>
                  </a:rPr>
                  <a:t>在判定树中的层数</a:t>
                </a:r>
                <a:r>
                  <a:rPr lang="en-US" altLang="zh-CN" sz="1800" dirty="0">
                    <a:solidFill>
                      <a:schemeClr val="tx1"/>
                    </a:solidFill>
                  </a:rPr>
                  <a:t>-1</a:t>
                </a:r>
                <a:r>
                  <a:rPr lang="zh-CN" altLang="en-US" sz="1800" dirty="0">
                    <a:solidFill>
                      <a:schemeClr val="tx1"/>
                    </a:solidFill>
                  </a:rPr>
                  <a:t>”之和，除以失败情况数</a:t>
                </a:r>
                <a:r>
                  <a:rPr lang="en-US" altLang="zh-CN" sz="1800" dirty="0">
                    <a:solidFill>
                      <a:schemeClr val="tx1"/>
                    </a:solidFill>
                  </a:rPr>
                  <a:t>n+1</a:t>
                </a:r>
                <a:r>
                  <a:rPr lang="zh-CN" altLang="en-US" sz="1800" dirty="0">
                    <a:solidFill>
                      <a:schemeClr val="tx1"/>
                    </a:solidFill>
                  </a:rPr>
                  <a:t>。</a:t>
                </a:r>
                <a:endParaRPr lang="en-US" altLang="zh-CN" sz="1800" dirty="0">
                  <a:solidFill>
                    <a:schemeClr val="tx1"/>
                  </a:solidFill>
                </a:endParaRPr>
              </a:p>
            </p:txBody>
          </p:sp>
        </mc:Choice>
        <mc:Fallback xmlns="">
          <p:sp>
            <p:nvSpPr>
              <p:cNvPr id="90" name="文本框 89">
                <a:extLst>
                  <a:ext uri="{FF2B5EF4-FFF2-40B4-BE49-F238E27FC236}">
                    <a16:creationId xmlns:a16="http://schemas.microsoft.com/office/drawing/2014/main" id="{323E0ABD-12BF-446D-B5D5-81566E8268A1}"/>
                  </a:ext>
                </a:extLst>
              </p:cNvPr>
              <p:cNvSpPr txBox="1">
                <a:spLocks noRot="1" noChangeAspect="1" noMove="1" noResize="1" noEditPoints="1" noAdjustHandles="1" noChangeArrowheads="1" noChangeShapeType="1" noTextEdit="1"/>
              </p:cNvSpPr>
              <p:nvPr/>
            </p:nvSpPr>
            <p:spPr>
              <a:xfrm>
                <a:off x="4546217" y="2512758"/>
                <a:ext cx="4493851" cy="1857560"/>
              </a:xfrm>
              <a:prstGeom prst="rect">
                <a:avLst/>
              </a:prstGeom>
              <a:blipFill>
                <a:blip r:embed="rId5"/>
                <a:stretch>
                  <a:fillRect l="-950" b="-4262"/>
                </a:stretch>
              </a:blipFill>
            </p:spPr>
            <p:txBody>
              <a:bodyPr/>
              <a:lstStyle/>
              <a:p>
                <a:r>
                  <a:rPr lang="zh-CN" altLang="en-US">
                    <a:noFill/>
                  </a:rPr>
                  <a:t> </a:t>
                </a:r>
              </a:p>
            </p:txBody>
          </p:sp>
        </mc:Fallback>
      </mc:AlternateContent>
      <p:sp>
        <p:nvSpPr>
          <p:cNvPr id="92" name="文本框 91">
            <a:extLst>
              <a:ext uri="{FF2B5EF4-FFF2-40B4-BE49-F238E27FC236}">
                <a16:creationId xmlns:a16="http://schemas.microsoft.com/office/drawing/2014/main" id="{06C877A9-81DB-46AE-A986-C19F0E733BEA}"/>
              </a:ext>
            </a:extLst>
          </p:cNvPr>
          <p:cNvSpPr txBox="1"/>
          <p:nvPr/>
        </p:nvSpPr>
        <p:spPr>
          <a:xfrm>
            <a:off x="4492112" y="2049905"/>
            <a:ext cx="4145263" cy="1857560"/>
          </a:xfrm>
          <a:prstGeom prst="rect">
            <a:avLst/>
          </a:prstGeom>
          <a:noFill/>
        </p:spPr>
        <p:txBody>
          <a:bodyPr wrap="square">
            <a:spAutoFit/>
          </a:bodyPr>
          <a:lstStyle/>
          <a:p>
            <a:pPr marL="285750" indent="-285750">
              <a:lnSpc>
                <a:spcPct val="130000"/>
              </a:lnSpc>
              <a:buClr>
                <a:srgbClr val="FF0000"/>
              </a:buClr>
              <a:buFont typeface="Wingdings" panose="05000000000000000000" pitchFamily="2" charset="2"/>
              <a:buChar char="n"/>
            </a:pPr>
            <a:r>
              <a:rPr lang="zh-CN" altLang="en-US" dirty="0"/>
              <a:t>一共有</a:t>
            </a:r>
            <a:r>
              <a:rPr lang="en-US" altLang="zh-CN" dirty="0"/>
              <a:t>12</a:t>
            </a:r>
            <a:r>
              <a:rPr lang="zh-CN" altLang="en-US" dirty="0"/>
              <a:t>种查找失败的情形：</a:t>
            </a:r>
            <a:endParaRPr lang="en-US" altLang="zh-CN" dirty="0"/>
          </a:p>
          <a:p>
            <a:pPr marL="540000" indent="-285750">
              <a:lnSpc>
                <a:spcPct val="130000"/>
              </a:lnSpc>
              <a:buClr>
                <a:srgbClr val="FF0000"/>
              </a:buClr>
              <a:buFont typeface="Wingdings" panose="05000000000000000000" pitchFamily="2" charset="2"/>
              <a:buChar char="Ø"/>
            </a:pPr>
            <a:r>
              <a:rPr lang="zh-CN" altLang="en-US" dirty="0"/>
              <a:t>有</a:t>
            </a:r>
            <a:r>
              <a:rPr lang="en-US" altLang="zh-CN" dirty="0"/>
              <a:t>4</a:t>
            </a:r>
            <a:r>
              <a:rPr lang="zh-CN" altLang="en-US" dirty="0"/>
              <a:t>种查找失败的情形，每种需要比较关键字次数为</a:t>
            </a:r>
            <a:r>
              <a:rPr lang="en-US" altLang="zh-CN" dirty="0"/>
              <a:t>3</a:t>
            </a:r>
            <a:r>
              <a:rPr lang="zh-CN" altLang="en-US" dirty="0"/>
              <a:t>次。</a:t>
            </a:r>
            <a:endParaRPr lang="en-US" altLang="zh-CN" dirty="0"/>
          </a:p>
          <a:p>
            <a:pPr marL="540000" indent="-285750">
              <a:lnSpc>
                <a:spcPct val="130000"/>
              </a:lnSpc>
              <a:buClr>
                <a:srgbClr val="FF0000"/>
              </a:buClr>
              <a:buFont typeface="Wingdings" panose="05000000000000000000" pitchFamily="2" charset="2"/>
              <a:buChar char="Ø"/>
            </a:pPr>
            <a:r>
              <a:rPr lang="zh-CN" altLang="en-US" dirty="0"/>
              <a:t>有</a:t>
            </a:r>
            <a:r>
              <a:rPr lang="en-US" altLang="zh-CN" dirty="0"/>
              <a:t>8</a:t>
            </a:r>
            <a:r>
              <a:rPr lang="zh-CN" altLang="en-US" dirty="0"/>
              <a:t>种查找失败的情形，每种需要比较关键字次数为</a:t>
            </a:r>
            <a:r>
              <a:rPr lang="en-US" altLang="zh-CN" dirty="0"/>
              <a:t>4</a:t>
            </a:r>
            <a:r>
              <a:rPr lang="zh-CN" altLang="en-US" dirty="0"/>
              <a:t>次。</a:t>
            </a:r>
            <a:endParaRPr lang="en-US" altLang="zh-CN" dirty="0"/>
          </a:p>
        </p:txBody>
      </p:sp>
      <mc:AlternateContent xmlns:mc="http://schemas.openxmlformats.org/markup-compatibility/2006" xmlns:a14="http://schemas.microsoft.com/office/drawing/2010/main">
        <mc:Choice Requires="a14">
          <p:sp>
            <p:nvSpPr>
              <p:cNvPr id="93" name="文本框 92">
                <a:extLst>
                  <a:ext uri="{FF2B5EF4-FFF2-40B4-BE49-F238E27FC236}">
                    <a16:creationId xmlns:a16="http://schemas.microsoft.com/office/drawing/2014/main" id="{C858C4A5-E5D0-48AF-8078-0E41907D281C}"/>
                  </a:ext>
                </a:extLst>
              </p:cNvPr>
              <p:cNvSpPr txBox="1"/>
              <p:nvPr/>
            </p:nvSpPr>
            <p:spPr>
              <a:xfrm>
                <a:off x="766229" y="3984957"/>
                <a:ext cx="3949788" cy="603948"/>
              </a:xfrm>
              <a:prstGeom prst="rect">
                <a:avLst/>
              </a:prstGeom>
              <a:noFill/>
              <a:ln w="12700">
                <a:solidFill>
                  <a:srgbClr val="FF0000"/>
                </a:solidFill>
              </a:ln>
            </p:spPr>
            <p:txBody>
              <a:bodyPr wrap="square">
                <a:spAutoFit/>
              </a:bodyPr>
              <a:lstStyle/>
              <a:p>
                <a:pPr>
                  <a:lnSpc>
                    <a:spcPct val="130000"/>
                  </a:lnSpc>
                </a:pPr>
                <a:r>
                  <a:rPr lang="zh-CN" altLang="en-US" dirty="0">
                    <a:latin typeface="Times New Roman" panose="02020603050405020304" pitchFamily="18" charset="0"/>
                    <a:ea typeface="微软雅黑" panose="020B0503020204020204" pitchFamily="34" charset="-122"/>
                  </a:rPr>
                  <a:t>平均查找长度：</a:t>
                </a:r>
                <a:r>
                  <a:rPr lang="en-US" altLang="zh-CN" dirty="0">
                    <a:latin typeface="Times New Roman" panose="02020603050405020304" pitchFamily="18" charset="0"/>
                    <a:ea typeface="微软雅黑" panose="020B0503020204020204" pitchFamily="34" charset="-122"/>
                  </a:rPr>
                  <a:t>ASL</a:t>
                </a:r>
                <a:r>
                  <a:rPr lang="en-US" altLang="zh-CN" baseline="-25000" dirty="0">
                    <a:latin typeface="Times New Roman" panose="02020603050405020304" pitchFamily="18" charset="0"/>
                    <a:ea typeface="微软雅黑" panose="020B0503020204020204" pitchFamily="34" charset="-122"/>
                  </a:rPr>
                  <a:t>(f)</a:t>
                </a:r>
                <a:r>
                  <a:rPr lang="en-US" altLang="zh-CN" dirty="0">
                    <a:latin typeface="Times New Roman" panose="02020603050405020304" pitchFamily="18" charset="0"/>
                    <a:ea typeface="微软雅黑" panose="020B0503020204020204" pitchFamily="34" charset="-122"/>
                  </a:rPr>
                  <a:t>=</a:t>
                </a:r>
                <a14:m>
                  <m:oMath xmlns:m="http://schemas.openxmlformats.org/officeDocument/2006/math">
                    <m:f>
                      <m:fPr>
                        <m:ctrlPr>
                          <a:rPr lang="en-US" altLang="zh-CN" b="0" i="1" smtClean="0">
                            <a:latin typeface="Cambria Math" panose="02040503050406030204" pitchFamily="18" charset="0"/>
                            <a:ea typeface="微软雅黑" panose="020B0503020204020204" pitchFamily="34" charset="-122"/>
                          </a:rPr>
                        </m:ctrlPr>
                      </m:fPr>
                      <m:num>
                        <m:d>
                          <m:dPr>
                            <m:ctrlPr>
                              <a:rPr lang="en-US" altLang="zh-CN"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Cambria Math" panose="02040503050406030204" pitchFamily="18" charset="0"/>
                              </a:rPr>
                              <m:t>3×4+4×8</m:t>
                            </m:r>
                          </m:e>
                        </m:d>
                      </m:num>
                      <m:den>
                        <m:r>
                          <a:rPr lang="en-US" altLang="zh-CN" b="0" i="1" smtClean="0">
                            <a:latin typeface="Cambria Math" panose="02040503050406030204" pitchFamily="18" charset="0"/>
                            <a:ea typeface="微软雅黑" panose="020B0503020204020204" pitchFamily="34" charset="-122"/>
                          </a:rPr>
                          <m:t>12</m:t>
                        </m:r>
                      </m:den>
                    </m:f>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微软雅黑" panose="020B0503020204020204" pitchFamily="34" charset="-122"/>
                          </a:rPr>
                        </m:ctrlPr>
                      </m:fPr>
                      <m:num>
                        <m:r>
                          <a:rPr lang="en-US" altLang="zh-CN" b="0" i="1" smtClean="0">
                            <a:latin typeface="Cambria Math" panose="02040503050406030204" pitchFamily="18" charset="0"/>
                            <a:ea typeface="微软雅黑" panose="020B0503020204020204" pitchFamily="34" charset="-122"/>
                          </a:rPr>
                          <m:t>11</m:t>
                        </m:r>
                      </m:num>
                      <m:den>
                        <m:r>
                          <a:rPr lang="en-US" altLang="zh-CN" b="0" i="1" smtClean="0">
                            <a:latin typeface="Cambria Math" panose="02040503050406030204" pitchFamily="18" charset="0"/>
                            <a:ea typeface="微软雅黑" panose="020B0503020204020204" pitchFamily="34" charset="-122"/>
                          </a:rPr>
                          <m:t>3</m:t>
                        </m:r>
                      </m:den>
                    </m:f>
                  </m:oMath>
                </a14:m>
                <a:endParaRPr lang="zh-CN" altLang="en-US" dirty="0"/>
              </a:p>
            </p:txBody>
          </p:sp>
        </mc:Choice>
        <mc:Fallback xmlns="">
          <p:sp>
            <p:nvSpPr>
              <p:cNvPr id="93" name="文本框 92">
                <a:extLst>
                  <a:ext uri="{FF2B5EF4-FFF2-40B4-BE49-F238E27FC236}">
                    <a16:creationId xmlns:a16="http://schemas.microsoft.com/office/drawing/2014/main" id="{C858C4A5-E5D0-48AF-8078-0E41907D281C}"/>
                  </a:ext>
                </a:extLst>
              </p:cNvPr>
              <p:cNvSpPr txBox="1">
                <a:spLocks noRot="1" noChangeAspect="1" noMove="1" noResize="1" noEditPoints="1" noAdjustHandles="1" noChangeArrowheads="1" noChangeShapeType="1" noTextEdit="1"/>
              </p:cNvSpPr>
              <p:nvPr/>
            </p:nvSpPr>
            <p:spPr>
              <a:xfrm>
                <a:off x="766229" y="3984957"/>
                <a:ext cx="3949788" cy="603948"/>
              </a:xfrm>
              <a:prstGeom prst="rect">
                <a:avLst/>
              </a:prstGeom>
              <a:blipFill>
                <a:blip r:embed="rId6"/>
                <a:stretch>
                  <a:fillRect l="-1231" b="-2970"/>
                </a:stretch>
              </a:blipFill>
              <a:ln w="12700">
                <a:solidFill>
                  <a:srgbClr val="FF0000"/>
                </a:solidFill>
              </a:ln>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E44E080F-5632-4648-A6C9-44BA6603862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1954" y="2049905"/>
            <a:ext cx="4032435" cy="1774567"/>
          </a:xfrm>
          <a:prstGeom prst="rect">
            <a:avLst/>
          </a:prstGeom>
        </p:spPr>
      </p:pic>
    </p:spTree>
    <p:custDataLst>
      <p:tags r:id="rId1"/>
    </p:custDataLst>
    <p:extLst>
      <p:ext uri="{BB962C8B-B14F-4D97-AF65-F5344CB8AC3E}">
        <p14:creationId xmlns:p14="http://schemas.microsoft.com/office/powerpoint/2010/main" val="3093356015"/>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2"/>
                                        </p:tgtEl>
                                        <p:attrNameLst>
                                          <p:attrName>style.visibility</p:attrName>
                                        </p:attrNameLst>
                                      </p:cBhvr>
                                      <p:to>
                                        <p:strVal val="visible"/>
                                      </p:to>
                                    </p:set>
                                    <p:animEffect transition="in" filter="fade">
                                      <p:cBhvr>
                                        <p:cTn id="23" dur="500"/>
                                        <p:tgtEl>
                                          <p:spTgt spid="8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8">
                                            <p:txEl>
                                              <p:pRg st="0" end="0"/>
                                            </p:txEl>
                                          </p:spTgt>
                                        </p:tgtEl>
                                        <p:attrNameLst>
                                          <p:attrName>style.visibility</p:attrName>
                                        </p:attrNameLst>
                                      </p:cBhvr>
                                      <p:to>
                                        <p:strVal val="visible"/>
                                      </p:to>
                                    </p:set>
                                    <p:animEffect transition="in" filter="fade">
                                      <p:cBhvr>
                                        <p:cTn id="28" dur="500"/>
                                        <p:tgtEl>
                                          <p:spTgt spid="88">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90">
                                            <p:txEl>
                                              <p:pRg st="0" end="0"/>
                                            </p:txEl>
                                          </p:spTgt>
                                        </p:tgtEl>
                                        <p:attrNameLst>
                                          <p:attrName>style.visibility</p:attrName>
                                        </p:attrNameLst>
                                      </p:cBhvr>
                                      <p:to>
                                        <p:strVal val="visible"/>
                                      </p:to>
                                    </p:set>
                                    <p:animEffect transition="in" filter="wipe(left)">
                                      <p:cBhvr>
                                        <p:cTn id="33" dur="500"/>
                                        <p:tgtEl>
                                          <p:spTgt spid="90">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90">
                                            <p:txEl>
                                              <p:pRg st="1" end="1"/>
                                            </p:txEl>
                                          </p:spTgt>
                                        </p:tgtEl>
                                        <p:attrNameLst>
                                          <p:attrName>style.visibility</p:attrName>
                                        </p:attrNameLst>
                                      </p:cBhvr>
                                      <p:to>
                                        <p:strVal val="visible"/>
                                      </p:to>
                                    </p:set>
                                    <p:animEffect transition="in" filter="wipe(left)">
                                      <p:cBhvr>
                                        <p:cTn id="38" dur="500"/>
                                        <p:tgtEl>
                                          <p:spTgt spid="90">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0" nodeType="clickEffect">
                                  <p:stCondLst>
                                    <p:cond delay="0"/>
                                  </p:stCondLst>
                                  <p:childTnLst>
                                    <p:animEffect transition="out" filter="fade">
                                      <p:cBhvr>
                                        <p:cTn id="42" dur="500"/>
                                        <p:tgtEl>
                                          <p:spTgt spid="88">
                                            <p:txEl>
                                              <p:pRg st="0" end="0"/>
                                            </p:txEl>
                                          </p:spTgt>
                                        </p:tgtEl>
                                      </p:cBhvr>
                                    </p:animEffect>
                                    <p:set>
                                      <p:cBhvr>
                                        <p:cTn id="43" dur="1" fill="hold">
                                          <p:stCondLst>
                                            <p:cond delay="499"/>
                                          </p:stCondLst>
                                        </p:cTn>
                                        <p:tgtEl>
                                          <p:spTgt spid="88">
                                            <p:txEl>
                                              <p:pRg st="0" end="0"/>
                                            </p:txEl>
                                          </p:spTgt>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90">
                                            <p:txEl>
                                              <p:pRg st="0" end="0"/>
                                            </p:txEl>
                                          </p:spTgt>
                                        </p:tgtEl>
                                      </p:cBhvr>
                                    </p:animEffect>
                                    <p:set>
                                      <p:cBhvr>
                                        <p:cTn id="46" dur="1" fill="hold">
                                          <p:stCondLst>
                                            <p:cond delay="499"/>
                                          </p:stCondLst>
                                        </p:cTn>
                                        <p:tgtEl>
                                          <p:spTgt spid="90">
                                            <p:txEl>
                                              <p:pRg st="0" end="0"/>
                                            </p:txEl>
                                          </p:spTgt>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90">
                                            <p:txEl>
                                              <p:pRg st="1" end="1"/>
                                            </p:txEl>
                                          </p:spTgt>
                                        </p:tgtEl>
                                      </p:cBhvr>
                                    </p:animEffect>
                                    <p:set>
                                      <p:cBhvr>
                                        <p:cTn id="49" dur="1" fill="hold">
                                          <p:stCondLst>
                                            <p:cond delay="499"/>
                                          </p:stCondLst>
                                        </p:cTn>
                                        <p:tgtEl>
                                          <p:spTgt spid="90">
                                            <p:txEl>
                                              <p:pRg st="1" end="1"/>
                                            </p:txEl>
                                          </p:spTgt>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82"/>
                                        </p:tgtEl>
                                      </p:cBhvr>
                                    </p:animEffect>
                                    <p:set>
                                      <p:cBhvr>
                                        <p:cTn id="52" dur="1" fill="hold">
                                          <p:stCondLst>
                                            <p:cond delay="499"/>
                                          </p:stCondLst>
                                        </p:cTn>
                                        <p:tgtEl>
                                          <p:spTgt spid="82"/>
                                        </p:tgtEl>
                                        <p:attrNameLst>
                                          <p:attrName>style.visibility</p:attrName>
                                        </p:attrNameLst>
                                      </p:cBhvr>
                                      <p:to>
                                        <p:strVal val="hidden"/>
                                      </p:to>
                                    </p:set>
                                  </p:childTnLst>
                                </p:cTn>
                              </p:par>
                              <p:par>
                                <p:cTn id="53" presetID="22" presetClass="entr" presetSubtype="8" fill="hold" nodeType="withEffect">
                                  <p:stCondLst>
                                    <p:cond delay="0"/>
                                  </p:stCondLst>
                                  <p:childTnLst>
                                    <p:set>
                                      <p:cBhvr>
                                        <p:cTn id="54" dur="1" fill="hold">
                                          <p:stCondLst>
                                            <p:cond delay="0"/>
                                          </p:stCondLst>
                                        </p:cTn>
                                        <p:tgtEl>
                                          <p:spTgt spid="92">
                                            <p:txEl>
                                              <p:pRg st="0" end="0"/>
                                            </p:txEl>
                                          </p:spTgt>
                                        </p:tgtEl>
                                        <p:attrNameLst>
                                          <p:attrName>style.visibility</p:attrName>
                                        </p:attrNameLst>
                                      </p:cBhvr>
                                      <p:to>
                                        <p:strVal val="visible"/>
                                      </p:to>
                                    </p:set>
                                    <p:animEffect transition="in" filter="wipe(left)">
                                      <p:cBhvr>
                                        <p:cTn id="55" dur="500"/>
                                        <p:tgtEl>
                                          <p:spTgt spid="92">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92">
                                            <p:txEl>
                                              <p:pRg st="1" end="1"/>
                                            </p:txEl>
                                          </p:spTgt>
                                        </p:tgtEl>
                                        <p:attrNameLst>
                                          <p:attrName>style.visibility</p:attrName>
                                        </p:attrNameLst>
                                      </p:cBhvr>
                                      <p:to>
                                        <p:strVal val="visible"/>
                                      </p:to>
                                    </p:set>
                                    <p:animEffect transition="in" filter="fade">
                                      <p:cBhvr>
                                        <p:cTn id="60" dur="500"/>
                                        <p:tgtEl>
                                          <p:spTgt spid="92">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92">
                                            <p:txEl>
                                              <p:pRg st="2" end="2"/>
                                            </p:txEl>
                                          </p:spTgt>
                                        </p:tgtEl>
                                        <p:attrNameLst>
                                          <p:attrName>style.visibility</p:attrName>
                                        </p:attrNameLst>
                                      </p:cBhvr>
                                      <p:to>
                                        <p:strVal val="visible"/>
                                      </p:to>
                                    </p:set>
                                    <p:animEffect transition="in" filter="fade">
                                      <p:cBhvr>
                                        <p:cTn id="65" dur="500"/>
                                        <p:tgtEl>
                                          <p:spTgt spid="92">
                                            <p:txEl>
                                              <p:pRg st="2" end="2"/>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93"/>
                                        </p:tgtEl>
                                        <p:attrNameLst>
                                          <p:attrName>style.visibility</p:attrName>
                                        </p:attrNameLst>
                                      </p:cBhvr>
                                      <p:to>
                                        <p:strVal val="visible"/>
                                      </p:to>
                                    </p:set>
                                    <p:animEffect transition="in" filter="fade">
                                      <p:cBhvr>
                                        <p:cTn id="70"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4" grpId="0"/>
      <p:bldP spid="76" grpId="0"/>
      <p:bldP spid="82" grpId="0" animBg="1"/>
      <p:bldP spid="82" grpId="1" animBg="1"/>
      <p:bldP spid="88" grpId="0" build="allAtOnce"/>
      <p:bldP spid="90" grpId="0" build="allAtOnce"/>
      <p:bldP spid="9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683568" y="1347614"/>
            <a:ext cx="3455471" cy="3455471"/>
          </a:xfrm>
          <a:prstGeom prst="ellipse">
            <a:avLst/>
          </a:prstGeom>
          <a:solidFill>
            <a:srgbClr val="DF2D3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latin typeface="Arial" panose="020B0604020202020204"/>
              <a:ea typeface="微软雅黑" panose="020B0503020204020204" pitchFamily="34" charset="-122"/>
            </a:endParaRPr>
          </a:p>
        </p:txBody>
      </p:sp>
      <p:sp>
        <p:nvSpPr>
          <p:cNvPr id="3" name="椭圆 2"/>
          <p:cNvSpPr/>
          <p:nvPr/>
        </p:nvSpPr>
        <p:spPr>
          <a:xfrm>
            <a:off x="5217468" y="1347613"/>
            <a:ext cx="3455471" cy="3455471"/>
          </a:xfrm>
          <a:prstGeom prst="ellipse">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rgbClr val="FFFFFF"/>
              </a:solidFill>
              <a:latin typeface="Arial" panose="020B0604020202020204"/>
              <a:ea typeface="微软雅黑" panose="020B0503020204020204" pitchFamily="34" charset="-122"/>
            </a:endParaRPr>
          </a:p>
        </p:txBody>
      </p:sp>
      <p:grpSp>
        <p:nvGrpSpPr>
          <p:cNvPr id="4" name="组合 3"/>
          <p:cNvGrpSpPr/>
          <p:nvPr/>
        </p:nvGrpSpPr>
        <p:grpSpPr>
          <a:xfrm>
            <a:off x="3752207" y="2149303"/>
            <a:ext cx="1852094" cy="1852092"/>
            <a:chOff x="5146577" y="2705101"/>
            <a:chExt cx="1852094" cy="1852092"/>
          </a:xfrm>
          <a:effectLst/>
        </p:grpSpPr>
        <p:sp>
          <p:nvSpPr>
            <p:cNvPr id="5" name="椭圆 4"/>
            <p:cNvSpPr/>
            <p:nvPr/>
          </p:nvSpPr>
          <p:spPr>
            <a:xfrm>
              <a:off x="5146577" y="2705101"/>
              <a:ext cx="1852094" cy="1852092"/>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latin typeface="Arial" panose="020B0604020202020204"/>
                <a:ea typeface="微软雅黑" panose="020B0503020204020204" pitchFamily="34" charset="-122"/>
              </a:endParaRPr>
            </a:p>
          </p:txBody>
        </p:sp>
        <p:cxnSp>
          <p:nvCxnSpPr>
            <p:cNvPr id="6" name="直接连接符 5"/>
            <p:cNvCxnSpPr/>
            <p:nvPr/>
          </p:nvCxnSpPr>
          <p:spPr>
            <a:xfrm flipH="1">
              <a:off x="5585379" y="3102653"/>
              <a:ext cx="974488" cy="105698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椭圆 12"/>
            <p:cNvSpPr/>
            <p:nvPr/>
          </p:nvSpPr>
          <p:spPr>
            <a:xfrm rot="16200000">
              <a:off x="5585379" y="3139623"/>
              <a:ext cx="396240" cy="322299"/>
            </a:xfrm>
            <a:custGeom>
              <a:avLst/>
              <a:gdLst>
                <a:gd name="T0" fmla="*/ 130 w 256"/>
                <a:gd name="T1" fmla="*/ 8 h 208"/>
                <a:gd name="T2" fmla="*/ 130 w 256"/>
                <a:gd name="T3" fmla="*/ 37 h 208"/>
                <a:gd name="T4" fmla="*/ 177 w 256"/>
                <a:gd name="T5" fmla="*/ 84 h 208"/>
                <a:gd name="T6" fmla="*/ 21 w 256"/>
                <a:gd name="T7" fmla="*/ 84 h 208"/>
                <a:gd name="T8" fmla="*/ 0 w 256"/>
                <a:gd name="T9" fmla="*/ 105 h 208"/>
                <a:gd name="T10" fmla="*/ 21 w 256"/>
                <a:gd name="T11" fmla="*/ 126 h 208"/>
                <a:gd name="T12" fmla="*/ 177 w 256"/>
                <a:gd name="T13" fmla="*/ 126 h 208"/>
                <a:gd name="T14" fmla="*/ 130 w 256"/>
                <a:gd name="T15" fmla="*/ 173 h 208"/>
                <a:gd name="T16" fmla="*/ 130 w 256"/>
                <a:gd name="T17" fmla="*/ 202 h 208"/>
                <a:gd name="T18" fmla="*/ 144 w 256"/>
                <a:gd name="T19" fmla="*/ 208 h 208"/>
                <a:gd name="T20" fmla="*/ 159 w 256"/>
                <a:gd name="T21" fmla="*/ 202 h 208"/>
                <a:gd name="T22" fmla="*/ 256 w 256"/>
                <a:gd name="T23" fmla="*/ 105 h 208"/>
                <a:gd name="T24" fmla="*/ 159 w 256"/>
                <a:gd name="T25" fmla="*/ 8 h 208"/>
                <a:gd name="T26" fmla="*/ 130 w 256"/>
                <a:gd name="T27" fmla="*/ 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208">
                  <a:moveTo>
                    <a:pt x="130" y="8"/>
                  </a:moveTo>
                  <a:cubicBezTo>
                    <a:pt x="122" y="16"/>
                    <a:pt x="122" y="29"/>
                    <a:pt x="130" y="37"/>
                  </a:cubicBezTo>
                  <a:cubicBezTo>
                    <a:pt x="177" y="84"/>
                    <a:pt x="177" y="84"/>
                    <a:pt x="177" y="84"/>
                  </a:cubicBezTo>
                  <a:cubicBezTo>
                    <a:pt x="21" y="84"/>
                    <a:pt x="21" y="84"/>
                    <a:pt x="21" y="84"/>
                  </a:cubicBezTo>
                  <a:cubicBezTo>
                    <a:pt x="9" y="84"/>
                    <a:pt x="0" y="94"/>
                    <a:pt x="0" y="105"/>
                  </a:cubicBezTo>
                  <a:cubicBezTo>
                    <a:pt x="0" y="116"/>
                    <a:pt x="9" y="126"/>
                    <a:pt x="21" y="126"/>
                  </a:cubicBezTo>
                  <a:cubicBezTo>
                    <a:pt x="177" y="126"/>
                    <a:pt x="177" y="126"/>
                    <a:pt x="177" y="126"/>
                  </a:cubicBezTo>
                  <a:cubicBezTo>
                    <a:pt x="130" y="173"/>
                    <a:pt x="130" y="173"/>
                    <a:pt x="130" y="173"/>
                  </a:cubicBezTo>
                  <a:cubicBezTo>
                    <a:pt x="122" y="181"/>
                    <a:pt x="122" y="194"/>
                    <a:pt x="130" y="202"/>
                  </a:cubicBezTo>
                  <a:cubicBezTo>
                    <a:pt x="134" y="206"/>
                    <a:pt x="139" y="208"/>
                    <a:pt x="144" y="208"/>
                  </a:cubicBezTo>
                  <a:cubicBezTo>
                    <a:pt x="150" y="208"/>
                    <a:pt x="155" y="206"/>
                    <a:pt x="159" y="202"/>
                  </a:cubicBezTo>
                  <a:cubicBezTo>
                    <a:pt x="256" y="105"/>
                    <a:pt x="256" y="105"/>
                    <a:pt x="256" y="105"/>
                  </a:cubicBezTo>
                  <a:cubicBezTo>
                    <a:pt x="159" y="8"/>
                    <a:pt x="159" y="8"/>
                    <a:pt x="159" y="8"/>
                  </a:cubicBezTo>
                  <a:cubicBezTo>
                    <a:pt x="151" y="0"/>
                    <a:pt x="138" y="0"/>
                    <a:pt x="130" y="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椭圆 13"/>
            <p:cNvSpPr/>
            <p:nvPr/>
          </p:nvSpPr>
          <p:spPr>
            <a:xfrm rot="16200000" flipV="1">
              <a:off x="6215597" y="3800369"/>
              <a:ext cx="396240" cy="322299"/>
            </a:xfrm>
            <a:custGeom>
              <a:avLst/>
              <a:gdLst>
                <a:gd name="T0" fmla="*/ 130 w 256"/>
                <a:gd name="T1" fmla="*/ 8 h 208"/>
                <a:gd name="T2" fmla="*/ 130 w 256"/>
                <a:gd name="T3" fmla="*/ 37 h 208"/>
                <a:gd name="T4" fmla="*/ 177 w 256"/>
                <a:gd name="T5" fmla="*/ 84 h 208"/>
                <a:gd name="T6" fmla="*/ 21 w 256"/>
                <a:gd name="T7" fmla="*/ 84 h 208"/>
                <a:gd name="T8" fmla="*/ 0 w 256"/>
                <a:gd name="T9" fmla="*/ 105 h 208"/>
                <a:gd name="T10" fmla="*/ 21 w 256"/>
                <a:gd name="T11" fmla="*/ 126 h 208"/>
                <a:gd name="T12" fmla="*/ 177 w 256"/>
                <a:gd name="T13" fmla="*/ 126 h 208"/>
                <a:gd name="T14" fmla="*/ 130 w 256"/>
                <a:gd name="T15" fmla="*/ 173 h 208"/>
                <a:gd name="T16" fmla="*/ 130 w 256"/>
                <a:gd name="T17" fmla="*/ 202 h 208"/>
                <a:gd name="T18" fmla="*/ 144 w 256"/>
                <a:gd name="T19" fmla="*/ 208 h 208"/>
                <a:gd name="T20" fmla="*/ 159 w 256"/>
                <a:gd name="T21" fmla="*/ 202 h 208"/>
                <a:gd name="T22" fmla="*/ 256 w 256"/>
                <a:gd name="T23" fmla="*/ 105 h 208"/>
                <a:gd name="T24" fmla="*/ 159 w 256"/>
                <a:gd name="T25" fmla="*/ 8 h 208"/>
                <a:gd name="T26" fmla="*/ 130 w 256"/>
                <a:gd name="T27" fmla="*/ 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208">
                  <a:moveTo>
                    <a:pt x="130" y="8"/>
                  </a:moveTo>
                  <a:cubicBezTo>
                    <a:pt x="122" y="16"/>
                    <a:pt x="122" y="29"/>
                    <a:pt x="130" y="37"/>
                  </a:cubicBezTo>
                  <a:cubicBezTo>
                    <a:pt x="177" y="84"/>
                    <a:pt x="177" y="84"/>
                    <a:pt x="177" y="84"/>
                  </a:cubicBezTo>
                  <a:cubicBezTo>
                    <a:pt x="21" y="84"/>
                    <a:pt x="21" y="84"/>
                    <a:pt x="21" y="84"/>
                  </a:cubicBezTo>
                  <a:cubicBezTo>
                    <a:pt x="9" y="84"/>
                    <a:pt x="0" y="94"/>
                    <a:pt x="0" y="105"/>
                  </a:cubicBezTo>
                  <a:cubicBezTo>
                    <a:pt x="0" y="116"/>
                    <a:pt x="9" y="126"/>
                    <a:pt x="21" y="126"/>
                  </a:cubicBezTo>
                  <a:cubicBezTo>
                    <a:pt x="177" y="126"/>
                    <a:pt x="177" y="126"/>
                    <a:pt x="177" y="126"/>
                  </a:cubicBezTo>
                  <a:cubicBezTo>
                    <a:pt x="130" y="173"/>
                    <a:pt x="130" y="173"/>
                    <a:pt x="130" y="173"/>
                  </a:cubicBezTo>
                  <a:cubicBezTo>
                    <a:pt x="122" y="181"/>
                    <a:pt x="122" y="194"/>
                    <a:pt x="130" y="202"/>
                  </a:cubicBezTo>
                  <a:cubicBezTo>
                    <a:pt x="134" y="206"/>
                    <a:pt x="139" y="208"/>
                    <a:pt x="144" y="208"/>
                  </a:cubicBezTo>
                  <a:cubicBezTo>
                    <a:pt x="150" y="208"/>
                    <a:pt x="155" y="206"/>
                    <a:pt x="159" y="202"/>
                  </a:cubicBezTo>
                  <a:cubicBezTo>
                    <a:pt x="256" y="105"/>
                    <a:pt x="256" y="105"/>
                    <a:pt x="256" y="105"/>
                  </a:cubicBezTo>
                  <a:cubicBezTo>
                    <a:pt x="159" y="8"/>
                    <a:pt x="159" y="8"/>
                    <a:pt x="159" y="8"/>
                  </a:cubicBezTo>
                  <a:cubicBezTo>
                    <a:pt x="151" y="0"/>
                    <a:pt x="138" y="0"/>
                    <a:pt x="130" y="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9" name="直接连接符 8"/>
          <p:cNvCxnSpPr/>
          <p:nvPr/>
        </p:nvCxnSpPr>
        <p:spPr>
          <a:xfrm>
            <a:off x="1662273" y="2479774"/>
            <a:ext cx="14980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196173" y="2479774"/>
            <a:ext cx="14980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1070129" y="2011361"/>
            <a:ext cx="7343196" cy="2083248"/>
            <a:chOff x="6340085" y="1590700"/>
            <a:chExt cx="7343196" cy="2083248"/>
          </a:xfrm>
        </p:grpSpPr>
        <p:sp>
          <p:nvSpPr>
            <p:cNvPr id="12" name="矩形 11"/>
            <p:cNvSpPr/>
            <p:nvPr/>
          </p:nvSpPr>
          <p:spPr>
            <a:xfrm>
              <a:off x="6340085" y="2176487"/>
              <a:ext cx="2593137" cy="1497461"/>
            </a:xfrm>
            <a:prstGeom prst="rect">
              <a:avLst/>
            </a:prstGeom>
          </p:spPr>
          <p:txBody>
            <a:bodyPr wrap="square">
              <a:spAutoFit/>
              <a:scene3d>
                <a:camera prst="orthographicFront"/>
                <a:lightRig rig="threePt" dir="t"/>
              </a:scene3d>
              <a:sp3d contourW="12700"/>
            </a:bodyPr>
            <a:lstStyle/>
            <a:p>
              <a:pPr>
                <a:lnSpc>
                  <a:spcPct val="130000"/>
                </a:lnSpc>
              </a:pPr>
              <a:r>
                <a:rPr lang="zh-CN" altLang="en-US" b="1" dirty="0">
                  <a:solidFill>
                    <a:schemeClr val="tx1">
                      <a:lumMod val="95000"/>
                      <a:lumOff val="5000"/>
                    </a:schemeClr>
                  </a:solidFill>
                </a:rPr>
                <a:t>适应于顺序表中数据元素关键字无序的情形，其查找算法的时间复杂度为</a:t>
              </a:r>
              <a:r>
                <a:rPr lang="en-US" altLang="zh-CN" b="1" dirty="0">
                  <a:solidFill>
                    <a:schemeClr val="tx1">
                      <a:lumMod val="95000"/>
                      <a:lumOff val="5000"/>
                    </a:schemeClr>
                  </a:solidFill>
                </a:rPr>
                <a:t>O(n)</a:t>
              </a:r>
              <a:r>
                <a:rPr lang="zh-CN" altLang="en-US" b="1" dirty="0">
                  <a:solidFill>
                    <a:schemeClr val="tx1">
                      <a:lumMod val="95000"/>
                      <a:lumOff val="5000"/>
                    </a:schemeClr>
                  </a:solidFill>
                </a:rPr>
                <a:t>。</a:t>
              </a:r>
              <a:endParaRPr lang="zh-CN" altLang="en-US" b="1" dirty="0">
                <a:solidFill>
                  <a:schemeClr val="bg1"/>
                </a:solidFill>
                <a:sym typeface="+mn-ea"/>
              </a:endParaRPr>
            </a:p>
          </p:txBody>
        </p:sp>
        <p:sp>
          <p:nvSpPr>
            <p:cNvPr id="13" name="矩形 12"/>
            <p:cNvSpPr/>
            <p:nvPr/>
          </p:nvSpPr>
          <p:spPr>
            <a:xfrm>
              <a:off x="6613765" y="1590700"/>
              <a:ext cx="2241974" cy="43018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000" b="1" dirty="0">
                  <a:solidFill>
                    <a:schemeClr val="bg1"/>
                  </a:solidFill>
                </a:rPr>
                <a:t>顺序查找法</a:t>
              </a:r>
            </a:p>
          </p:txBody>
        </p:sp>
        <p:sp>
          <p:nvSpPr>
            <p:cNvPr id="22" name="矩形 21"/>
            <p:cNvSpPr/>
            <p:nvPr/>
          </p:nvSpPr>
          <p:spPr>
            <a:xfrm>
              <a:off x="11133871" y="2176487"/>
              <a:ext cx="2549410" cy="1497461"/>
            </a:xfrm>
            <a:prstGeom prst="rect">
              <a:avLst/>
            </a:prstGeom>
          </p:spPr>
          <p:txBody>
            <a:bodyPr wrap="square">
              <a:spAutoFit/>
              <a:scene3d>
                <a:camera prst="orthographicFront"/>
                <a:lightRig rig="threePt" dir="t"/>
              </a:scene3d>
              <a:sp3d contourW="12700"/>
            </a:bodyPr>
            <a:lstStyle/>
            <a:p>
              <a:pPr>
                <a:lnSpc>
                  <a:spcPct val="130000"/>
                </a:lnSpc>
              </a:pPr>
              <a:r>
                <a:rPr lang="zh-CN" altLang="en-US" b="1" dirty="0">
                  <a:solidFill>
                    <a:srgbClr val="FFC000"/>
                  </a:solidFill>
                </a:rPr>
                <a:t>适用于顺序表中数据元素关键字完全有序的情形，该查找算法的时间复杂度为</a:t>
              </a:r>
              <a:r>
                <a:rPr lang="en-US" altLang="zh-CN" b="1" dirty="0">
                  <a:solidFill>
                    <a:srgbClr val="FFC000"/>
                  </a:solidFill>
                </a:rPr>
                <a:t>O(log</a:t>
              </a:r>
              <a:r>
                <a:rPr lang="en-US" altLang="zh-CN" b="1" baseline="-25000" dirty="0">
                  <a:solidFill>
                    <a:srgbClr val="FFC000"/>
                  </a:solidFill>
                </a:rPr>
                <a:t>2</a:t>
              </a:r>
              <a:r>
                <a:rPr lang="en-US" altLang="zh-CN" b="1" dirty="0">
                  <a:solidFill>
                    <a:srgbClr val="FFC000"/>
                  </a:solidFill>
                </a:rPr>
                <a:t>n)</a:t>
              </a:r>
              <a:endParaRPr lang="zh-CN" altLang="en-US" b="1" dirty="0">
                <a:solidFill>
                  <a:schemeClr val="bg1"/>
                </a:solidFill>
                <a:sym typeface="+mn-ea"/>
              </a:endParaRPr>
            </a:p>
          </p:txBody>
        </p:sp>
      </p:grpSp>
      <p:sp>
        <p:nvSpPr>
          <p:cNvPr id="16" name="矩形 15"/>
          <p:cNvSpPr/>
          <p:nvPr/>
        </p:nvSpPr>
        <p:spPr>
          <a:xfrm>
            <a:off x="5821711" y="2011361"/>
            <a:ext cx="2241974" cy="43037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000" b="1" dirty="0">
                <a:solidFill>
                  <a:schemeClr val="bg1"/>
                </a:solidFill>
              </a:rPr>
              <a:t>折半查找法</a:t>
            </a:r>
          </a:p>
        </p:txBody>
      </p:sp>
      <p:sp>
        <p:nvSpPr>
          <p:cNvPr id="17" name="文本框 16"/>
          <p:cNvSpPr txBox="1"/>
          <p:nvPr/>
        </p:nvSpPr>
        <p:spPr>
          <a:xfrm>
            <a:off x="1499772" y="298020"/>
            <a:ext cx="2492990" cy="46166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tx1">
                    <a:lumMod val="95000"/>
                    <a:lumOff val="5000"/>
                  </a:schemeClr>
                </a:solidFill>
                <a:cs typeface="+mn-ea"/>
              </a:rPr>
              <a:t>9.2 </a:t>
            </a:r>
            <a:r>
              <a:rPr lang="zh-CN" altLang="en-US" sz="2400" b="1" dirty="0">
                <a:solidFill>
                  <a:schemeClr val="tx1">
                    <a:lumMod val="95000"/>
                    <a:lumOff val="5000"/>
                  </a:schemeClr>
                </a:solidFill>
                <a:cs typeface="+mn-ea"/>
              </a:rPr>
              <a:t>顺序表的查找</a:t>
            </a:r>
          </a:p>
        </p:txBody>
      </p:sp>
      <p:grpSp>
        <p:nvGrpSpPr>
          <p:cNvPr id="18" name="组合 17"/>
          <p:cNvGrpSpPr/>
          <p:nvPr/>
        </p:nvGrpSpPr>
        <p:grpSpPr>
          <a:xfrm>
            <a:off x="-540568" y="-598083"/>
            <a:ext cx="2150080" cy="1634177"/>
            <a:chOff x="6084168" y="3923907"/>
            <a:chExt cx="3445634" cy="2618868"/>
          </a:xfrm>
        </p:grpSpPr>
        <p:sp>
          <p:nvSpPr>
            <p:cNvPr id="19" name="Freeform 5"/>
            <p:cNvSpPr/>
            <p:nvPr/>
          </p:nvSpPr>
          <p:spPr bwMode="auto">
            <a:xfrm>
              <a:off x="6084168" y="3923907"/>
              <a:ext cx="2615636" cy="2618868"/>
            </a:xfrm>
            <a:custGeom>
              <a:avLst/>
              <a:gdLst>
                <a:gd name="T0" fmla="*/ 809 w 1619"/>
                <a:gd name="T1" fmla="*/ 1621 h 1621"/>
                <a:gd name="T2" fmla="*/ 0 w 1619"/>
                <a:gd name="T3" fmla="*/ 810 h 1621"/>
                <a:gd name="T4" fmla="*/ 809 w 1619"/>
                <a:gd name="T5" fmla="*/ 0 h 1621"/>
                <a:gd name="T6" fmla="*/ 1619 w 1619"/>
                <a:gd name="T7" fmla="*/ 810 h 1621"/>
                <a:gd name="T8" fmla="*/ 809 w 1619"/>
                <a:gd name="T9" fmla="*/ 1621 h 1621"/>
              </a:gdLst>
              <a:ahLst/>
              <a:cxnLst>
                <a:cxn ang="0">
                  <a:pos x="T0" y="T1"/>
                </a:cxn>
                <a:cxn ang="0">
                  <a:pos x="T2" y="T3"/>
                </a:cxn>
                <a:cxn ang="0">
                  <a:pos x="T4" y="T5"/>
                </a:cxn>
                <a:cxn ang="0">
                  <a:pos x="T6" y="T7"/>
                </a:cxn>
                <a:cxn ang="0">
                  <a:pos x="T8" y="T9"/>
                </a:cxn>
              </a:cxnLst>
              <a:rect l="0" t="0" r="r" b="b"/>
              <a:pathLst>
                <a:path w="1619" h="1621">
                  <a:moveTo>
                    <a:pt x="809" y="1621"/>
                  </a:moveTo>
                  <a:lnTo>
                    <a:pt x="0" y="810"/>
                  </a:lnTo>
                  <a:lnTo>
                    <a:pt x="809" y="0"/>
                  </a:lnTo>
                  <a:lnTo>
                    <a:pt x="1619" y="810"/>
                  </a:lnTo>
                  <a:lnTo>
                    <a:pt x="809" y="1621"/>
                  </a:lnTo>
                  <a:close/>
                </a:path>
              </a:pathLst>
            </a:custGeom>
            <a:solidFill>
              <a:srgbClr val="DD24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20" name="Freeform 3301"/>
            <p:cNvSpPr/>
            <p:nvPr/>
          </p:nvSpPr>
          <p:spPr bwMode="auto">
            <a:xfrm>
              <a:off x="7893162" y="4520570"/>
              <a:ext cx="1636640" cy="1638160"/>
            </a:xfrm>
            <a:custGeom>
              <a:avLst/>
              <a:gdLst>
                <a:gd name="T0" fmla="*/ 1617 w 3233"/>
                <a:gd name="T1" fmla="*/ 3236 h 3236"/>
                <a:gd name="T2" fmla="*/ 0 w 3233"/>
                <a:gd name="T3" fmla="*/ 1619 h 3236"/>
                <a:gd name="T4" fmla="*/ 1617 w 3233"/>
                <a:gd name="T5" fmla="*/ 0 h 3236"/>
                <a:gd name="T6" fmla="*/ 3233 w 3233"/>
                <a:gd name="T7" fmla="*/ 1619 h 3236"/>
                <a:gd name="T8" fmla="*/ 1617 w 3233"/>
                <a:gd name="T9" fmla="*/ 3236 h 3236"/>
              </a:gdLst>
              <a:ahLst/>
              <a:cxnLst>
                <a:cxn ang="0">
                  <a:pos x="T0" y="T1"/>
                </a:cxn>
                <a:cxn ang="0">
                  <a:pos x="T2" y="T3"/>
                </a:cxn>
                <a:cxn ang="0">
                  <a:pos x="T4" y="T5"/>
                </a:cxn>
                <a:cxn ang="0">
                  <a:pos x="T6" y="T7"/>
                </a:cxn>
                <a:cxn ang="0">
                  <a:pos x="T8" y="T9"/>
                </a:cxn>
              </a:cxnLst>
              <a:rect l="0" t="0" r="r" b="b"/>
              <a:pathLst>
                <a:path w="3233" h="3236">
                  <a:moveTo>
                    <a:pt x="1617" y="3236"/>
                  </a:moveTo>
                  <a:lnTo>
                    <a:pt x="0" y="1619"/>
                  </a:lnTo>
                  <a:lnTo>
                    <a:pt x="1617" y="0"/>
                  </a:lnTo>
                  <a:lnTo>
                    <a:pt x="3233" y="1619"/>
                  </a:lnTo>
                  <a:lnTo>
                    <a:pt x="1617" y="3236"/>
                  </a:lnTo>
                  <a:close/>
                </a:path>
              </a:pathLst>
            </a:custGeom>
            <a:solidFill>
              <a:srgbClr val="333333"/>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500"/>
                                </p:stCondLst>
                                <p:childTnLst>
                                  <p:par>
                                    <p:cTn id="16" presetID="31" presetClass="entr" presetSubtype="0"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1000" fill="hold"/>
                                            <p:tgtEl>
                                              <p:spTgt spid="4"/>
                                            </p:tgtEl>
                                            <p:attrNameLst>
                                              <p:attrName>ppt_w</p:attrName>
                                            </p:attrNameLst>
                                          </p:cBhvr>
                                          <p:tavLst>
                                            <p:tav tm="0">
                                              <p:val>
                                                <p:fltVal val="0"/>
                                              </p:val>
                                            </p:tav>
                                            <p:tav tm="100000">
                                              <p:val>
                                                <p:strVal val="#ppt_w"/>
                                              </p:val>
                                            </p:tav>
                                          </p:tavLst>
                                        </p:anim>
                                        <p:anim calcmode="lin" valueType="num">
                                          <p:cBhvr>
                                            <p:cTn id="19" dur="1000" fill="hold"/>
                                            <p:tgtEl>
                                              <p:spTgt spid="4"/>
                                            </p:tgtEl>
                                            <p:attrNameLst>
                                              <p:attrName>ppt_h</p:attrName>
                                            </p:attrNameLst>
                                          </p:cBhvr>
                                          <p:tavLst>
                                            <p:tav tm="0">
                                              <p:val>
                                                <p:fltVal val="0"/>
                                              </p:val>
                                            </p:tav>
                                            <p:tav tm="100000">
                                              <p:val>
                                                <p:strVal val="#ppt_h"/>
                                              </p:val>
                                            </p:tav>
                                          </p:tavLst>
                                        </p:anim>
                                        <p:anim calcmode="lin" valueType="num">
                                          <p:cBhvr>
                                            <p:cTn id="20" dur="1000" fill="hold"/>
                                            <p:tgtEl>
                                              <p:spTgt spid="4"/>
                                            </p:tgtEl>
                                            <p:attrNameLst>
                                              <p:attrName>style.rotation</p:attrName>
                                            </p:attrNameLst>
                                          </p:cBhvr>
                                          <p:tavLst>
                                            <p:tav tm="0">
                                              <p:val>
                                                <p:fltVal val="90"/>
                                              </p:val>
                                            </p:tav>
                                            <p:tav tm="100000">
                                              <p:val>
                                                <p:fltVal val="0"/>
                                              </p:val>
                                            </p:tav>
                                          </p:tavLst>
                                        </p:anim>
                                        <p:animEffect transition="in" filter="fade">
                                          <p:cBhvr>
                                            <p:cTn id="21" dur="1000"/>
                                            <p:tgtEl>
                                              <p:spTgt spid="4"/>
                                            </p:tgtEl>
                                          </p:cBhvr>
                                        </p:animEffect>
                                      </p:childTnLst>
                                    </p:cTn>
                                  </p:par>
                                </p:childTnLst>
                              </p:cTn>
                            </p:par>
                            <p:par>
                              <p:cTn id="22" fill="hold">
                                <p:stCondLst>
                                  <p:cond delay="1500"/>
                                </p:stCondLst>
                                <p:childTnLst>
                                  <p:par>
                                    <p:cTn id="23" presetID="2" presetClass="entr" presetSubtype="8" fill="hold" nodeType="afterEffect" p14:presetBounceEnd="60000">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14:bounceEnd="60000">
                                          <p:cBhvr additive="base">
                                            <p:cTn id="25" dur="1000" fill="hold"/>
                                            <p:tgtEl>
                                              <p:spTgt spid="11"/>
                                            </p:tgtEl>
                                            <p:attrNameLst>
                                              <p:attrName>ppt_x</p:attrName>
                                            </p:attrNameLst>
                                          </p:cBhvr>
                                          <p:tavLst>
                                            <p:tav tm="0">
                                              <p:val>
                                                <p:strVal val="0-#ppt_w/2"/>
                                              </p:val>
                                            </p:tav>
                                            <p:tav tm="100000">
                                              <p:val>
                                                <p:strVal val="#ppt_x"/>
                                              </p:val>
                                            </p:tav>
                                          </p:tavLst>
                                        </p:anim>
                                        <p:anim calcmode="lin" valueType="num" p14:bounceEnd="60000">
                                          <p:cBhvr additive="base">
                                            <p:cTn id="2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500"/>
                                </p:stCondLst>
                                <p:childTnLst>
                                  <p:par>
                                    <p:cTn id="16" presetID="31" presetClass="entr" presetSubtype="0"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1000" fill="hold"/>
                                            <p:tgtEl>
                                              <p:spTgt spid="4"/>
                                            </p:tgtEl>
                                            <p:attrNameLst>
                                              <p:attrName>ppt_w</p:attrName>
                                            </p:attrNameLst>
                                          </p:cBhvr>
                                          <p:tavLst>
                                            <p:tav tm="0">
                                              <p:val>
                                                <p:fltVal val="0"/>
                                              </p:val>
                                            </p:tav>
                                            <p:tav tm="100000">
                                              <p:val>
                                                <p:strVal val="#ppt_w"/>
                                              </p:val>
                                            </p:tav>
                                          </p:tavLst>
                                        </p:anim>
                                        <p:anim calcmode="lin" valueType="num">
                                          <p:cBhvr>
                                            <p:cTn id="19" dur="1000" fill="hold"/>
                                            <p:tgtEl>
                                              <p:spTgt spid="4"/>
                                            </p:tgtEl>
                                            <p:attrNameLst>
                                              <p:attrName>ppt_h</p:attrName>
                                            </p:attrNameLst>
                                          </p:cBhvr>
                                          <p:tavLst>
                                            <p:tav tm="0">
                                              <p:val>
                                                <p:fltVal val="0"/>
                                              </p:val>
                                            </p:tav>
                                            <p:tav tm="100000">
                                              <p:val>
                                                <p:strVal val="#ppt_h"/>
                                              </p:val>
                                            </p:tav>
                                          </p:tavLst>
                                        </p:anim>
                                        <p:anim calcmode="lin" valueType="num">
                                          <p:cBhvr>
                                            <p:cTn id="20" dur="1000" fill="hold"/>
                                            <p:tgtEl>
                                              <p:spTgt spid="4"/>
                                            </p:tgtEl>
                                            <p:attrNameLst>
                                              <p:attrName>style.rotation</p:attrName>
                                            </p:attrNameLst>
                                          </p:cBhvr>
                                          <p:tavLst>
                                            <p:tav tm="0">
                                              <p:val>
                                                <p:fltVal val="90"/>
                                              </p:val>
                                            </p:tav>
                                            <p:tav tm="100000">
                                              <p:val>
                                                <p:fltVal val="0"/>
                                              </p:val>
                                            </p:tav>
                                          </p:tavLst>
                                        </p:anim>
                                        <p:animEffect transition="in" filter="fade">
                                          <p:cBhvr>
                                            <p:cTn id="21" dur="1000"/>
                                            <p:tgtEl>
                                              <p:spTgt spid="4"/>
                                            </p:tgtEl>
                                          </p:cBhvr>
                                        </p:animEffect>
                                      </p:childTnLst>
                                    </p:cTn>
                                  </p:par>
                                </p:childTnLst>
                              </p:cTn>
                            </p:par>
                            <p:par>
                              <p:cTn id="22" fill="hold">
                                <p:stCondLst>
                                  <p:cond delay="1500"/>
                                </p:stCondLst>
                                <p:childTnLst>
                                  <p:par>
                                    <p:cTn id="23" presetID="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1000" fill="hold"/>
                                            <p:tgtEl>
                                              <p:spTgt spid="11"/>
                                            </p:tgtEl>
                                            <p:attrNameLst>
                                              <p:attrName>ppt_x</p:attrName>
                                            </p:attrNameLst>
                                          </p:cBhvr>
                                          <p:tavLst>
                                            <p:tav tm="0">
                                              <p:val>
                                                <p:strVal val="0-#ppt_w/2"/>
                                              </p:val>
                                            </p:tav>
                                            <p:tav tm="100000">
                                              <p:val>
                                                <p:strVal val="#ppt_x"/>
                                              </p:val>
                                            </p:tav>
                                          </p:tavLst>
                                        </p:anim>
                                        <p:anim calcmode="lin" valueType="num">
                                          <p:cBhvr additive="base">
                                            <p:cTn id="2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540568" y="-598083"/>
            <a:ext cx="2150080" cy="1634177"/>
            <a:chOff x="6084168" y="3923907"/>
            <a:chExt cx="3445634" cy="2618868"/>
          </a:xfrm>
        </p:grpSpPr>
        <p:sp>
          <p:nvSpPr>
            <p:cNvPr id="10" name="Freeform 5"/>
            <p:cNvSpPr/>
            <p:nvPr/>
          </p:nvSpPr>
          <p:spPr bwMode="auto">
            <a:xfrm>
              <a:off x="6084168" y="3923907"/>
              <a:ext cx="2615636" cy="2618868"/>
            </a:xfrm>
            <a:custGeom>
              <a:avLst/>
              <a:gdLst>
                <a:gd name="T0" fmla="*/ 809 w 1619"/>
                <a:gd name="T1" fmla="*/ 1621 h 1621"/>
                <a:gd name="T2" fmla="*/ 0 w 1619"/>
                <a:gd name="T3" fmla="*/ 810 h 1621"/>
                <a:gd name="T4" fmla="*/ 809 w 1619"/>
                <a:gd name="T5" fmla="*/ 0 h 1621"/>
                <a:gd name="T6" fmla="*/ 1619 w 1619"/>
                <a:gd name="T7" fmla="*/ 810 h 1621"/>
                <a:gd name="T8" fmla="*/ 809 w 1619"/>
                <a:gd name="T9" fmla="*/ 1621 h 1621"/>
              </a:gdLst>
              <a:ahLst/>
              <a:cxnLst>
                <a:cxn ang="0">
                  <a:pos x="T0" y="T1"/>
                </a:cxn>
                <a:cxn ang="0">
                  <a:pos x="T2" y="T3"/>
                </a:cxn>
                <a:cxn ang="0">
                  <a:pos x="T4" y="T5"/>
                </a:cxn>
                <a:cxn ang="0">
                  <a:pos x="T6" y="T7"/>
                </a:cxn>
                <a:cxn ang="0">
                  <a:pos x="T8" y="T9"/>
                </a:cxn>
              </a:cxnLst>
              <a:rect l="0" t="0" r="r" b="b"/>
              <a:pathLst>
                <a:path w="1619" h="1621">
                  <a:moveTo>
                    <a:pt x="809" y="1621"/>
                  </a:moveTo>
                  <a:lnTo>
                    <a:pt x="0" y="810"/>
                  </a:lnTo>
                  <a:lnTo>
                    <a:pt x="809" y="0"/>
                  </a:lnTo>
                  <a:lnTo>
                    <a:pt x="1619" y="810"/>
                  </a:lnTo>
                  <a:lnTo>
                    <a:pt x="809" y="1621"/>
                  </a:lnTo>
                  <a:close/>
                </a:path>
              </a:pathLst>
            </a:custGeom>
            <a:solidFill>
              <a:srgbClr val="DD24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dirty="0">
                <a:cs typeface="+mn-ea"/>
                <a:sym typeface="+mn-lt"/>
              </a:endParaRPr>
            </a:p>
          </p:txBody>
        </p:sp>
        <p:sp>
          <p:nvSpPr>
            <p:cNvPr id="13" name="Freeform 3301"/>
            <p:cNvSpPr/>
            <p:nvPr/>
          </p:nvSpPr>
          <p:spPr bwMode="auto">
            <a:xfrm>
              <a:off x="7893162" y="4520570"/>
              <a:ext cx="1636640" cy="1638160"/>
            </a:xfrm>
            <a:custGeom>
              <a:avLst/>
              <a:gdLst>
                <a:gd name="T0" fmla="*/ 1617 w 3233"/>
                <a:gd name="T1" fmla="*/ 3236 h 3236"/>
                <a:gd name="T2" fmla="*/ 0 w 3233"/>
                <a:gd name="T3" fmla="*/ 1619 h 3236"/>
                <a:gd name="T4" fmla="*/ 1617 w 3233"/>
                <a:gd name="T5" fmla="*/ 0 h 3236"/>
                <a:gd name="T6" fmla="*/ 3233 w 3233"/>
                <a:gd name="T7" fmla="*/ 1619 h 3236"/>
                <a:gd name="T8" fmla="*/ 1617 w 3233"/>
                <a:gd name="T9" fmla="*/ 3236 h 3236"/>
              </a:gdLst>
              <a:ahLst/>
              <a:cxnLst>
                <a:cxn ang="0">
                  <a:pos x="T0" y="T1"/>
                </a:cxn>
                <a:cxn ang="0">
                  <a:pos x="T2" y="T3"/>
                </a:cxn>
                <a:cxn ang="0">
                  <a:pos x="T4" y="T5"/>
                </a:cxn>
                <a:cxn ang="0">
                  <a:pos x="T6" y="T7"/>
                </a:cxn>
                <a:cxn ang="0">
                  <a:pos x="T8" y="T9"/>
                </a:cxn>
              </a:cxnLst>
              <a:rect l="0" t="0" r="r" b="b"/>
              <a:pathLst>
                <a:path w="3233" h="3236">
                  <a:moveTo>
                    <a:pt x="1617" y="3236"/>
                  </a:moveTo>
                  <a:lnTo>
                    <a:pt x="0" y="1619"/>
                  </a:lnTo>
                  <a:lnTo>
                    <a:pt x="1617" y="0"/>
                  </a:lnTo>
                  <a:lnTo>
                    <a:pt x="3233" y="1619"/>
                  </a:lnTo>
                  <a:lnTo>
                    <a:pt x="1617" y="3236"/>
                  </a:lnTo>
                  <a:close/>
                </a:path>
              </a:pathLst>
            </a:custGeom>
            <a:solidFill>
              <a:srgbClr val="333333"/>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dirty="0">
                <a:cs typeface="+mn-ea"/>
                <a:sym typeface="+mn-lt"/>
              </a:endParaRPr>
            </a:p>
          </p:txBody>
        </p:sp>
      </p:grpSp>
      <p:sp>
        <p:nvSpPr>
          <p:cNvPr id="2" name="灯片编号占位符 1">
            <a:extLst>
              <a:ext uri="{FF2B5EF4-FFF2-40B4-BE49-F238E27FC236}">
                <a16:creationId xmlns:a16="http://schemas.microsoft.com/office/drawing/2014/main" id="{A4390690-6CB5-43F4-8705-BC124DF3703E}"/>
              </a:ext>
            </a:extLst>
          </p:cNvPr>
          <p:cNvSpPr>
            <a:spLocks noGrp="1"/>
          </p:cNvSpPr>
          <p:nvPr>
            <p:ph type="sldNum" sz="quarter" idx="12"/>
          </p:nvPr>
        </p:nvSpPr>
        <p:spPr>
          <a:xfrm>
            <a:off x="6609130" y="4601365"/>
            <a:ext cx="2133600" cy="273844"/>
          </a:xfrm>
        </p:spPr>
        <p:txBody>
          <a:bodyPr/>
          <a:lstStyle/>
          <a:p>
            <a:fld id="{49AE70B2-8BF9-45C0-BB95-33D1B9D3A854}" type="slidenum">
              <a:rPr lang="zh-CN" altLang="en-US" smtClean="0">
                <a:cs typeface="+mn-ea"/>
                <a:sym typeface="+mn-lt"/>
              </a:rPr>
              <a:t>23</a:t>
            </a:fld>
            <a:endParaRPr lang="zh-CN" altLang="en-US">
              <a:cs typeface="+mn-ea"/>
              <a:sym typeface="+mn-lt"/>
            </a:endParaRPr>
          </a:p>
        </p:txBody>
      </p:sp>
      <p:sp>
        <p:nvSpPr>
          <p:cNvPr id="50" name="文本框 49">
            <a:extLst>
              <a:ext uri="{FF2B5EF4-FFF2-40B4-BE49-F238E27FC236}">
                <a16:creationId xmlns:a16="http://schemas.microsoft.com/office/drawing/2014/main" id="{3A9062C6-5E11-4E01-917A-9144AF277F1B}"/>
              </a:ext>
            </a:extLst>
          </p:cNvPr>
          <p:cNvSpPr txBox="1"/>
          <p:nvPr/>
        </p:nvSpPr>
        <p:spPr>
          <a:xfrm>
            <a:off x="1682572" y="205462"/>
            <a:ext cx="2736304" cy="400110"/>
          </a:xfrm>
          <a:prstGeom prst="rect">
            <a:avLst/>
          </a:prstGeom>
          <a:noFill/>
        </p:spPr>
        <p:txBody>
          <a:bodyPr wrap="square">
            <a:spAutoFit/>
          </a:bodyPr>
          <a:lstStyle/>
          <a:p>
            <a:r>
              <a:rPr lang="en-US" altLang="zh-CN" sz="2000" b="1" dirty="0"/>
              <a:t>9.2 </a:t>
            </a:r>
            <a:r>
              <a:rPr lang="zh-CN" altLang="en-US" sz="2000" b="1" dirty="0"/>
              <a:t>顺序表的查找</a:t>
            </a:r>
          </a:p>
        </p:txBody>
      </p:sp>
      <p:sp>
        <p:nvSpPr>
          <p:cNvPr id="14" name="文本框 13">
            <a:extLst>
              <a:ext uri="{FF2B5EF4-FFF2-40B4-BE49-F238E27FC236}">
                <a16:creationId xmlns:a16="http://schemas.microsoft.com/office/drawing/2014/main" id="{3F22D713-5C1F-4DA8-9202-84AB10C801D1}"/>
              </a:ext>
            </a:extLst>
          </p:cNvPr>
          <p:cNvSpPr txBox="1"/>
          <p:nvPr/>
        </p:nvSpPr>
        <p:spPr>
          <a:xfrm>
            <a:off x="1728766" y="632482"/>
            <a:ext cx="4715442" cy="417165"/>
          </a:xfrm>
          <a:prstGeom prst="rect">
            <a:avLst/>
          </a:prstGeom>
          <a:noFill/>
        </p:spPr>
        <p:txBody>
          <a:bodyPr wrap="square">
            <a:spAutoFit/>
          </a:bodyPr>
          <a:lstStyle/>
          <a:p>
            <a:pPr marL="285750" indent="-285750">
              <a:lnSpc>
                <a:spcPct val="130000"/>
              </a:lnSpc>
              <a:buClr>
                <a:srgbClr val="FF0000"/>
              </a:buClr>
              <a:buFont typeface="Wingdings" panose="05000000000000000000" pitchFamily="2" charset="2"/>
              <a:buChar char="u"/>
            </a:pPr>
            <a:r>
              <a:rPr lang="zh-CN" altLang="en-US" b="1" dirty="0"/>
              <a:t>索引顺序表的查找</a:t>
            </a:r>
            <a:r>
              <a:rPr lang="en-US" altLang="zh-CN" b="1" dirty="0"/>
              <a:t>——</a:t>
            </a:r>
            <a:r>
              <a:rPr lang="zh-CN" altLang="en-US" b="1" dirty="0">
                <a:solidFill>
                  <a:srgbClr val="FF0000"/>
                </a:solidFill>
              </a:rPr>
              <a:t>分块查找法</a:t>
            </a:r>
          </a:p>
        </p:txBody>
      </p:sp>
      <p:sp>
        <p:nvSpPr>
          <p:cNvPr id="19" name="文本框 18">
            <a:extLst>
              <a:ext uri="{FF2B5EF4-FFF2-40B4-BE49-F238E27FC236}">
                <a16:creationId xmlns:a16="http://schemas.microsoft.com/office/drawing/2014/main" id="{FE746CDB-DC1C-4E1B-B90D-01274B698226}"/>
              </a:ext>
            </a:extLst>
          </p:cNvPr>
          <p:cNvSpPr txBox="1"/>
          <p:nvPr/>
        </p:nvSpPr>
        <p:spPr>
          <a:xfrm>
            <a:off x="2119250" y="1150537"/>
            <a:ext cx="6127944" cy="777264"/>
          </a:xfrm>
          <a:prstGeom prst="rect">
            <a:avLst/>
          </a:prstGeom>
          <a:noFill/>
          <a:ln w="12700">
            <a:solidFill>
              <a:srgbClr val="FF0000"/>
            </a:solidFill>
          </a:ln>
        </p:spPr>
        <p:txBody>
          <a:bodyPr wrap="square">
            <a:spAutoFit/>
          </a:bodyPr>
          <a:lstStyle/>
          <a:p>
            <a:pPr>
              <a:lnSpc>
                <a:spcPct val="130000"/>
              </a:lnSpc>
            </a:pPr>
            <a:r>
              <a:rPr lang="zh-CN" altLang="en-US" dirty="0"/>
              <a:t>利用关键字序列的分段</a:t>
            </a:r>
            <a:r>
              <a:rPr lang="en-US" altLang="zh-CN" dirty="0"/>
              <a:t>(</a:t>
            </a:r>
            <a:r>
              <a:rPr lang="zh-CN" altLang="en-US" dirty="0"/>
              <a:t>块</a:t>
            </a:r>
            <a:r>
              <a:rPr lang="en-US" altLang="zh-CN" dirty="0"/>
              <a:t>)</a:t>
            </a:r>
            <a:r>
              <a:rPr lang="zh-CN" altLang="en-US" dirty="0"/>
              <a:t>有序性，建立分段</a:t>
            </a:r>
            <a:r>
              <a:rPr lang="en-US" altLang="zh-CN" dirty="0"/>
              <a:t>(</a:t>
            </a:r>
            <a:r>
              <a:rPr lang="zh-CN" altLang="en-US" dirty="0"/>
              <a:t>块</a:t>
            </a:r>
            <a:r>
              <a:rPr lang="en-US" altLang="zh-CN" dirty="0"/>
              <a:t>)</a:t>
            </a:r>
            <a:r>
              <a:rPr lang="zh-CN" altLang="en-US" dirty="0"/>
              <a:t>索引表。借助分段索引表，实现快速查找。这种方法称为</a:t>
            </a:r>
            <a:r>
              <a:rPr lang="zh-CN" altLang="en-US" dirty="0">
                <a:solidFill>
                  <a:srgbClr val="FF0000"/>
                </a:solidFill>
              </a:rPr>
              <a:t>分块查找法</a:t>
            </a:r>
            <a:r>
              <a:rPr lang="zh-CN" altLang="en-US" dirty="0"/>
              <a:t>。</a:t>
            </a:r>
          </a:p>
        </p:txBody>
      </p:sp>
      <p:sp>
        <p:nvSpPr>
          <p:cNvPr id="20" name="文本框 19">
            <a:extLst>
              <a:ext uri="{FF2B5EF4-FFF2-40B4-BE49-F238E27FC236}">
                <a16:creationId xmlns:a16="http://schemas.microsoft.com/office/drawing/2014/main" id="{0DACD03A-39D5-4C69-913C-69DFDDF6252D}"/>
              </a:ext>
            </a:extLst>
          </p:cNvPr>
          <p:cNvSpPr txBox="1"/>
          <p:nvPr/>
        </p:nvSpPr>
        <p:spPr>
          <a:xfrm>
            <a:off x="2008672" y="2473644"/>
            <a:ext cx="6204136" cy="777264"/>
          </a:xfrm>
          <a:prstGeom prst="rect">
            <a:avLst/>
          </a:prstGeom>
          <a:noFill/>
        </p:spPr>
        <p:txBody>
          <a:bodyPr wrap="square">
            <a:spAutoFit/>
          </a:bodyPr>
          <a:lstStyle/>
          <a:p>
            <a:pPr marL="285750" indent="-285750">
              <a:lnSpc>
                <a:spcPct val="130000"/>
              </a:lnSpc>
              <a:buClr>
                <a:srgbClr val="FF0000"/>
              </a:buClr>
              <a:buFont typeface="Wingdings" panose="05000000000000000000" pitchFamily="2" charset="2"/>
              <a:buChar char="p"/>
            </a:pPr>
            <a:r>
              <a:rPr lang="zh-CN" altLang="en-US" dirty="0"/>
              <a:t>在分段索引表中“顺序”或“折半”查找给定值所在的块； </a:t>
            </a:r>
            <a:endParaRPr lang="en-US" altLang="zh-CN" dirty="0"/>
          </a:p>
          <a:p>
            <a:pPr marL="285750" indent="-285750">
              <a:lnSpc>
                <a:spcPct val="130000"/>
              </a:lnSpc>
              <a:buClr>
                <a:srgbClr val="FF0000"/>
              </a:buClr>
              <a:buFont typeface="Wingdings" panose="05000000000000000000" pitchFamily="2" charset="2"/>
              <a:buChar char="p"/>
            </a:pPr>
            <a:r>
              <a:rPr lang="zh-CN" altLang="en-US" dirty="0"/>
              <a:t>在以上过程确定的块中，顺序查找给定值。 </a:t>
            </a:r>
          </a:p>
        </p:txBody>
      </p:sp>
      <p:sp>
        <p:nvSpPr>
          <p:cNvPr id="22" name="文本框 21">
            <a:extLst>
              <a:ext uri="{FF2B5EF4-FFF2-40B4-BE49-F238E27FC236}">
                <a16:creationId xmlns:a16="http://schemas.microsoft.com/office/drawing/2014/main" id="{8B71A239-1214-4FE5-AE0F-0127A312CB4D}"/>
              </a:ext>
            </a:extLst>
          </p:cNvPr>
          <p:cNvSpPr txBox="1"/>
          <p:nvPr/>
        </p:nvSpPr>
        <p:spPr>
          <a:xfrm>
            <a:off x="2123728" y="2088702"/>
            <a:ext cx="1253195" cy="369332"/>
          </a:xfrm>
          <a:prstGeom prst="rect">
            <a:avLst/>
          </a:prstGeom>
          <a:solidFill>
            <a:schemeClr val="accent6">
              <a:lumMod val="20000"/>
              <a:lumOff val="80000"/>
            </a:schemeClr>
          </a:solidFill>
        </p:spPr>
        <p:txBody>
          <a:bodyPr wrap="square">
            <a:spAutoFit/>
          </a:bodyPr>
          <a:lstStyle/>
          <a:p>
            <a:r>
              <a:rPr lang="zh-CN" altLang="en-US" dirty="0"/>
              <a:t>算法思想： </a:t>
            </a:r>
          </a:p>
        </p:txBody>
      </p:sp>
      <p:graphicFrame>
        <p:nvGraphicFramePr>
          <p:cNvPr id="23" name="Group 77">
            <a:extLst>
              <a:ext uri="{FF2B5EF4-FFF2-40B4-BE49-F238E27FC236}">
                <a16:creationId xmlns:a16="http://schemas.microsoft.com/office/drawing/2014/main" id="{7ACFF9E5-F9F6-4218-A7AF-A161BFE106EF}"/>
              </a:ext>
            </a:extLst>
          </p:cNvPr>
          <p:cNvGraphicFramePr>
            <a:graphicFrameLocks noGrp="1"/>
          </p:cNvGraphicFramePr>
          <p:nvPr>
            <p:extLst>
              <p:ext uri="{D42A27DB-BD31-4B8C-83A1-F6EECF244321}">
                <p14:modId xmlns:p14="http://schemas.microsoft.com/office/powerpoint/2010/main" val="1627917125"/>
              </p:ext>
            </p:extLst>
          </p:nvPr>
        </p:nvGraphicFramePr>
        <p:xfrm>
          <a:off x="841655" y="3397828"/>
          <a:ext cx="7460689" cy="335280"/>
        </p:xfrm>
        <a:graphic>
          <a:graphicData uri="http://schemas.openxmlformats.org/drawingml/2006/table">
            <a:tbl>
              <a:tblPr/>
              <a:tblGrid>
                <a:gridCol w="406624">
                  <a:extLst>
                    <a:ext uri="{9D8B030D-6E8A-4147-A177-3AD203B41FA5}">
                      <a16:colId xmlns:a16="http://schemas.microsoft.com/office/drawing/2014/main" val="20000"/>
                    </a:ext>
                  </a:extLst>
                </a:gridCol>
                <a:gridCol w="432048">
                  <a:extLst>
                    <a:ext uri="{9D8B030D-6E8A-4147-A177-3AD203B41FA5}">
                      <a16:colId xmlns:a16="http://schemas.microsoft.com/office/drawing/2014/main" val="20001"/>
                    </a:ext>
                  </a:extLst>
                </a:gridCol>
                <a:gridCol w="432048">
                  <a:extLst>
                    <a:ext uri="{9D8B030D-6E8A-4147-A177-3AD203B41FA5}">
                      <a16:colId xmlns:a16="http://schemas.microsoft.com/office/drawing/2014/main" val="20002"/>
                    </a:ext>
                  </a:extLst>
                </a:gridCol>
                <a:gridCol w="360040">
                  <a:extLst>
                    <a:ext uri="{9D8B030D-6E8A-4147-A177-3AD203B41FA5}">
                      <a16:colId xmlns:a16="http://schemas.microsoft.com/office/drawing/2014/main" val="20003"/>
                    </a:ext>
                  </a:extLst>
                </a:gridCol>
                <a:gridCol w="360040">
                  <a:extLst>
                    <a:ext uri="{9D8B030D-6E8A-4147-A177-3AD203B41FA5}">
                      <a16:colId xmlns:a16="http://schemas.microsoft.com/office/drawing/2014/main" val="20004"/>
                    </a:ext>
                  </a:extLst>
                </a:gridCol>
                <a:gridCol w="432048">
                  <a:extLst>
                    <a:ext uri="{9D8B030D-6E8A-4147-A177-3AD203B41FA5}">
                      <a16:colId xmlns:a16="http://schemas.microsoft.com/office/drawing/2014/main" val="20005"/>
                    </a:ext>
                  </a:extLst>
                </a:gridCol>
                <a:gridCol w="432048">
                  <a:extLst>
                    <a:ext uri="{9D8B030D-6E8A-4147-A177-3AD203B41FA5}">
                      <a16:colId xmlns:a16="http://schemas.microsoft.com/office/drawing/2014/main" val="20006"/>
                    </a:ext>
                  </a:extLst>
                </a:gridCol>
                <a:gridCol w="432048">
                  <a:extLst>
                    <a:ext uri="{9D8B030D-6E8A-4147-A177-3AD203B41FA5}">
                      <a16:colId xmlns:a16="http://schemas.microsoft.com/office/drawing/2014/main" val="20007"/>
                    </a:ext>
                  </a:extLst>
                </a:gridCol>
                <a:gridCol w="432048">
                  <a:extLst>
                    <a:ext uri="{9D8B030D-6E8A-4147-A177-3AD203B41FA5}">
                      <a16:colId xmlns:a16="http://schemas.microsoft.com/office/drawing/2014/main" val="4238662453"/>
                    </a:ext>
                  </a:extLst>
                </a:gridCol>
                <a:gridCol w="432048">
                  <a:extLst>
                    <a:ext uri="{9D8B030D-6E8A-4147-A177-3AD203B41FA5}">
                      <a16:colId xmlns:a16="http://schemas.microsoft.com/office/drawing/2014/main" val="797241802"/>
                    </a:ext>
                  </a:extLst>
                </a:gridCol>
                <a:gridCol w="432048">
                  <a:extLst>
                    <a:ext uri="{9D8B030D-6E8A-4147-A177-3AD203B41FA5}">
                      <a16:colId xmlns:a16="http://schemas.microsoft.com/office/drawing/2014/main" val="2833372486"/>
                    </a:ext>
                  </a:extLst>
                </a:gridCol>
                <a:gridCol w="432048">
                  <a:extLst>
                    <a:ext uri="{9D8B030D-6E8A-4147-A177-3AD203B41FA5}">
                      <a16:colId xmlns:a16="http://schemas.microsoft.com/office/drawing/2014/main" val="2442973391"/>
                    </a:ext>
                  </a:extLst>
                </a:gridCol>
                <a:gridCol w="432048">
                  <a:extLst>
                    <a:ext uri="{9D8B030D-6E8A-4147-A177-3AD203B41FA5}">
                      <a16:colId xmlns:a16="http://schemas.microsoft.com/office/drawing/2014/main" val="1636413859"/>
                    </a:ext>
                  </a:extLst>
                </a:gridCol>
                <a:gridCol w="432048">
                  <a:extLst>
                    <a:ext uri="{9D8B030D-6E8A-4147-A177-3AD203B41FA5}">
                      <a16:colId xmlns:a16="http://schemas.microsoft.com/office/drawing/2014/main" val="3266854508"/>
                    </a:ext>
                  </a:extLst>
                </a:gridCol>
                <a:gridCol w="432048">
                  <a:extLst>
                    <a:ext uri="{9D8B030D-6E8A-4147-A177-3AD203B41FA5}">
                      <a16:colId xmlns:a16="http://schemas.microsoft.com/office/drawing/2014/main" val="4006213663"/>
                    </a:ext>
                  </a:extLst>
                </a:gridCol>
                <a:gridCol w="288032">
                  <a:extLst>
                    <a:ext uri="{9D8B030D-6E8A-4147-A177-3AD203B41FA5}">
                      <a16:colId xmlns:a16="http://schemas.microsoft.com/office/drawing/2014/main" val="1474530091"/>
                    </a:ext>
                  </a:extLst>
                </a:gridCol>
                <a:gridCol w="432048">
                  <a:extLst>
                    <a:ext uri="{9D8B030D-6E8A-4147-A177-3AD203B41FA5}">
                      <a16:colId xmlns:a16="http://schemas.microsoft.com/office/drawing/2014/main" val="2715383079"/>
                    </a:ext>
                  </a:extLst>
                </a:gridCol>
                <a:gridCol w="429329">
                  <a:extLst>
                    <a:ext uri="{9D8B030D-6E8A-4147-A177-3AD203B41FA5}">
                      <a16:colId xmlns:a16="http://schemas.microsoft.com/office/drawing/2014/main" val="398330082"/>
                    </a:ext>
                  </a:extLst>
                </a:gridCol>
              </a:tblGrid>
              <a:tr h="301445">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kern="1200" cap="none" normalizeH="0" baseline="0" dirty="0">
                          <a:ln>
                            <a:noFill/>
                          </a:ln>
                          <a:solidFill>
                            <a:srgbClr val="000000"/>
                          </a:solidFill>
                          <a:effectLst/>
                          <a:latin typeface="+mn-lt"/>
                          <a:ea typeface="+mn-ea"/>
                          <a:cs typeface="+mn-ea"/>
                          <a:sym typeface="+mn-lt"/>
                        </a:rPr>
                        <a:t>22</a:t>
                      </a:r>
                      <a:endParaRPr kumimoji="1" lang="en-US" altLang="zh-CN" sz="1600" b="0" i="0" u="none" strike="noStrike" kern="1200" cap="none" normalizeH="0" baseline="0" noProof="1">
                        <a:ln>
                          <a:noFill/>
                        </a:ln>
                        <a:solidFill>
                          <a:srgbClr val="000000"/>
                        </a:solidFill>
                        <a:effectLst/>
                        <a:latin typeface="+mn-lt"/>
                        <a:ea typeface="+mn-ea"/>
                        <a:cs typeface="+mn-ea"/>
                        <a:sym typeface="+mn-lt"/>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dirty="0">
                          <a:ln>
                            <a:noFill/>
                          </a:ln>
                          <a:solidFill>
                            <a:srgbClr val="000000"/>
                          </a:solidFill>
                          <a:effectLst/>
                          <a:latin typeface="+mn-lt"/>
                          <a:ea typeface="+mn-ea"/>
                          <a:cs typeface="+mn-ea"/>
                          <a:sym typeface="+mn-lt"/>
                        </a:rPr>
                        <a:t>12</a:t>
                      </a:r>
                      <a:endParaRPr kumimoji="1" lang="en-US" altLang="zh-CN" sz="1600" b="0"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dirty="0">
                          <a:ln>
                            <a:noFill/>
                          </a:ln>
                          <a:solidFill>
                            <a:srgbClr val="000000"/>
                          </a:solidFill>
                          <a:effectLst/>
                          <a:latin typeface="+mn-lt"/>
                          <a:ea typeface="+mn-ea"/>
                          <a:cs typeface="+mn-ea"/>
                          <a:sym typeface="+mn-lt"/>
                        </a:rPr>
                        <a:t>13</a:t>
                      </a:r>
                      <a:endParaRPr kumimoji="1" lang="en-US" altLang="zh-CN" sz="1600" b="0"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dirty="0">
                          <a:ln>
                            <a:noFill/>
                          </a:ln>
                          <a:solidFill>
                            <a:srgbClr val="000000"/>
                          </a:solidFill>
                          <a:effectLst/>
                          <a:latin typeface="+mn-lt"/>
                          <a:ea typeface="+mn-ea"/>
                          <a:cs typeface="+mn-ea"/>
                          <a:sym typeface="+mn-lt"/>
                        </a:rPr>
                        <a:t>8</a:t>
                      </a:r>
                      <a:endParaRPr kumimoji="1" lang="en-US" altLang="zh-CN" sz="1600" b="0"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noProof="1">
                          <a:ln>
                            <a:noFill/>
                          </a:ln>
                          <a:solidFill>
                            <a:srgbClr val="000000"/>
                          </a:solidFill>
                          <a:effectLst/>
                          <a:latin typeface="+mn-lt"/>
                          <a:ea typeface="+mn-ea"/>
                          <a:cs typeface="+mn-ea"/>
                          <a:sym typeface="+mn-lt"/>
                        </a:rPr>
                        <a:t>9</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dirty="0">
                          <a:ln>
                            <a:noFill/>
                          </a:ln>
                          <a:solidFill>
                            <a:srgbClr val="000000"/>
                          </a:solidFill>
                          <a:effectLst/>
                          <a:latin typeface="+mn-lt"/>
                          <a:ea typeface="+mn-ea"/>
                          <a:cs typeface="+mn-ea"/>
                          <a:sym typeface="+mn-lt"/>
                        </a:rPr>
                        <a:t>20</a:t>
                      </a:r>
                      <a:endParaRPr kumimoji="1" lang="en-US" altLang="zh-CN" sz="1600" b="0"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dirty="0">
                          <a:ln>
                            <a:noFill/>
                          </a:ln>
                          <a:solidFill>
                            <a:srgbClr val="000000"/>
                          </a:solidFill>
                          <a:effectLst/>
                          <a:latin typeface="+mn-lt"/>
                          <a:ea typeface="+mn-ea"/>
                          <a:cs typeface="+mn-ea"/>
                          <a:sym typeface="+mn-lt"/>
                        </a:rPr>
                        <a:t>33</a:t>
                      </a:r>
                      <a:endParaRPr kumimoji="1" lang="en-US" altLang="zh-CN" sz="1600" b="0"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dirty="0">
                          <a:ln>
                            <a:noFill/>
                          </a:ln>
                          <a:solidFill>
                            <a:srgbClr val="000000"/>
                          </a:solidFill>
                          <a:effectLst/>
                          <a:latin typeface="+mn-lt"/>
                          <a:ea typeface="+mn-ea"/>
                          <a:cs typeface="+mn-ea"/>
                          <a:sym typeface="+mn-lt"/>
                        </a:rPr>
                        <a:t>42</a:t>
                      </a:r>
                      <a:endParaRPr kumimoji="1" lang="en-US" altLang="zh-CN" sz="1600" b="0"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noProof="1">
                          <a:ln>
                            <a:noFill/>
                          </a:ln>
                          <a:solidFill>
                            <a:srgbClr val="000000"/>
                          </a:solidFill>
                          <a:effectLst/>
                          <a:latin typeface="+mn-lt"/>
                          <a:ea typeface="+mn-ea"/>
                          <a:cs typeface="+mn-ea"/>
                          <a:sym typeface="+mn-lt"/>
                        </a:rPr>
                        <a:t>44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noProof="1">
                          <a:ln>
                            <a:noFill/>
                          </a:ln>
                          <a:solidFill>
                            <a:srgbClr val="000000"/>
                          </a:solidFill>
                          <a:effectLst/>
                          <a:latin typeface="+mn-lt"/>
                          <a:ea typeface="+mn-ea"/>
                          <a:cs typeface="+mn-ea"/>
                          <a:sym typeface="+mn-lt"/>
                        </a:rPr>
                        <a:t>38</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noProof="1">
                          <a:ln>
                            <a:noFill/>
                          </a:ln>
                          <a:solidFill>
                            <a:srgbClr val="000000"/>
                          </a:solidFill>
                          <a:effectLst/>
                          <a:latin typeface="+mn-lt"/>
                          <a:ea typeface="+mn-ea"/>
                          <a:cs typeface="+mn-ea"/>
                          <a:sym typeface="+mn-lt"/>
                        </a:rPr>
                        <a:t>24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noProof="1">
                          <a:ln>
                            <a:noFill/>
                          </a:ln>
                          <a:solidFill>
                            <a:srgbClr val="000000"/>
                          </a:solidFill>
                          <a:effectLst/>
                          <a:latin typeface="+mn-lt"/>
                          <a:ea typeface="+mn-ea"/>
                          <a:cs typeface="+mn-ea"/>
                          <a:sym typeface="+mn-lt"/>
                        </a:rPr>
                        <a:t>48</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noProof="1">
                          <a:ln>
                            <a:noFill/>
                          </a:ln>
                          <a:solidFill>
                            <a:srgbClr val="000000"/>
                          </a:solidFill>
                          <a:effectLst/>
                          <a:latin typeface="+mn-lt"/>
                          <a:ea typeface="+mn-ea"/>
                          <a:cs typeface="+mn-ea"/>
                          <a:sym typeface="+mn-lt"/>
                        </a:rPr>
                        <a:t>60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noProof="1">
                          <a:ln>
                            <a:noFill/>
                          </a:ln>
                          <a:solidFill>
                            <a:srgbClr val="000000"/>
                          </a:solidFill>
                          <a:effectLst/>
                          <a:latin typeface="+mn-lt"/>
                          <a:ea typeface="+mn-ea"/>
                          <a:cs typeface="+mn-ea"/>
                          <a:sym typeface="+mn-lt"/>
                        </a:rPr>
                        <a:t>58</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noProof="1">
                          <a:ln>
                            <a:noFill/>
                          </a:ln>
                          <a:solidFill>
                            <a:srgbClr val="000000"/>
                          </a:solidFill>
                          <a:effectLst/>
                          <a:latin typeface="+mn-lt"/>
                          <a:ea typeface="+mn-ea"/>
                          <a:cs typeface="+mn-ea"/>
                          <a:sym typeface="+mn-lt"/>
                        </a:rPr>
                        <a:t>74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800" b="0" i="0" u="none" strike="noStrike" cap="none" normalizeH="0" baseline="0" noProof="1">
                          <a:ln>
                            <a:noFill/>
                          </a:ln>
                          <a:solidFill>
                            <a:srgbClr val="000000"/>
                          </a:solidFill>
                          <a:effectLst/>
                          <a:latin typeface="+mn-lt"/>
                          <a:ea typeface="+mn-ea"/>
                          <a:cs typeface="+mn-ea"/>
                          <a:sym typeface="+mn-lt"/>
                        </a:rPr>
                        <a:t>49</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noProof="1">
                          <a:ln>
                            <a:noFill/>
                          </a:ln>
                          <a:solidFill>
                            <a:srgbClr val="000000"/>
                          </a:solidFill>
                          <a:effectLst/>
                          <a:latin typeface="+mn-lt"/>
                          <a:ea typeface="+mn-ea"/>
                          <a:cs typeface="+mn-ea"/>
                          <a:sym typeface="+mn-lt"/>
                        </a:rPr>
                        <a:t>86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noProof="1">
                          <a:ln>
                            <a:noFill/>
                          </a:ln>
                          <a:solidFill>
                            <a:srgbClr val="000000"/>
                          </a:solidFill>
                          <a:effectLst/>
                          <a:latin typeface="+mn-lt"/>
                          <a:ea typeface="+mn-ea"/>
                          <a:cs typeface="+mn-ea"/>
                          <a:sym typeface="+mn-lt"/>
                        </a:rPr>
                        <a:t>53</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4" name="文本框 23">
            <a:extLst>
              <a:ext uri="{FF2B5EF4-FFF2-40B4-BE49-F238E27FC236}">
                <a16:creationId xmlns:a16="http://schemas.microsoft.com/office/drawing/2014/main" id="{EB55B6EB-C8E2-4542-8981-9475AB379A12}"/>
              </a:ext>
            </a:extLst>
          </p:cNvPr>
          <p:cNvSpPr txBox="1"/>
          <p:nvPr/>
        </p:nvSpPr>
        <p:spPr>
          <a:xfrm>
            <a:off x="848942" y="3758784"/>
            <a:ext cx="7453402" cy="338554"/>
          </a:xfrm>
          <a:prstGeom prst="rect">
            <a:avLst/>
          </a:prstGeom>
          <a:noFill/>
        </p:spPr>
        <p:txBody>
          <a:bodyPr wrap="square">
            <a:spAutoFit/>
          </a:bodyPr>
          <a:lstStyle/>
          <a:p>
            <a:r>
              <a:rPr lang="en-US" altLang="zh-CN" sz="1600" dirty="0">
                <a:latin typeface="Times New Roman" panose="02020603050405020304" pitchFamily="18" charset="0"/>
                <a:ea typeface="微软雅黑" panose="020B0503020204020204" pitchFamily="34" charset="-122"/>
              </a:rPr>
              <a:t>1       2       3     4     5      6       7      8      9      10    11     12     13    14     15    16  17    18</a:t>
            </a:r>
            <a:endParaRPr lang="zh-CN" altLang="en-US" sz="1600" dirty="0"/>
          </a:p>
        </p:txBody>
      </p:sp>
      <p:sp>
        <p:nvSpPr>
          <p:cNvPr id="25" name="矩形 24">
            <a:extLst>
              <a:ext uri="{FF2B5EF4-FFF2-40B4-BE49-F238E27FC236}">
                <a16:creationId xmlns:a16="http://schemas.microsoft.com/office/drawing/2014/main" id="{95E1480F-F2A8-40A6-BB0D-B7AC6E2CC731}"/>
              </a:ext>
            </a:extLst>
          </p:cNvPr>
          <p:cNvSpPr/>
          <p:nvPr/>
        </p:nvSpPr>
        <p:spPr>
          <a:xfrm>
            <a:off x="841655" y="3390427"/>
            <a:ext cx="2400288" cy="34268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30FB85B8-F551-4FBE-9014-1435AB8582CE}"/>
              </a:ext>
            </a:extLst>
          </p:cNvPr>
          <p:cNvSpPr/>
          <p:nvPr/>
        </p:nvSpPr>
        <p:spPr>
          <a:xfrm>
            <a:off x="3241943" y="3403264"/>
            <a:ext cx="2592288" cy="34268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0CF794DE-2CA5-4880-9E04-D34155C5496A}"/>
              </a:ext>
            </a:extLst>
          </p:cNvPr>
          <p:cNvSpPr/>
          <p:nvPr/>
        </p:nvSpPr>
        <p:spPr>
          <a:xfrm>
            <a:off x="5834230" y="3383602"/>
            <a:ext cx="2468113" cy="34268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BE670861-311B-4AA4-87B9-5D717F18C5F5}"/>
              </a:ext>
            </a:extLst>
          </p:cNvPr>
          <p:cNvSpPr txBox="1"/>
          <p:nvPr/>
        </p:nvSpPr>
        <p:spPr>
          <a:xfrm>
            <a:off x="1570513" y="4019172"/>
            <a:ext cx="830631" cy="369332"/>
          </a:xfrm>
          <a:prstGeom prst="rect">
            <a:avLst/>
          </a:prstGeom>
          <a:noFill/>
        </p:spPr>
        <p:txBody>
          <a:bodyPr wrap="square">
            <a:spAutoFit/>
          </a:bodyPr>
          <a:lstStyle/>
          <a:p>
            <a:r>
              <a:rPr lang="en-US" altLang="zh-CN" b="1" dirty="0">
                <a:latin typeface="Times New Roman" panose="02020603050405020304" pitchFamily="18" charset="0"/>
                <a:ea typeface="微软雅黑" panose="020B0503020204020204" pitchFamily="34" charset="-122"/>
              </a:rPr>
              <a:t>[8,</a:t>
            </a:r>
            <a:r>
              <a:rPr lang="en-US" altLang="zh-CN" b="1" dirty="0">
                <a:solidFill>
                  <a:srgbClr val="FF0000"/>
                </a:solidFill>
                <a:latin typeface="Times New Roman" panose="02020603050405020304" pitchFamily="18" charset="0"/>
                <a:ea typeface="微软雅黑" panose="020B0503020204020204" pitchFamily="34" charset="-122"/>
              </a:rPr>
              <a:t>22</a:t>
            </a:r>
            <a:r>
              <a:rPr lang="en-US" altLang="zh-CN" b="1" dirty="0">
                <a:latin typeface="Times New Roman" panose="02020603050405020304" pitchFamily="18" charset="0"/>
                <a:ea typeface="微软雅黑" panose="020B0503020204020204" pitchFamily="34" charset="-122"/>
              </a:rPr>
              <a:t>]</a:t>
            </a:r>
            <a:endParaRPr lang="zh-CN" altLang="en-US" dirty="0"/>
          </a:p>
        </p:txBody>
      </p:sp>
      <p:sp>
        <p:nvSpPr>
          <p:cNvPr id="30" name="文本框 29">
            <a:extLst>
              <a:ext uri="{FF2B5EF4-FFF2-40B4-BE49-F238E27FC236}">
                <a16:creationId xmlns:a16="http://schemas.microsoft.com/office/drawing/2014/main" id="{71D8910E-0A6A-415A-9943-3CA14AB54F5B}"/>
              </a:ext>
            </a:extLst>
          </p:cNvPr>
          <p:cNvSpPr txBox="1"/>
          <p:nvPr/>
        </p:nvSpPr>
        <p:spPr>
          <a:xfrm>
            <a:off x="4172510" y="4013989"/>
            <a:ext cx="830631" cy="369332"/>
          </a:xfrm>
          <a:prstGeom prst="rect">
            <a:avLst/>
          </a:prstGeom>
          <a:noFill/>
        </p:spPr>
        <p:txBody>
          <a:bodyPr wrap="square">
            <a:spAutoFit/>
          </a:bodyPr>
          <a:lstStyle/>
          <a:p>
            <a:r>
              <a:rPr lang="en-US" altLang="zh-CN" b="1" dirty="0">
                <a:latin typeface="Times New Roman" panose="02020603050405020304" pitchFamily="18" charset="0"/>
                <a:ea typeface="微软雅黑" panose="020B0503020204020204" pitchFamily="34" charset="-122"/>
              </a:rPr>
              <a:t>[24,</a:t>
            </a:r>
            <a:r>
              <a:rPr lang="en-US" altLang="zh-CN" b="1" dirty="0">
                <a:solidFill>
                  <a:srgbClr val="FF0000"/>
                </a:solidFill>
                <a:latin typeface="Times New Roman" panose="02020603050405020304" pitchFamily="18" charset="0"/>
                <a:ea typeface="微软雅黑" panose="020B0503020204020204" pitchFamily="34" charset="-122"/>
              </a:rPr>
              <a:t>48</a:t>
            </a:r>
            <a:r>
              <a:rPr lang="en-US" altLang="zh-CN" b="1" dirty="0">
                <a:latin typeface="Times New Roman" panose="02020603050405020304" pitchFamily="18" charset="0"/>
                <a:ea typeface="微软雅黑" panose="020B0503020204020204" pitchFamily="34" charset="-122"/>
              </a:rPr>
              <a:t>]</a:t>
            </a:r>
            <a:endParaRPr lang="zh-CN" altLang="en-US" dirty="0"/>
          </a:p>
        </p:txBody>
      </p:sp>
      <p:sp>
        <p:nvSpPr>
          <p:cNvPr id="31" name="文本框 30">
            <a:extLst>
              <a:ext uri="{FF2B5EF4-FFF2-40B4-BE49-F238E27FC236}">
                <a16:creationId xmlns:a16="http://schemas.microsoft.com/office/drawing/2014/main" id="{89B37271-157F-4E3D-BF25-7BB416BCBC4B}"/>
              </a:ext>
            </a:extLst>
          </p:cNvPr>
          <p:cNvSpPr txBox="1"/>
          <p:nvPr/>
        </p:nvSpPr>
        <p:spPr>
          <a:xfrm>
            <a:off x="6774507" y="4003555"/>
            <a:ext cx="830631" cy="369332"/>
          </a:xfrm>
          <a:prstGeom prst="rect">
            <a:avLst/>
          </a:prstGeom>
          <a:noFill/>
        </p:spPr>
        <p:txBody>
          <a:bodyPr wrap="square">
            <a:spAutoFit/>
          </a:bodyPr>
          <a:lstStyle/>
          <a:p>
            <a:r>
              <a:rPr lang="en-US" altLang="zh-CN" b="1" dirty="0">
                <a:latin typeface="Times New Roman" panose="02020603050405020304" pitchFamily="18" charset="0"/>
                <a:ea typeface="微软雅黑" panose="020B0503020204020204" pitchFamily="34" charset="-122"/>
              </a:rPr>
              <a:t>[49,</a:t>
            </a:r>
            <a:r>
              <a:rPr lang="en-US" altLang="zh-CN" b="1" dirty="0">
                <a:solidFill>
                  <a:srgbClr val="FF0000"/>
                </a:solidFill>
                <a:latin typeface="Times New Roman" panose="02020603050405020304" pitchFamily="18" charset="0"/>
                <a:ea typeface="微软雅黑" panose="020B0503020204020204" pitchFamily="34" charset="-122"/>
              </a:rPr>
              <a:t>86</a:t>
            </a:r>
            <a:r>
              <a:rPr lang="en-US" altLang="zh-CN" b="1" dirty="0">
                <a:latin typeface="Times New Roman" panose="02020603050405020304" pitchFamily="18" charset="0"/>
                <a:ea typeface="微软雅黑" panose="020B0503020204020204" pitchFamily="34" charset="-122"/>
              </a:rPr>
              <a:t>]</a:t>
            </a:r>
            <a:endParaRPr lang="zh-CN" altLang="en-US" dirty="0"/>
          </a:p>
        </p:txBody>
      </p:sp>
      <p:graphicFrame>
        <p:nvGraphicFramePr>
          <p:cNvPr id="7" name="表格 6">
            <a:extLst>
              <a:ext uri="{FF2B5EF4-FFF2-40B4-BE49-F238E27FC236}">
                <a16:creationId xmlns:a16="http://schemas.microsoft.com/office/drawing/2014/main" id="{F4396BAA-AF2B-4A7F-9E8E-05E9DF171261}"/>
              </a:ext>
            </a:extLst>
          </p:cNvPr>
          <p:cNvGraphicFramePr>
            <a:graphicFrameLocks noGrp="1"/>
          </p:cNvGraphicFramePr>
          <p:nvPr>
            <p:extLst>
              <p:ext uri="{D42A27DB-BD31-4B8C-83A1-F6EECF244321}">
                <p14:modId xmlns:p14="http://schemas.microsoft.com/office/powerpoint/2010/main" val="1321724297"/>
              </p:ext>
            </p:extLst>
          </p:nvPr>
        </p:nvGraphicFramePr>
        <p:xfrm>
          <a:off x="3478544" y="2436433"/>
          <a:ext cx="2554150" cy="335280"/>
        </p:xfrm>
        <a:graphic>
          <a:graphicData uri="http://schemas.openxmlformats.org/drawingml/2006/table">
            <a:tbl>
              <a:tblPr/>
              <a:tblGrid>
                <a:gridCol w="406624">
                  <a:extLst>
                    <a:ext uri="{9D8B030D-6E8A-4147-A177-3AD203B41FA5}">
                      <a16:colId xmlns:a16="http://schemas.microsoft.com/office/drawing/2014/main" val="4153442643"/>
                    </a:ext>
                  </a:extLst>
                </a:gridCol>
                <a:gridCol w="432048">
                  <a:extLst>
                    <a:ext uri="{9D8B030D-6E8A-4147-A177-3AD203B41FA5}">
                      <a16:colId xmlns:a16="http://schemas.microsoft.com/office/drawing/2014/main" val="1318257997"/>
                    </a:ext>
                  </a:extLst>
                </a:gridCol>
                <a:gridCol w="432048">
                  <a:extLst>
                    <a:ext uri="{9D8B030D-6E8A-4147-A177-3AD203B41FA5}">
                      <a16:colId xmlns:a16="http://schemas.microsoft.com/office/drawing/2014/main" val="3977854707"/>
                    </a:ext>
                  </a:extLst>
                </a:gridCol>
                <a:gridCol w="360040">
                  <a:extLst>
                    <a:ext uri="{9D8B030D-6E8A-4147-A177-3AD203B41FA5}">
                      <a16:colId xmlns:a16="http://schemas.microsoft.com/office/drawing/2014/main" val="3347544683"/>
                    </a:ext>
                  </a:extLst>
                </a:gridCol>
                <a:gridCol w="457472">
                  <a:extLst>
                    <a:ext uri="{9D8B030D-6E8A-4147-A177-3AD203B41FA5}">
                      <a16:colId xmlns:a16="http://schemas.microsoft.com/office/drawing/2014/main" val="3214042275"/>
                    </a:ext>
                  </a:extLst>
                </a:gridCol>
                <a:gridCol w="465918">
                  <a:extLst>
                    <a:ext uri="{9D8B030D-6E8A-4147-A177-3AD203B41FA5}">
                      <a16:colId xmlns:a16="http://schemas.microsoft.com/office/drawing/2014/main" val="3855514669"/>
                    </a:ext>
                  </a:extLst>
                </a:gridCol>
              </a:tblGrid>
              <a:tr h="301445">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kern="1200" cap="none" normalizeH="0" baseline="0" dirty="0">
                          <a:ln>
                            <a:noFill/>
                          </a:ln>
                          <a:solidFill>
                            <a:srgbClr val="FF0000"/>
                          </a:solidFill>
                          <a:effectLst/>
                          <a:latin typeface="+mn-lt"/>
                          <a:ea typeface="+mn-ea"/>
                          <a:cs typeface="+mn-ea"/>
                          <a:sym typeface="+mn-lt"/>
                        </a:rPr>
                        <a:t>22</a:t>
                      </a:r>
                      <a:endParaRPr kumimoji="1" lang="en-US" altLang="zh-CN" sz="1600" b="0" i="0" u="none" strike="noStrike" kern="1200" cap="none" normalizeH="0" baseline="0" noProof="1">
                        <a:ln>
                          <a:noFill/>
                        </a:ln>
                        <a:solidFill>
                          <a:srgbClr val="FF0000"/>
                        </a:solidFill>
                        <a:effectLst/>
                        <a:latin typeface="+mn-lt"/>
                        <a:ea typeface="+mn-ea"/>
                        <a:cs typeface="+mn-ea"/>
                        <a:sym typeface="+mn-lt"/>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i="0" u="none" strike="noStrike" cap="none" normalizeH="0" baseline="0" dirty="0">
                          <a:ln>
                            <a:noFill/>
                          </a:ln>
                          <a:solidFill>
                            <a:srgbClr val="000000"/>
                          </a:solidFill>
                          <a:effectLst/>
                          <a:latin typeface="+mn-lt"/>
                          <a:ea typeface="+mn-ea"/>
                          <a:cs typeface="+mn-ea"/>
                          <a:sym typeface="+mn-lt"/>
                        </a:rPr>
                        <a:t>1</a:t>
                      </a:r>
                      <a:endParaRPr kumimoji="1" lang="en-US" altLang="zh-CN" sz="1600" b="1"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dirty="0">
                          <a:ln>
                            <a:noFill/>
                          </a:ln>
                          <a:solidFill>
                            <a:srgbClr val="FF0000"/>
                          </a:solidFill>
                          <a:effectLst/>
                          <a:latin typeface="+mn-lt"/>
                          <a:ea typeface="+mn-ea"/>
                          <a:cs typeface="+mn-ea"/>
                          <a:sym typeface="+mn-lt"/>
                        </a:rPr>
                        <a:t>48</a:t>
                      </a:r>
                      <a:endParaRPr kumimoji="1" lang="en-US" altLang="zh-CN" sz="1600" b="0" i="0" u="none" strike="noStrike" cap="none" normalizeH="0" baseline="0" noProof="1">
                        <a:ln>
                          <a:noFill/>
                        </a:ln>
                        <a:solidFill>
                          <a:srgbClr val="FF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i="0" u="none" strike="noStrike" cap="none" normalizeH="0" baseline="0" dirty="0">
                          <a:ln>
                            <a:noFill/>
                          </a:ln>
                          <a:solidFill>
                            <a:srgbClr val="000000"/>
                          </a:solidFill>
                          <a:effectLst/>
                          <a:latin typeface="+mn-lt"/>
                          <a:ea typeface="+mn-ea"/>
                          <a:cs typeface="+mn-ea"/>
                          <a:sym typeface="+mn-lt"/>
                        </a:rPr>
                        <a:t>7</a:t>
                      </a:r>
                      <a:endParaRPr kumimoji="1" lang="en-US" altLang="zh-CN" sz="1600" b="1"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noProof="1">
                          <a:ln>
                            <a:noFill/>
                          </a:ln>
                          <a:solidFill>
                            <a:srgbClr val="FF0000"/>
                          </a:solidFill>
                          <a:effectLst/>
                          <a:latin typeface="+mn-lt"/>
                          <a:ea typeface="+mn-ea"/>
                          <a:cs typeface="+mn-ea"/>
                          <a:sym typeface="+mn-lt"/>
                        </a:rPr>
                        <a:t>86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i="0" u="none" strike="noStrike" cap="none" normalizeH="0" baseline="0" dirty="0">
                          <a:ln>
                            <a:noFill/>
                          </a:ln>
                          <a:solidFill>
                            <a:srgbClr val="000000"/>
                          </a:solidFill>
                          <a:effectLst/>
                          <a:latin typeface="+mn-lt"/>
                          <a:ea typeface="+mn-ea"/>
                          <a:cs typeface="+mn-ea"/>
                          <a:sym typeface="+mn-lt"/>
                        </a:rPr>
                        <a:t>13</a:t>
                      </a:r>
                      <a:endParaRPr kumimoji="1" lang="en-US" altLang="zh-CN" sz="1600" b="1"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21677342"/>
                  </a:ext>
                </a:extLst>
              </a:tr>
            </a:tbl>
          </a:graphicData>
        </a:graphic>
      </p:graphicFrame>
      <p:sp>
        <p:nvSpPr>
          <p:cNvPr id="12" name="任意多边形: 形状 11">
            <a:extLst>
              <a:ext uri="{FF2B5EF4-FFF2-40B4-BE49-F238E27FC236}">
                <a16:creationId xmlns:a16="http://schemas.microsoft.com/office/drawing/2014/main" id="{16378D2A-A023-4C77-A5B7-4DBF2F01DDEC}"/>
              </a:ext>
            </a:extLst>
          </p:cNvPr>
          <p:cNvSpPr/>
          <p:nvPr/>
        </p:nvSpPr>
        <p:spPr>
          <a:xfrm>
            <a:off x="1085274" y="2779115"/>
            <a:ext cx="2958876" cy="604488"/>
          </a:xfrm>
          <a:custGeom>
            <a:avLst/>
            <a:gdLst>
              <a:gd name="connsiteX0" fmla="*/ 3071426 w 3071426"/>
              <a:gd name="connsiteY0" fmla="*/ 0 h 712825"/>
              <a:gd name="connsiteX1" fmla="*/ 2817044 w 3071426"/>
              <a:gd name="connsiteY1" fmla="*/ 158129 h 712825"/>
              <a:gd name="connsiteX2" fmla="*/ 1572635 w 3071426"/>
              <a:gd name="connsiteY2" fmla="*/ 233756 h 712825"/>
              <a:gd name="connsiteX3" fmla="*/ 493231 w 3071426"/>
              <a:gd name="connsiteY3" fmla="*/ 254382 h 712825"/>
              <a:gd name="connsiteX4" fmla="*/ 73844 w 3071426"/>
              <a:gd name="connsiteY4" fmla="*/ 357509 h 712825"/>
              <a:gd name="connsiteX5" fmla="*/ 5092 w 3071426"/>
              <a:gd name="connsiteY5" fmla="*/ 680643 h 712825"/>
              <a:gd name="connsiteX6" fmla="*/ 5092 w 3071426"/>
              <a:gd name="connsiteY6" fmla="*/ 701269 h 712825"/>
              <a:gd name="connsiteX7" fmla="*/ 5092 w 3071426"/>
              <a:gd name="connsiteY7" fmla="*/ 701269 h 712825"/>
              <a:gd name="connsiteX8" fmla="*/ 5092 w 3071426"/>
              <a:gd name="connsiteY8" fmla="*/ 701269 h 71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1426" h="712825">
                <a:moveTo>
                  <a:pt x="3071426" y="0"/>
                </a:moveTo>
                <a:cubicBezTo>
                  <a:pt x="3069134" y="59585"/>
                  <a:pt x="3066842" y="119170"/>
                  <a:pt x="2817044" y="158129"/>
                </a:cubicBezTo>
                <a:cubicBezTo>
                  <a:pt x="2567246" y="197088"/>
                  <a:pt x="1959937" y="217714"/>
                  <a:pt x="1572635" y="233756"/>
                </a:cubicBezTo>
                <a:cubicBezTo>
                  <a:pt x="1185333" y="249798"/>
                  <a:pt x="743029" y="233757"/>
                  <a:pt x="493231" y="254382"/>
                </a:cubicBezTo>
                <a:cubicBezTo>
                  <a:pt x="243433" y="275007"/>
                  <a:pt x="155200" y="286466"/>
                  <a:pt x="73844" y="357509"/>
                </a:cubicBezTo>
                <a:cubicBezTo>
                  <a:pt x="-7512" y="428552"/>
                  <a:pt x="5092" y="680643"/>
                  <a:pt x="5092" y="680643"/>
                </a:cubicBezTo>
                <a:cubicBezTo>
                  <a:pt x="-6367" y="737936"/>
                  <a:pt x="5092" y="701269"/>
                  <a:pt x="5092" y="701269"/>
                </a:cubicBezTo>
                <a:lnTo>
                  <a:pt x="5092" y="701269"/>
                </a:lnTo>
                <a:lnTo>
                  <a:pt x="5092" y="701269"/>
                </a:lnTo>
              </a:path>
            </a:pathLst>
          </a:custGeom>
          <a:noFill/>
          <a:ln>
            <a:solidFill>
              <a:srgbClr val="FF0000"/>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EADE06C6-DC8E-408C-8922-226AEE6434EC}"/>
              </a:ext>
            </a:extLst>
          </p:cNvPr>
          <p:cNvSpPr/>
          <p:nvPr/>
        </p:nvSpPr>
        <p:spPr>
          <a:xfrm>
            <a:off x="3478544" y="2779114"/>
            <a:ext cx="1410855" cy="618713"/>
          </a:xfrm>
          <a:custGeom>
            <a:avLst/>
            <a:gdLst>
              <a:gd name="connsiteX0" fmla="*/ 1472631 w 1472631"/>
              <a:gd name="connsiteY0" fmla="*/ 0 h 721894"/>
              <a:gd name="connsiteX1" fmla="*/ 1053245 w 1472631"/>
              <a:gd name="connsiteY1" fmla="*/ 171879 h 721894"/>
              <a:gd name="connsiteX2" fmla="*/ 468854 w 1472631"/>
              <a:gd name="connsiteY2" fmla="*/ 357509 h 721894"/>
              <a:gd name="connsiteX3" fmla="*/ 42592 w 1472631"/>
              <a:gd name="connsiteY3" fmla="*/ 536264 h 721894"/>
              <a:gd name="connsiteX4" fmla="*/ 15092 w 1472631"/>
              <a:gd name="connsiteY4" fmla="*/ 721894 h 721894"/>
              <a:gd name="connsiteX5" fmla="*/ 15092 w 1472631"/>
              <a:gd name="connsiteY5" fmla="*/ 721894 h 72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2631" h="721894">
                <a:moveTo>
                  <a:pt x="1472631" y="0"/>
                </a:moveTo>
                <a:cubicBezTo>
                  <a:pt x="1346586" y="56147"/>
                  <a:pt x="1220541" y="112294"/>
                  <a:pt x="1053245" y="171879"/>
                </a:cubicBezTo>
                <a:cubicBezTo>
                  <a:pt x="885949" y="231464"/>
                  <a:pt x="637296" y="296778"/>
                  <a:pt x="468854" y="357509"/>
                </a:cubicBezTo>
                <a:cubicBezTo>
                  <a:pt x="300412" y="418240"/>
                  <a:pt x="118219" y="475533"/>
                  <a:pt x="42592" y="536264"/>
                </a:cubicBezTo>
                <a:cubicBezTo>
                  <a:pt x="-33035" y="596995"/>
                  <a:pt x="15092" y="721894"/>
                  <a:pt x="15092" y="721894"/>
                </a:cubicBezTo>
                <a:lnTo>
                  <a:pt x="15092" y="721894"/>
                </a:lnTo>
              </a:path>
            </a:pathLst>
          </a:custGeom>
          <a:noFill/>
          <a:ln>
            <a:solidFill>
              <a:srgbClr val="FF0000"/>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C4814A50-FBB5-4D7C-8F69-BFB2ADD41B52}"/>
              </a:ext>
            </a:extLst>
          </p:cNvPr>
          <p:cNvCxnSpPr>
            <a:cxnSpLocks/>
          </p:cNvCxnSpPr>
          <p:nvPr/>
        </p:nvCxnSpPr>
        <p:spPr>
          <a:xfrm>
            <a:off x="5765794" y="2771713"/>
            <a:ext cx="299755" cy="611889"/>
          </a:xfrm>
          <a:prstGeom prst="straightConnector1">
            <a:avLst/>
          </a:prstGeom>
          <a:ln>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E482B7CF-C9C2-48A1-B67D-414629C0EA19}"/>
              </a:ext>
            </a:extLst>
          </p:cNvPr>
          <p:cNvSpPr txBox="1"/>
          <p:nvPr/>
        </p:nvSpPr>
        <p:spPr>
          <a:xfrm>
            <a:off x="4376543" y="2064468"/>
            <a:ext cx="1253195" cy="338554"/>
          </a:xfrm>
          <a:prstGeom prst="rect">
            <a:avLst/>
          </a:prstGeom>
          <a:noFill/>
        </p:spPr>
        <p:txBody>
          <a:bodyPr wrap="square">
            <a:spAutoFit/>
          </a:bodyPr>
          <a:lstStyle/>
          <a:p>
            <a:r>
              <a:rPr lang="zh-CN" altLang="en-US" sz="1600" dirty="0"/>
              <a:t>索引表</a:t>
            </a:r>
          </a:p>
        </p:txBody>
      </p:sp>
    </p:spTree>
    <p:custDataLst>
      <p:tags r:id="rId1"/>
    </p:custDataLst>
    <p:extLst>
      <p:ext uri="{BB962C8B-B14F-4D97-AF65-F5344CB8AC3E}">
        <p14:creationId xmlns:p14="http://schemas.microsoft.com/office/powerpoint/2010/main" val="3225022238"/>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xEl>
                                              <p:pRg st="0" end="0"/>
                                            </p:txEl>
                                          </p:spTgt>
                                        </p:tgtEl>
                                        <p:attrNameLst>
                                          <p:attrName>style.visibility</p:attrName>
                                        </p:attrNameLst>
                                      </p:cBhvr>
                                      <p:to>
                                        <p:strVal val="visible"/>
                                      </p:to>
                                    </p:set>
                                    <p:animEffect transition="in" filter="fade">
                                      <p:cBhvr>
                                        <p:cTn id="17" dur="500"/>
                                        <p:tgtEl>
                                          <p:spTgt spid="2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xEl>
                                              <p:pRg st="1" end="1"/>
                                            </p:txEl>
                                          </p:spTgt>
                                        </p:tgtEl>
                                        <p:attrNameLst>
                                          <p:attrName>style.visibility</p:attrName>
                                        </p:attrNameLst>
                                      </p:cBhvr>
                                      <p:to>
                                        <p:strVal val="visible"/>
                                      </p:to>
                                    </p:set>
                                    <p:animEffect transition="in" filter="fade">
                                      <p:cBhvr>
                                        <p:cTn id="22" dur="500"/>
                                        <p:tgtEl>
                                          <p:spTgt spid="20">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22"/>
                                        </p:tgtEl>
                                      </p:cBhvr>
                                    </p:animEffect>
                                    <p:set>
                                      <p:cBhvr>
                                        <p:cTn id="27" dur="1" fill="hold">
                                          <p:stCondLst>
                                            <p:cond delay="499"/>
                                          </p:stCondLst>
                                        </p:cTn>
                                        <p:tgtEl>
                                          <p:spTgt spid="22"/>
                                        </p:tgtEl>
                                        <p:attrNameLst>
                                          <p:attrName>style.visibility</p:attrName>
                                        </p:attrNameLst>
                                      </p:cBhvr>
                                      <p:to>
                                        <p:strVal val="hidden"/>
                                      </p:to>
                                    </p:set>
                                  </p:childTnLst>
                                </p:cTn>
                              </p:par>
                              <p:par>
                                <p:cTn id="28" presetID="1" presetClass="exit" presetSubtype="0" fill="hold" grpId="0" nodeType="withEffect">
                                  <p:stCondLst>
                                    <p:cond delay="0"/>
                                  </p:stCondLst>
                                  <p:childTnLst>
                                    <p:set>
                                      <p:cBhvr>
                                        <p:cTn id="29" dur="1" fill="hold">
                                          <p:stCondLst>
                                            <p:cond delay="0"/>
                                          </p:stCondLst>
                                        </p:cTn>
                                        <p:tgtEl>
                                          <p:spTgt spid="20">
                                            <p:txEl>
                                              <p:pRg st="0" end="0"/>
                                            </p:txEl>
                                          </p:spTgt>
                                        </p:tgtEl>
                                        <p:attrNameLst>
                                          <p:attrName>style.visibility</p:attrName>
                                        </p:attrNameLst>
                                      </p:cBhvr>
                                      <p:to>
                                        <p:strVal val="hidden"/>
                                      </p:to>
                                    </p:set>
                                  </p:childTnLst>
                                </p:cTn>
                              </p:par>
                              <p:par>
                                <p:cTn id="30" presetID="1" presetClass="exit" presetSubtype="0" fill="hold" grpId="0" nodeType="withEffect">
                                  <p:stCondLst>
                                    <p:cond delay="0"/>
                                  </p:stCondLst>
                                  <p:childTnLst>
                                    <p:set>
                                      <p:cBhvr>
                                        <p:cTn id="31" dur="1" fill="hold">
                                          <p:stCondLst>
                                            <p:cond delay="0"/>
                                          </p:stCondLst>
                                        </p:cTn>
                                        <p:tgtEl>
                                          <p:spTgt spid="20">
                                            <p:txEl>
                                              <p:pRg st="1" end="1"/>
                                            </p:txEl>
                                          </p:spTgt>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wipe(down)">
                                      <p:cBhvr>
                                        <p:cTn id="62" dur="500"/>
                                        <p:tgtEl>
                                          <p:spTgt spid="12"/>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wipe(down)">
                                      <p:cBhvr>
                                        <p:cTn id="65" dur="500"/>
                                        <p:tgtEl>
                                          <p:spTgt spid="17"/>
                                        </p:tgtEl>
                                      </p:cBhvr>
                                    </p:animEffect>
                                  </p:childTnLst>
                                </p:cTn>
                              </p:par>
                              <p:par>
                                <p:cTn id="66" presetID="22" presetClass="entr" presetSubtype="4" fill="hold" nodeType="with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wipe(down)">
                                      <p:cBhvr>
                                        <p:cTn id="68" dur="500"/>
                                        <p:tgtEl>
                                          <p:spTgt spid="28"/>
                                        </p:tgtEl>
                                      </p:cBhvr>
                                    </p:animEffec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fade">
                                      <p:cBhvr>
                                        <p:cTn id="72" dur="500"/>
                                        <p:tgtEl>
                                          <p:spTgt spid="41"/>
                                        </p:tgtEl>
                                      </p:cBhvr>
                                    </p:animEffect>
                                  </p:childTnLst>
                                </p:cTn>
                              </p:par>
                              <p:par>
                                <p:cTn id="73" presetID="10" presetClass="entr" presetSubtype="0" fill="hold" nodeType="withEffect">
                                  <p:stCondLst>
                                    <p:cond delay="0"/>
                                  </p:stCondLst>
                                  <p:childTnLst>
                                    <p:set>
                                      <p:cBhvr>
                                        <p:cTn id="74" dur="1" fill="hold">
                                          <p:stCondLst>
                                            <p:cond delay="0"/>
                                          </p:stCondLst>
                                        </p:cTn>
                                        <p:tgtEl>
                                          <p:spTgt spid="7"/>
                                        </p:tgtEl>
                                        <p:attrNameLst>
                                          <p:attrName>style.visibility</p:attrName>
                                        </p:attrNameLst>
                                      </p:cBhvr>
                                      <p:to>
                                        <p:strVal val="visible"/>
                                      </p:to>
                                    </p:set>
                                    <p:animEffect transition="in" filter="fade">
                                      <p:cBhvr>
                                        <p:cTn id="7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build="allAtOnce"/>
      <p:bldP spid="22" grpId="0" animBg="1"/>
      <p:bldP spid="22" grpId="1" animBg="1"/>
      <p:bldP spid="24" grpId="0"/>
      <p:bldP spid="25" grpId="0" animBg="1"/>
      <p:bldP spid="26" grpId="0" animBg="1"/>
      <p:bldP spid="27" grpId="0" animBg="1"/>
      <p:bldP spid="29" grpId="0"/>
      <p:bldP spid="30" grpId="0"/>
      <p:bldP spid="31" grpId="0"/>
      <p:bldP spid="12" grpId="0" animBg="1"/>
      <p:bldP spid="17" grpId="0" animBg="1"/>
      <p:bldP spid="4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540568" y="-598083"/>
            <a:ext cx="2150080" cy="1634177"/>
            <a:chOff x="6084168" y="3923907"/>
            <a:chExt cx="3445634" cy="2618868"/>
          </a:xfrm>
        </p:grpSpPr>
        <p:sp>
          <p:nvSpPr>
            <p:cNvPr id="10" name="Freeform 5"/>
            <p:cNvSpPr/>
            <p:nvPr/>
          </p:nvSpPr>
          <p:spPr bwMode="auto">
            <a:xfrm>
              <a:off x="6084168" y="3923907"/>
              <a:ext cx="2615636" cy="2618868"/>
            </a:xfrm>
            <a:custGeom>
              <a:avLst/>
              <a:gdLst>
                <a:gd name="T0" fmla="*/ 809 w 1619"/>
                <a:gd name="T1" fmla="*/ 1621 h 1621"/>
                <a:gd name="T2" fmla="*/ 0 w 1619"/>
                <a:gd name="T3" fmla="*/ 810 h 1621"/>
                <a:gd name="T4" fmla="*/ 809 w 1619"/>
                <a:gd name="T5" fmla="*/ 0 h 1621"/>
                <a:gd name="T6" fmla="*/ 1619 w 1619"/>
                <a:gd name="T7" fmla="*/ 810 h 1621"/>
                <a:gd name="T8" fmla="*/ 809 w 1619"/>
                <a:gd name="T9" fmla="*/ 1621 h 1621"/>
              </a:gdLst>
              <a:ahLst/>
              <a:cxnLst>
                <a:cxn ang="0">
                  <a:pos x="T0" y="T1"/>
                </a:cxn>
                <a:cxn ang="0">
                  <a:pos x="T2" y="T3"/>
                </a:cxn>
                <a:cxn ang="0">
                  <a:pos x="T4" y="T5"/>
                </a:cxn>
                <a:cxn ang="0">
                  <a:pos x="T6" y="T7"/>
                </a:cxn>
                <a:cxn ang="0">
                  <a:pos x="T8" y="T9"/>
                </a:cxn>
              </a:cxnLst>
              <a:rect l="0" t="0" r="r" b="b"/>
              <a:pathLst>
                <a:path w="1619" h="1621">
                  <a:moveTo>
                    <a:pt x="809" y="1621"/>
                  </a:moveTo>
                  <a:lnTo>
                    <a:pt x="0" y="810"/>
                  </a:lnTo>
                  <a:lnTo>
                    <a:pt x="809" y="0"/>
                  </a:lnTo>
                  <a:lnTo>
                    <a:pt x="1619" y="810"/>
                  </a:lnTo>
                  <a:lnTo>
                    <a:pt x="809" y="1621"/>
                  </a:lnTo>
                  <a:close/>
                </a:path>
              </a:pathLst>
            </a:custGeom>
            <a:solidFill>
              <a:srgbClr val="DD24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dirty="0">
                <a:cs typeface="+mn-ea"/>
                <a:sym typeface="+mn-lt"/>
              </a:endParaRPr>
            </a:p>
          </p:txBody>
        </p:sp>
        <p:sp>
          <p:nvSpPr>
            <p:cNvPr id="13" name="Freeform 3301"/>
            <p:cNvSpPr/>
            <p:nvPr/>
          </p:nvSpPr>
          <p:spPr bwMode="auto">
            <a:xfrm>
              <a:off x="7893162" y="4520570"/>
              <a:ext cx="1636640" cy="1638160"/>
            </a:xfrm>
            <a:custGeom>
              <a:avLst/>
              <a:gdLst>
                <a:gd name="T0" fmla="*/ 1617 w 3233"/>
                <a:gd name="T1" fmla="*/ 3236 h 3236"/>
                <a:gd name="T2" fmla="*/ 0 w 3233"/>
                <a:gd name="T3" fmla="*/ 1619 h 3236"/>
                <a:gd name="T4" fmla="*/ 1617 w 3233"/>
                <a:gd name="T5" fmla="*/ 0 h 3236"/>
                <a:gd name="T6" fmla="*/ 3233 w 3233"/>
                <a:gd name="T7" fmla="*/ 1619 h 3236"/>
                <a:gd name="T8" fmla="*/ 1617 w 3233"/>
                <a:gd name="T9" fmla="*/ 3236 h 3236"/>
              </a:gdLst>
              <a:ahLst/>
              <a:cxnLst>
                <a:cxn ang="0">
                  <a:pos x="T0" y="T1"/>
                </a:cxn>
                <a:cxn ang="0">
                  <a:pos x="T2" y="T3"/>
                </a:cxn>
                <a:cxn ang="0">
                  <a:pos x="T4" y="T5"/>
                </a:cxn>
                <a:cxn ang="0">
                  <a:pos x="T6" y="T7"/>
                </a:cxn>
                <a:cxn ang="0">
                  <a:pos x="T8" y="T9"/>
                </a:cxn>
              </a:cxnLst>
              <a:rect l="0" t="0" r="r" b="b"/>
              <a:pathLst>
                <a:path w="3233" h="3236">
                  <a:moveTo>
                    <a:pt x="1617" y="3236"/>
                  </a:moveTo>
                  <a:lnTo>
                    <a:pt x="0" y="1619"/>
                  </a:lnTo>
                  <a:lnTo>
                    <a:pt x="1617" y="0"/>
                  </a:lnTo>
                  <a:lnTo>
                    <a:pt x="3233" y="1619"/>
                  </a:lnTo>
                  <a:lnTo>
                    <a:pt x="1617" y="3236"/>
                  </a:lnTo>
                  <a:close/>
                </a:path>
              </a:pathLst>
            </a:custGeom>
            <a:solidFill>
              <a:srgbClr val="333333"/>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dirty="0">
                <a:cs typeface="+mn-ea"/>
                <a:sym typeface="+mn-lt"/>
              </a:endParaRPr>
            </a:p>
          </p:txBody>
        </p:sp>
      </p:grpSp>
      <p:sp>
        <p:nvSpPr>
          <p:cNvPr id="2" name="灯片编号占位符 1">
            <a:extLst>
              <a:ext uri="{FF2B5EF4-FFF2-40B4-BE49-F238E27FC236}">
                <a16:creationId xmlns:a16="http://schemas.microsoft.com/office/drawing/2014/main" id="{A4390690-6CB5-43F4-8705-BC124DF3703E}"/>
              </a:ext>
            </a:extLst>
          </p:cNvPr>
          <p:cNvSpPr>
            <a:spLocks noGrp="1"/>
          </p:cNvSpPr>
          <p:nvPr>
            <p:ph type="sldNum" sz="quarter" idx="12"/>
          </p:nvPr>
        </p:nvSpPr>
        <p:spPr>
          <a:xfrm>
            <a:off x="6609130" y="4601365"/>
            <a:ext cx="2133600" cy="273844"/>
          </a:xfrm>
        </p:spPr>
        <p:txBody>
          <a:bodyPr/>
          <a:lstStyle/>
          <a:p>
            <a:fld id="{49AE70B2-8BF9-45C0-BB95-33D1B9D3A854}" type="slidenum">
              <a:rPr lang="zh-CN" altLang="en-US" smtClean="0">
                <a:cs typeface="+mn-ea"/>
                <a:sym typeface="+mn-lt"/>
              </a:rPr>
              <a:t>24</a:t>
            </a:fld>
            <a:endParaRPr lang="zh-CN" altLang="en-US">
              <a:cs typeface="+mn-ea"/>
              <a:sym typeface="+mn-lt"/>
            </a:endParaRPr>
          </a:p>
        </p:txBody>
      </p:sp>
      <p:sp>
        <p:nvSpPr>
          <p:cNvPr id="50" name="文本框 49">
            <a:extLst>
              <a:ext uri="{FF2B5EF4-FFF2-40B4-BE49-F238E27FC236}">
                <a16:creationId xmlns:a16="http://schemas.microsoft.com/office/drawing/2014/main" id="{3A9062C6-5E11-4E01-917A-9144AF277F1B}"/>
              </a:ext>
            </a:extLst>
          </p:cNvPr>
          <p:cNvSpPr txBox="1"/>
          <p:nvPr/>
        </p:nvSpPr>
        <p:spPr>
          <a:xfrm>
            <a:off x="1682572" y="205462"/>
            <a:ext cx="2736304" cy="400110"/>
          </a:xfrm>
          <a:prstGeom prst="rect">
            <a:avLst/>
          </a:prstGeom>
          <a:noFill/>
        </p:spPr>
        <p:txBody>
          <a:bodyPr wrap="square">
            <a:spAutoFit/>
          </a:bodyPr>
          <a:lstStyle/>
          <a:p>
            <a:r>
              <a:rPr lang="en-US" altLang="zh-CN" sz="2000" b="1" dirty="0"/>
              <a:t>9.2 </a:t>
            </a:r>
            <a:r>
              <a:rPr lang="zh-CN" altLang="en-US" sz="2000" b="1" dirty="0"/>
              <a:t>顺序表的查找</a:t>
            </a:r>
          </a:p>
        </p:txBody>
      </p:sp>
      <p:sp>
        <p:nvSpPr>
          <p:cNvPr id="14" name="文本框 13">
            <a:extLst>
              <a:ext uri="{FF2B5EF4-FFF2-40B4-BE49-F238E27FC236}">
                <a16:creationId xmlns:a16="http://schemas.microsoft.com/office/drawing/2014/main" id="{3F22D713-5C1F-4DA8-9202-84AB10C801D1}"/>
              </a:ext>
            </a:extLst>
          </p:cNvPr>
          <p:cNvSpPr txBox="1"/>
          <p:nvPr/>
        </p:nvSpPr>
        <p:spPr>
          <a:xfrm>
            <a:off x="1728766" y="632482"/>
            <a:ext cx="2843234" cy="417165"/>
          </a:xfrm>
          <a:prstGeom prst="rect">
            <a:avLst/>
          </a:prstGeom>
          <a:noFill/>
        </p:spPr>
        <p:txBody>
          <a:bodyPr wrap="square">
            <a:spAutoFit/>
          </a:bodyPr>
          <a:lstStyle/>
          <a:p>
            <a:pPr marL="285750" indent="-285750">
              <a:lnSpc>
                <a:spcPct val="130000"/>
              </a:lnSpc>
              <a:buClr>
                <a:srgbClr val="FF0000"/>
              </a:buClr>
              <a:buFont typeface="Wingdings" panose="05000000000000000000" pitchFamily="2" charset="2"/>
              <a:buChar char="u"/>
            </a:pPr>
            <a:r>
              <a:rPr lang="zh-CN" altLang="en-US" b="1" dirty="0"/>
              <a:t>分块查找法</a:t>
            </a:r>
          </a:p>
        </p:txBody>
      </p:sp>
      <p:sp>
        <p:nvSpPr>
          <p:cNvPr id="19" name="文本框 18">
            <a:extLst>
              <a:ext uri="{FF2B5EF4-FFF2-40B4-BE49-F238E27FC236}">
                <a16:creationId xmlns:a16="http://schemas.microsoft.com/office/drawing/2014/main" id="{FE746CDB-DC1C-4E1B-B90D-01274B698226}"/>
              </a:ext>
            </a:extLst>
          </p:cNvPr>
          <p:cNvSpPr txBox="1"/>
          <p:nvPr/>
        </p:nvSpPr>
        <p:spPr>
          <a:xfrm>
            <a:off x="2051720" y="1016456"/>
            <a:ext cx="6127944" cy="777264"/>
          </a:xfrm>
          <a:prstGeom prst="rect">
            <a:avLst/>
          </a:prstGeom>
          <a:noFill/>
          <a:ln w="12700">
            <a:noFill/>
          </a:ln>
        </p:spPr>
        <p:txBody>
          <a:bodyPr wrap="square">
            <a:spAutoFit/>
          </a:bodyPr>
          <a:lstStyle/>
          <a:p>
            <a:pPr marL="285750" indent="-285750">
              <a:lnSpc>
                <a:spcPct val="130000"/>
              </a:lnSpc>
              <a:buClr>
                <a:srgbClr val="FF0000"/>
              </a:buClr>
              <a:buFont typeface="Wingdings" panose="05000000000000000000" pitchFamily="2" charset="2"/>
              <a:buChar char="n"/>
            </a:pPr>
            <a:r>
              <a:rPr lang="zh-CN" altLang="en-US" b="1" dirty="0">
                <a:solidFill>
                  <a:srgbClr val="FF0000"/>
                </a:solidFill>
              </a:rPr>
              <a:t>算法分析：</a:t>
            </a:r>
            <a:r>
              <a:rPr lang="zh-CN" altLang="en-US" dirty="0"/>
              <a:t>假设在索引表上的平均查找长度为</a:t>
            </a:r>
            <a:r>
              <a:rPr lang="en-US" altLang="zh-CN" dirty="0">
                <a:solidFill>
                  <a:srgbClr val="FF0000"/>
                </a:solidFill>
              </a:rPr>
              <a:t>ASL</a:t>
            </a:r>
            <a:r>
              <a:rPr lang="en-US" altLang="zh-CN" baseline="-25000" dirty="0">
                <a:solidFill>
                  <a:srgbClr val="FF0000"/>
                </a:solidFill>
              </a:rPr>
              <a:t>b</a:t>
            </a:r>
            <a:r>
              <a:rPr lang="zh-CN" altLang="en-US" dirty="0"/>
              <a:t>，在查找表上的平均查找长度为</a:t>
            </a:r>
            <a:r>
              <a:rPr lang="en-US" altLang="zh-CN" dirty="0">
                <a:solidFill>
                  <a:srgbClr val="FF0000"/>
                </a:solidFill>
              </a:rPr>
              <a:t>ASL</a:t>
            </a:r>
            <a:r>
              <a:rPr lang="en-US" altLang="zh-CN" baseline="-25000" dirty="0">
                <a:solidFill>
                  <a:srgbClr val="FF0000"/>
                </a:solidFill>
              </a:rPr>
              <a:t>w</a:t>
            </a:r>
            <a:r>
              <a:rPr lang="zh-CN" altLang="en-US" dirty="0"/>
              <a:t>，则</a:t>
            </a:r>
          </a:p>
        </p:txBody>
      </p:sp>
      <p:sp>
        <p:nvSpPr>
          <p:cNvPr id="32" name="文本框 31">
            <a:extLst>
              <a:ext uri="{FF2B5EF4-FFF2-40B4-BE49-F238E27FC236}">
                <a16:creationId xmlns:a16="http://schemas.microsoft.com/office/drawing/2014/main" id="{9147A301-2F49-465B-BDAB-4CA170411729}"/>
              </a:ext>
            </a:extLst>
          </p:cNvPr>
          <p:cNvSpPr txBox="1"/>
          <p:nvPr/>
        </p:nvSpPr>
        <p:spPr>
          <a:xfrm>
            <a:off x="3523235" y="1756412"/>
            <a:ext cx="2376264" cy="369332"/>
          </a:xfrm>
          <a:prstGeom prst="rect">
            <a:avLst/>
          </a:prstGeom>
          <a:noFill/>
        </p:spPr>
        <p:txBody>
          <a:bodyPr wrap="square">
            <a:spAutoFit/>
          </a:bodyPr>
          <a:lstStyle/>
          <a:p>
            <a:r>
              <a:rPr lang="en-US" altLang="zh-CN" dirty="0">
                <a:solidFill>
                  <a:srgbClr val="FF0000"/>
                </a:solidFill>
              </a:rPr>
              <a:t>ASL = ASL</a:t>
            </a:r>
            <a:r>
              <a:rPr lang="en-US" altLang="zh-CN" baseline="-25000" dirty="0">
                <a:solidFill>
                  <a:srgbClr val="FF0000"/>
                </a:solidFill>
              </a:rPr>
              <a:t>w </a:t>
            </a:r>
            <a:r>
              <a:rPr lang="en-US" altLang="zh-CN" dirty="0">
                <a:solidFill>
                  <a:srgbClr val="FF0000"/>
                </a:solidFill>
              </a:rPr>
              <a:t>+ ASL</a:t>
            </a:r>
            <a:r>
              <a:rPr lang="en-US" altLang="zh-CN" baseline="-25000" dirty="0">
                <a:solidFill>
                  <a:srgbClr val="FF0000"/>
                </a:solidFill>
              </a:rPr>
              <a:t>b</a:t>
            </a:r>
            <a:endParaRPr lang="zh-CN" altLang="en-US" dirty="0">
              <a:solidFill>
                <a:srgbClr val="FF0000"/>
              </a:solidFill>
            </a:endParaRPr>
          </a:p>
        </p:txBody>
      </p:sp>
      <p:graphicFrame>
        <p:nvGraphicFramePr>
          <p:cNvPr id="34" name="Group 77">
            <a:extLst>
              <a:ext uri="{FF2B5EF4-FFF2-40B4-BE49-F238E27FC236}">
                <a16:creationId xmlns:a16="http://schemas.microsoft.com/office/drawing/2014/main" id="{D60E78DA-F012-4365-B8DC-6CC0420833E9}"/>
              </a:ext>
            </a:extLst>
          </p:cNvPr>
          <p:cNvGraphicFramePr>
            <a:graphicFrameLocks noGrp="1"/>
          </p:cNvGraphicFramePr>
          <p:nvPr>
            <p:extLst>
              <p:ext uri="{D42A27DB-BD31-4B8C-83A1-F6EECF244321}">
                <p14:modId xmlns:p14="http://schemas.microsoft.com/office/powerpoint/2010/main" val="2880593270"/>
              </p:ext>
            </p:extLst>
          </p:nvPr>
        </p:nvGraphicFramePr>
        <p:xfrm>
          <a:off x="1653065" y="3071780"/>
          <a:ext cx="6079014" cy="335280"/>
        </p:xfrm>
        <a:graphic>
          <a:graphicData uri="http://schemas.openxmlformats.org/drawingml/2006/table">
            <a:tbl>
              <a:tblPr/>
              <a:tblGrid>
                <a:gridCol w="406624">
                  <a:extLst>
                    <a:ext uri="{9D8B030D-6E8A-4147-A177-3AD203B41FA5}">
                      <a16:colId xmlns:a16="http://schemas.microsoft.com/office/drawing/2014/main" val="20000"/>
                    </a:ext>
                  </a:extLst>
                </a:gridCol>
                <a:gridCol w="432048">
                  <a:extLst>
                    <a:ext uri="{9D8B030D-6E8A-4147-A177-3AD203B41FA5}">
                      <a16:colId xmlns:a16="http://schemas.microsoft.com/office/drawing/2014/main" val="20001"/>
                    </a:ext>
                  </a:extLst>
                </a:gridCol>
                <a:gridCol w="432048">
                  <a:extLst>
                    <a:ext uri="{9D8B030D-6E8A-4147-A177-3AD203B41FA5}">
                      <a16:colId xmlns:a16="http://schemas.microsoft.com/office/drawing/2014/main" val="20002"/>
                    </a:ext>
                  </a:extLst>
                </a:gridCol>
                <a:gridCol w="360040">
                  <a:extLst>
                    <a:ext uri="{9D8B030D-6E8A-4147-A177-3AD203B41FA5}">
                      <a16:colId xmlns:a16="http://schemas.microsoft.com/office/drawing/2014/main" val="20003"/>
                    </a:ext>
                  </a:extLst>
                </a:gridCol>
                <a:gridCol w="522695">
                  <a:extLst>
                    <a:ext uri="{9D8B030D-6E8A-4147-A177-3AD203B41FA5}">
                      <a16:colId xmlns:a16="http://schemas.microsoft.com/office/drawing/2014/main" val="20004"/>
                    </a:ext>
                  </a:extLst>
                </a:gridCol>
                <a:gridCol w="432048">
                  <a:extLst>
                    <a:ext uri="{9D8B030D-6E8A-4147-A177-3AD203B41FA5}">
                      <a16:colId xmlns:a16="http://schemas.microsoft.com/office/drawing/2014/main" val="20005"/>
                    </a:ext>
                  </a:extLst>
                </a:gridCol>
                <a:gridCol w="1997585">
                  <a:extLst>
                    <a:ext uri="{9D8B030D-6E8A-4147-A177-3AD203B41FA5}">
                      <a16:colId xmlns:a16="http://schemas.microsoft.com/office/drawing/2014/main" val="20006"/>
                    </a:ext>
                  </a:extLst>
                </a:gridCol>
                <a:gridCol w="594703">
                  <a:extLst>
                    <a:ext uri="{9D8B030D-6E8A-4147-A177-3AD203B41FA5}">
                      <a16:colId xmlns:a16="http://schemas.microsoft.com/office/drawing/2014/main" val="2442973391"/>
                    </a:ext>
                  </a:extLst>
                </a:gridCol>
                <a:gridCol w="469175">
                  <a:extLst>
                    <a:ext uri="{9D8B030D-6E8A-4147-A177-3AD203B41FA5}">
                      <a16:colId xmlns:a16="http://schemas.microsoft.com/office/drawing/2014/main" val="1636413859"/>
                    </a:ext>
                  </a:extLst>
                </a:gridCol>
                <a:gridCol w="432048">
                  <a:extLst>
                    <a:ext uri="{9D8B030D-6E8A-4147-A177-3AD203B41FA5}">
                      <a16:colId xmlns:a16="http://schemas.microsoft.com/office/drawing/2014/main" val="3266854508"/>
                    </a:ext>
                  </a:extLst>
                </a:gridCol>
              </a:tblGrid>
              <a:tr h="301445">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1" lang="en-US" altLang="zh-CN" sz="1600" b="0" i="0" u="none" strike="noStrike" kern="1200" cap="none" normalizeH="0" baseline="0" noProof="1">
                        <a:ln>
                          <a:noFill/>
                        </a:ln>
                        <a:solidFill>
                          <a:srgbClr val="000000"/>
                        </a:solidFill>
                        <a:effectLst/>
                        <a:latin typeface="+mn-lt"/>
                        <a:ea typeface="+mn-ea"/>
                        <a:cs typeface="+mn-ea"/>
                        <a:sym typeface="+mn-lt"/>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noProof="1">
                          <a:ln>
                            <a:noFill/>
                          </a:ln>
                          <a:solidFill>
                            <a:srgbClr val="000000"/>
                          </a:solidFill>
                          <a:effectLst/>
                          <a:latin typeface="+mn-lt"/>
                          <a:ea typeface="+mn-ea"/>
                          <a:cs typeface="+mn-ea"/>
                          <a:sym typeface="+mn-lt"/>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1" lang="en-US" altLang="zh-CN" sz="1600" b="0"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1" lang="en-US" altLang="zh-CN" sz="1600" b="0"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noProof="1">
                          <a:ln>
                            <a:noFill/>
                          </a:ln>
                          <a:solidFill>
                            <a:srgbClr val="000000"/>
                          </a:solidFill>
                          <a:effectLst/>
                          <a:latin typeface="+mn-lt"/>
                          <a:ea typeface="+mn-ea"/>
                          <a:cs typeface="+mn-ea"/>
                          <a:sym typeface="+mn-lt"/>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1" lang="en-US" altLang="zh-CN" sz="1600" b="0"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noProof="1">
                          <a:ln>
                            <a:noFill/>
                          </a:ln>
                          <a:solidFill>
                            <a:srgbClr val="000000"/>
                          </a:solidFill>
                          <a:effectLst/>
                          <a:latin typeface="+mn-lt"/>
                          <a:ea typeface="+mn-ea"/>
                          <a:cs typeface="+mn-ea"/>
                          <a:sym typeface="+mn-lt"/>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1" lang="en-US" altLang="zh-CN" sz="1600" b="0"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noProof="1">
                          <a:ln>
                            <a:noFill/>
                          </a:ln>
                          <a:solidFill>
                            <a:srgbClr val="000000"/>
                          </a:solidFill>
                          <a:effectLst/>
                          <a:latin typeface="+mn-lt"/>
                          <a:ea typeface="+mn-ea"/>
                          <a:cs typeface="+mn-ea"/>
                          <a:sym typeface="+mn-lt"/>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1" lang="en-US" altLang="zh-CN" sz="1600" b="0" i="0" u="none" strike="noStrike" cap="none" normalizeH="0" baseline="0" noProof="1">
                        <a:ln>
                          <a:noFill/>
                        </a:ln>
                        <a:solidFill>
                          <a:srgbClr val="000000"/>
                        </a:solidFill>
                        <a:effectLst/>
                        <a:latin typeface="+mn-lt"/>
                        <a:ea typeface="+mn-ea"/>
                        <a:cs typeface="+mn-ea"/>
                        <a:sym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5" name="文本框 34">
            <a:extLst>
              <a:ext uri="{FF2B5EF4-FFF2-40B4-BE49-F238E27FC236}">
                <a16:creationId xmlns:a16="http://schemas.microsoft.com/office/drawing/2014/main" id="{D27C0D46-6852-46E8-B1AD-02D74CFC856B}"/>
              </a:ext>
            </a:extLst>
          </p:cNvPr>
          <p:cNvSpPr txBox="1"/>
          <p:nvPr/>
        </p:nvSpPr>
        <p:spPr>
          <a:xfrm>
            <a:off x="1671860" y="3407060"/>
            <a:ext cx="6079014" cy="338554"/>
          </a:xfrm>
          <a:prstGeom prst="rect">
            <a:avLst/>
          </a:prstGeom>
          <a:noFill/>
        </p:spPr>
        <p:txBody>
          <a:bodyPr wrap="square">
            <a:spAutoFit/>
          </a:bodyPr>
          <a:lstStyle/>
          <a:p>
            <a:r>
              <a:rPr lang="en-US" altLang="zh-CN" sz="1600" dirty="0">
                <a:latin typeface="Times New Roman" panose="02020603050405020304" pitchFamily="18" charset="0"/>
                <a:ea typeface="微软雅黑" panose="020B0503020204020204" pitchFamily="34" charset="-122"/>
              </a:rPr>
              <a:t>1     …       s    s+1    …     2s                                           n-s-1               n</a:t>
            </a:r>
            <a:endParaRPr lang="zh-CN" altLang="en-US" sz="1600" dirty="0"/>
          </a:p>
        </p:txBody>
      </p:sp>
      <p:graphicFrame>
        <p:nvGraphicFramePr>
          <p:cNvPr id="39" name="表格 38">
            <a:extLst>
              <a:ext uri="{FF2B5EF4-FFF2-40B4-BE49-F238E27FC236}">
                <a16:creationId xmlns:a16="http://schemas.microsoft.com/office/drawing/2014/main" id="{918FDBF2-4539-4211-B8C8-45111190088C}"/>
              </a:ext>
            </a:extLst>
          </p:cNvPr>
          <p:cNvGraphicFramePr>
            <a:graphicFrameLocks noGrp="1"/>
          </p:cNvGraphicFramePr>
          <p:nvPr>
            <p:extLst>
              <p:ext uri="{D42A27DB-BD31-4B8C-83A1-F6EECF244321}">
                <p14:modId xmlns:p14="http://schemas.microsoft.com/office/powerpoint/2010/main" val="3461177191"/>
              </p:ext>
            </p:extLst>
          </p:nvPr>
        </p:nvGraphicFramePr>
        <p:xfrm>
          <a:off x="3483607" y="2171083"/>
          <a:ext cx="2088232" cy="335280"/>
        </p:xfrm>
        <a:graphic>
          <a:graphicData uri="http://schemas.openxmlformats.org/drawingml/2006/table">
            <a:tbl>
              <a:tblPr/>
              <a:tblGrid>
                <a:gridCol w="406624">
                  <a:extLst>
                    <a:ext uri="{9D8B030D-6E8A-4147-A177-3AD203B41FA5}">
                      <a16:colId xmlns:a16="http://schemas.microsoft.com/office/drawing/2014/main" val="4153442643"/>
                    </a:ext>
                  </a:extLst>
                </a:gridCol>
                <a:gridCol w="432048">
                  <a:extLst>
                    <a:ext uri="{9D8B030D-6E8A-4147-A177-3AD203B41FA5}">
                      <a16:colId xmlns:a16="http://schemas.microsoft.com/office/drawing/2014/main" val="1318257997"/>
                    </a:ext>
                  </a:extLst>
                </a:gridCol>
                <a:gridCol w="792088">
                  <a:extLst>
                    <a:ext uri="{9D8B030D-6E8A-4147-A177-3AD203B41FA5}">
                      <a16:colId xmlns:a16="http://schemas.microsoft.com/office/drawing/2014/main" val="3977854707"/>
                    </a:ext>
                  </a:extLst>
                </a:gridCol>
                <a:gridCol w="457472">
                  <a:extLst>
                    <a:ext uri="{9D8B030D-6E8A-4147-A177-3AD203B41FA5}">
                      <a16:colId xmlns:a16="http://schemas.microsoft.com/office/drawing/2014/main" val="3214042275"/>
                    </a:ext>
                  </a:extLst>
                </a:gridCol>
              </a:tblGrid>
              <a:tr h="301445">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r" defTabSz="914400" rtl="0" eaLnBrk="1" fontAlgn="base" latinLnBrk="0" hangingPunct="1">
                        <a:lnSpc>
                          <a:spcPct val="100000"/>
                        </a:lnSpc>
                        <a:spcBef>
                          <a:spcPct val="0"/>
                        </a:spcBef>
                        <a:spcAft>
                          <a:spcPct val="0"/>
                        </a:spcAft>
                        <a:buClrTx/>
                        <a:buSzTx/>
                        <a:buFontTx/>
                        <a:buNone/>
                      </a:pPr>
                      <a:r>
                        <a:rPr kumimoji="1" lang="en-US" altLang="zh-CN" sz="1600" b="1" i="0" u="none" strike="noStrike" kern="1200" cap="none" normalizeH="0" baseline="0" noProof="1">
                          <a:ln>
                            <a:noFill/>
                          </a:ln>
                          <a:solidFill>
                            <a:schemeClr val="tx1"/>
                          </a:solidFill>
                          <a:effectLst/>
                          <a:latin typeface="+mn-lt"/>
                          <a:ea typeface="+mn-ea"/>
                          <a:cs typeface="+mn-ea"/>
                          <a:sym typeface="+mn-lt"/>
                        </a:rPr>
                        <a:t>.</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r" defTabSz="914400" rtl="0" eaLnBrk="1" fontAlgn="base" latinLnBrk="0" hangingPunct="1">
                        <a:lnSpc>
                          <a:spcPct val="100000"/>
                        </a:lnSpc>
                        <a:spcBef>
                          <a:spcPct val="0"/>
                        </a:spcBef>
                        <a:spcAft>
                          <a:spcPct val="0"/>
                        </a:spcAft>
                        <a:buClrTx/>
                        <a:buSzTx/>
                        <a:buFontTx/>
                        <a:buNone/>
                      </a:pPr>
                      <a:r>
                        <a:rPr kumimoji="1" lang="en-US" altLang="zh-CN" sz="1600" b="1" i="0" u="none" strike="noStrike" cap="none" normalizeH="0" baseline="0" noProof="1">
                          <a:ln>
                            <a:noFill/>
                          </a:ln>
                          <a:solidFill>
                            <a:srgbClr val="000000"/>
                          </a:solidFill>
                          <a:effectLst/>
                          <a:latin typeface="+mn-lt"/>
                          <a:ea typeface="+mn-ea"/>
                          <a:cs typeface="+mn-ea"/>
                          <a:sym typeface="+mn-lt"/>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noProof="1">
                          <a:ln>
                            <a:noFill/>
                          </a:ln>
                          <a:solidFill>
                            <a:schemeClr val="tx1"/>
                          </a:solidFill>
                          <a:effectLst/>
                          <a:latin typeface="+mn-lt"/>
                          <a:ea typeface="+mn-ea"/>
                          <a:cs typeface="+mn-ea"/>
                          <a:sym typeface="+mn-lt"/>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r" defTabSz="914400" rtl="0" eaLnBrk="1" fontAlgn="base" latinLnBrk="0" hangingPunct="1">
                        <a:lnSpc>
                          <a:spcPct val="100000"/>
                        </a:lnSpc>
                        <a:spcBef>
                          <a:spcPct val="0"/>
                        </a:spcBef>
                        <a:spcAft>
                          <a:spcPct val="0"/>
                        </a:spcAft>
                        <a:buClrTx/>
                        <a:buSzTx/>
                        <a:buFontTx/>
                        <a:buNone/>
                      </a:pPr>
                      <a:r>
                        <a:rPr kumimoji="1" lang="en-US" altLang="zh-CN" sz="1600" b="1" i="0" u="none" strike="noStrike" cap="none" normalizeH="0" baseline="0" noProof="1">
                          <a:ln>
                            <a:noFill/>
                          </a:ln>
                          <a:solidFill>
                            <a:schemeClr val="tx1"/>
                          </a:solidFill>
                          <a:effectLst/>
                          <a:latin typeface="+mn-lt"/>
                          <a:ea typeface="+mn-ea"/>
                          <a:cs typeface="+mn-ea"/>
                          <a:sym typeface="+mn-lt"/>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21677342"/>
                  </a:ext>
                </a:extLst>
              </a:tr>
            </a:tbl>
          </a:graphicData>
        </a:graphic>
      </p:graphicFrame>
      <p:cxnSp>
        <p:nvCxnSpPr>
          <p:cNvPr id="43" name="直接箭头连接符 42">
            <a:extLst>
              <a:ext uri="{FF2B5EF4-FFF2-40B4-BE49-F238E27FC236}">
                <a16:creationId xmlns:a16="http://schemas.microsoft.com/office/drawing/2014/main" id="{4A39F291-816A-4732-8577-65493E121E8F}"/>
              </a:ext>
            </a:extLst>
          </p:cNvPr>
          <p:cNvCxnSpPr>
            <a:cxnSpLocks/>
          </p:cNvCxnSpPr>
          <p:nvPr/>
        </p:nvCxnSpPr>
        <p:spPr>
          <a:xfrm>
            <a:off x="5427823" y="2383351"/>
            <a:ext cx="1080120" cy="688429"/>
          </a:xfrm>
          <a:prstGeom prst="straightConnector1">
            <a:avLst/>
          </a:prstGeom>
          <a:ln>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21209C35-C591-4BAB-8FFE-9CE9D79C4543}"/>
              </a:ext>
            </a:extLst>
          </p:cNvPr>
          <p:cNvSpPr txBox="1"/>
          <p:nvPr/>
        </p:nvSpPr>
        <p:spPr>
          <a:xfrm>
            <a:off x="3483607" y="2489094"/>
            <a:ext cx="2088232" cy="338554"/>
          </a:xfrm>
          <a:prstGeom prst="rect">
            <a:avLst/>
          </a:prstGeom>
          <a:noFill/>
        </p:spPr>
        <p:txBody>
          <a:bodyPr wrap="square">
            <a:spAutoFit/>
          </a:bodyPr>
          <a:lstStyle/>
          <a:p>
            <a:r>
              <a:rPr lang="en-US" altLang="zh-CN" sz="1600" dirty="0">
                <a:latin typeface="Times New Roman" panose="02020603050405020304" pitchFamily="18" charset="0"/>
                <a:ea typeface="微软雅黑" panose="020B0503020204020204" pitchFamily="34" charset="-122"/>
              </a:rPr>
              <a:t> 1      2          …         b</a:t>
            </a:r>
            <a:endParaRPr lang="zh-CN" altLang="en-US" sz="1600" dirty="0"/>
          </a:p>
        </p:txBody>
      </p:sp>
      <p:cxnSp>
        <p:nvCxnSpPr>
          <p:cNvPr id="5" name="直接连接符 4">
            <a:extLst>
              <a:ext uri="{FF2B5EF4-FFF2-40B4-BE49-F238E27FC236}">
                <a16:creationId xmlns:a16="http://schemas.microsoft.com/office/drawing/2014/main" id="{30311C39-01A4-45CD-804E-67CA65E2A895}"/>
              </a:ext>
            </a:extLst>
          </p:cNvPr>
          <p:cNvCxnSpPr/>
          <p:nvPr/>
        </p:nvCxnSpPr>
        <p:spPr>
          <a:xfrm>
            <a:off x="3699631" y="2171083"/>
            <a:ext cx="0" cy="31801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EB320AD4-BCA6-4B87-9046-CA61815AB9C8}"/>
              </a:ext>
            </a:extLst>
          </p:cNvPr>
          <p:cNvCxnSpPr/>
          <p:nvPr/>
        </p:nvCxnSpPr>
        <p:spPr>
          <a:xfrm>
            <a:off x="4131679" y="2188352"/>
            <a:ext cx="0" cy="31801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5655F6D9-08AB-4150-837E-3BCBDBC55A44}"/>
              </a:ext>
            </a:extLst>
          </p:cNvPr>
          <p:cNvCxnSpPr/>
          <p:nvPr/>
        </p:nvCxnSpPr>
        <p:spPr>
          <a:xfrm>
            <a:off x="5355815" y="2171083"/>
            <a:ext cx="0" cy="31801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CF9BE61F-54FE-45A9-BDF5-A0E003C6359E}"/>
              </a:ext>
            </a:extLst>
          </p:cNvPr>
          <p:cNvCxnSpPr>
            <a:cxnSpLocks/>
          </p:cNvCxnSpPr>
          <p:nvPr/>
        </p:nvCxnSpPr>
        <p:spPr>
          <a:xfrm flipH="1">
            <a:off x="3123567" y="2398415"/>
            <a:ext cx="1072980" cy="673365"/>
          </a:xfrm>
          <a:prstGeom prst="straightConnector1">
            <a:avLst/>
          </a:prstGeom>
          <a:ln>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D9324E2D-F593-4F54-905F-3935701902B1}"/>
              </a:ext>
            </a:extLst>
          </p:cNvPr>
          <p:cNvCxnSpPr>
            <a:cxnSpLocks/>
          </p:cNvCxnSpPr>
          <p:nvPr/>
        </p:nvCxnSpPr>
        <p:spPr>
          <a:xfrm flipH="1">
            <a:off x="1851826" y="2401496"/>
            <a:ext cx="1916243" cy="670284"/>
          </a:xfrm>
          <a:prstGeom prst="straightConnector1">
            <a:avLst/>
          </a:prstGeom>
          <a:ln>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E29B52CE-5644-4E2A-A569-43C8B35DC21B}"/>
              </a:ext>
            </a:extLst>
          </p:cNvPr>
          <p:cNvSpPr txBox="1"/>
          <p:nvPr/>
        </p:nvSpPr>
        <p:spPr>
          <a:xfrm>
            <a:off x="1579689" y="3684983"/>
            <a:ext cx="6127944" cy="1137363"/>
          </a:xfrm>
          <a:prstGeom prst="rect">
            <a:avLst/>
          </a:prstGeom>
          <a:noFill/>
          <a:ln w="12700">
            <a:noFill/>
          </a:ln>
        </p:spPr>
        <p:txBody>
          <a:bodyPr wrap="square">
            <a:spAutoFit/>
          </a:bodyPr>
          <a:lstStyle/>
          <a:p>
            <a:pPr marL="285750" indent="-285750">
              <a:lnSpc>
                <a:spcPct val="130000"/>
              </a:lnSpc>
              <a:buClr>
                <a:srgbClr val="FF0000"/>
              </a:buClr>
              <a:buFont typeface="Wingdings" panose="05000000000000000000" pitchFamily="2" charset="2"/>
              <a:buChar char="n"/>
            </a:pPr>
            <a:r>
              <a:rPr lang="zh-CN" altLang="en-US" dirty="0"/>
              <a:t>一般情况下，不妨令查找表长为</a:t>
            </a:r>
            <a:r>
              <a:rPr lang="en-US" altLang="zh-CN" dirty="0">
                <a:solidFill>
                  <a:srgbClr val="FF0000"/>
                </a:solidFill>
              </a:rPr>
              <a:t>n</a:t>
            </a:r>
            <a:r>
              <a:rPr lang="zh-CN" altLang="en-US" dirty="0"/>
              <a:t>，均匀划分为</a:t>
            </a:r>
            <a:r>
              <a:rPr lang="en-US" altLang="zh-CN" dirty="0">
                <a:solidFill>
                  <a:srgbClr val="FF0000"/>
                </a:solidFill>
              </a:rPr>
              <a:t>b</a:t>
            </a:r>
            <a:r>
              <a:rPr lang="zh-CN" altLang="en-US" dirty="0"/>
              <a:t>块，每块含关键字</a:t>
            </a:r>
            <a:r>
              <a:rPr lang="en-US" altLang="zh-CN" dirty="0"/>
              <a:t>s = n/b</a:t>
            </a:r>
            <a:r>
              <a:rPr lang="zh-CN" altLang="en-US" dirty="0"/>
              <a:t>个；在索引表查找到每一块和块内查找到每个关键字，都是等概率的，即</a:t>
            </a:r>
            <a:r>
              <a:rPr lang="en-US" altLang="zh-CN" dirty="0">
                <a:solidFill>
                  <a:srgbClr val="FF0000"/>
                </a:solidFill>
              </a:rPr>
              <a:t>1/b</a:t>
            </a:r>
            <a:r>
              <a:rPr lang="zh-CN" altLang="en-US" dirty="0">
                <a:solidFill>
                  <a:srgbClr val="FF0000"/>
                </a:solidFill>
              </a:rPr>
              <a:t>和</a:t>
            </a:r>
            <a:r>
              <a:rPr lang="en-US" altLang="zh-CN" dirty="0">
                <a:solidFill>
                  <a:srgbClr val="FF0000"/>
                </a:solidFill>
              </a:rPr>
              <a:t>1/s</a:t>
            </a:r>
            <a:r>
              <a:rPr lang="zh-CN" altLang="en-US" dirty="0"/>
              <a:t>。</a:t>
            </a:r>
          </a:p>
        </p:txBody>
      </p:sp>
    </p:spTree>
    <p:custDataLst>
      <p:tags r:id="rId1"/>
    </p:custDataLst>
    <p:extLst>
      <p:ext uri="{BB962C8B-B14F-4D97-AF65-F5344CB8AC3E}">
        <p14:creationId xmlns:p14="http://schemas.microsoft.com/office/powerpoint/2010/main" val="3062946036"/>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500"/>
                                        <p:tgtEl>
                                          <p:spTgt spid="35"/>
                                        </p:tgtEl>
                                      </p:cBhvr>
                                    </p:animEffect>
                                  </p:childTnLst>
                                </p:cTn>
                              </p:par>
                              <p:par>
                                <p:cTn id="15" presetID="22" presetClass="entr" presetSubtype="4"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wipe(down)">
                                      <p:cBhvr>
                                        <p:cTn id="17" dur="500"/>
                                        <p:tgtEl>
                                          <p:spTgt spid="43"/>
                                        </p:tgtEl>
                                      </p:cBhvr>
                                    </p:animEffect>
                                  </p:childTnLst>
                                </p:cTn>
                              </p:par>
                              <p:par>
                                <p:cTn id="18" presetID="10" presetClass="entr" presetSubtype="0" fill="hold" nodeType="with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par>
                                <p:cTn id="24" presetID="22" presetClass="entr" presetSubtype="4" fill="hold"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wipe(down)">
                                      <p:cBhvr>
                                        <p:cTn id="26" dur="500"/>
                                        <p:tgtEl>
                                          <p:spTgt spid="47"/>
                                        </p:tgtEl>
                                      </p:cBhvr>
                                    </p:animEffect>
                                  </p:childTnLst>
                                </p:cTn>
                              </p:par>
                              <p:par>
                                <p:cTn id="27" presetID="10"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nodeType="with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par>
                                <p:cTn id="33" presetID="10" presetClass="entr" presetSubtype="0" fill="hold"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500"/>
                                        <p:tgtEl>
                                          <p:spTgt spid="46"/>
                                        </p:tgtEl>
                                      </p:cBhvr>
                                    </p:animEffect>
                                  </p:childTnLst>
                                </p:cTn>
                              </p:par>
                              <p:par>
                                <p:cTn id="36" presetID="22" presetClass="entr" presetSubtype="4" fill="hold" nodeType="with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wipe(down)">
                                      <p:cBhvr>
                                        <p:cTn id="38" dur="500"/>
                                        <p:tgtEl>
                                          <p:spTgt spid="4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fade">
                                      <p:cBhvr>
                                        <p:cTn id="4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2" grpId="0"/>
      <p:bldP spid="35" grpId="0"/>
      <p:bldP spid="44" grpId="0"/>
      <p:bldP spid="4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540568" y="-598083"/>
            <a:ext cx="2150080" cy="1634177"/>
            <a:chOff x="6084168" y="3923907"/>
            <a:chExt cx="3445634" cy="2618868"/>
          </a:xfrm>
        </p:grpSpPr>
        <p:sp>
          <p:nvSpPr>
            <p:cNvPr id="10" name="Freeform 5"/>
            <p:cNvSpPr/>
            <p:nvPr/>
          </p:nvSpPr>
          <p:spPr bwMode="auto">
            <a:xfrm>
              <a:off x="6084168" y="3923907"/>
              <a:ext cx="2615636" cy="2618868"/>
            </a:xfrm>
            <a:custGeom>
              <a:avLst/>
              <a:gdLst>
                <a:gd name="T0" fmla="*/ 809 w 1619"/>
                <a:gd name="T1" fmla="*/ 1621 h 1621"/>
                <a:gd name="T2" fmla="*/ 0 w 1619"/>
                <a:gd name="T3" fmla="*/ 810 h 1621"/>
                <a:gd name="T4" fmla="*/ 809 w 1619"/>
                <a:gd name="T5" fmla="*/ 0 h 1621"/>
                <a:gd name="T6" fmla="*/ 1619 w 1619"/>
                <a:gd name="T7" fmla="*/ 810 h 1621"/>
                <a:gd name="T8" fmla="*/ 809 w 1619"/>
                <a:gd name="T9" fmla="*/ 1621 h 1621"/>
              </a:gdLst>
              <a:ahLst/>
              <a:cxnLst>
                <a:cxn ang="0">
                  <a:pos x="T0" y="T1"/>
                </a:cxn>
                <a:cxn ang="0">
                  <a:pos x="T2" y="T3"/>
                </a:cxn>
                <a:cxn ang="0">
                  <a:pos x="T4" y="T5"/>
                </a:cxn>
                <a:cxn ang="0">
                  <a:pos x="T6" y="T7"/>
                </a:cxn>
                <a:cxn ang="0">
                  <a:pos x="T8" y="T9"/>
                </a:cxn>
              </a:cxnLst>
              <a:rect l="0" t="0" r="r" b="b"/>
              <a:pathLst>
                <a:path w="1619" h="1621">
                  <a:moveTo>
                    <a:pt x="809" y="1621"/>
                  </a:moveTo>
                  <a:lnTo>
                    <a:pt x="0" y="810"/>
                  </a:lnTo>
                  <a:lnTo>
                    <a:pt x="809" y="0"/>
                  </a:lnTo>
                  <a:lnTo>
                    <a:pt x="1619" y="810"/>
                  </a:lnTo>
                  <a:lnTo>
                    <a:pt x="809" y="1621"/>
                  </a:lnTo>
                  <a:close/>
                </a:path>
              </a:pathLst>
            </a:custGeom>
            <a:solidFill>
              <a:srgbClr val="DD24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dirty="0">
                <a:cs typeface="+mn-ea"/>
                <a:sym typeface="+mn-lt"/>
              </a:endParaRPr>
            </a:p>
          </p:txBody>
        </p:sp>
        <p:sp>
          <p:nvSpPr>
            <p:cNvPr id="13" name="Freeform 3301"/>
            <p:cNvSpPr/>
            <p:nvPr/>
          </p:nvSpPr>
          <p:spPr bwMode="auto">
            <a:xfrm>
              <a:off x="7893162" y="4520570"/>
              <a:ext cx="1636640" cy="1638160"/>
            </a:xfrm>
            <a:custGeom>
              <a:avLst/>
              <a:gdLst>
                <a:gd name="T0" fmla="*/ 1617 w 3233"/>
                <a:gd name="T1" fmla="*/ 3236 h 3236"/>
                <a:gd name="T2" fmla="*/ 0 w 3233"/>
                <a:gd name="T3" fmla="*/ 1619 h 3236"/>
                <a:gd name="T4" fmla="*/ 1617 w 3233"/>
                <a:gd name="T5" fmla="*/ 0 h 3236"/>
                <a:gd name="T6" fmla="*/ 3233 w 3233"/>
                <a:gd name="T7" fmla="*/ 1619 h 3236"/>
                <a:gd name="T8" fmla="*/ 1617 w 3233"/>
                <a:gd name="T9" fmla="*/ 3236 h 3236"/>
              </a:gdLst>
              <a:ahLst/>
              <a:cxnLst>
                <a:cxn ang="0">
                  <a:pos x="T0" y="T1"/>
                </a:cxn>
                <a:cxn ang="0">
                  <a:pos x="T2" y="T3"/>
                </a:cxn>
                <a:cxn ang="0">
                  <a:pos x="T4" y="T5"/>
                </a:cxn>
                <a:cxn ang="0">
                  <a:pos x="T6" y="T7"/>
                </a:cxn>
                <a:cxn ang="0">
                  <a:pos x="T8" y="T9"/>
                </a:cxn>
              </a:cxnLst>
              <a:rect l="0" t="0" r="r" b="b"/>
              <a:pathLst>
                <a:path w="3233" h="3236">
                  <a:moveTo>
                    <a:pt x="1617" y="3236"/>
                  </a:moveTo>
                  <a:lnTo>
                    <a:pt x="0" y="1619"/>
                  </a:lnTo>
                  <a:lnTo>
                    <a:pt x="1617" y="0"/>
                  </a:lnTo>
                  <a:lnTo>
                    <a:pt x="3233" y="1619"/>
                  </a:lnTo>
                  <a:lnTo>
                    <a:pt x="1617" y="3236"/>
                  </a:lnTo>
                  <a:close/>
                </a:path>
              </a:pathLst>
            </a:custGeom>
            <a:solidFill>
              <a:srgbClr val="333333"/>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dirty="0">
                <a:cs typeface="+mn-ea"/>
                <a:sym typeface="+mn-lt"/>
              </a:endParaRPr>
            </a:p>
          </p:txBody>
        </p:sp>
      </p:grpSp>
      <p:sp>
        <p:nvSpPr>
          <p:cNvPr id="2" name="灯片编号占位符 1">
            <a:extLst>
              <a:ext uri="{FF2B5EF4-FFF2-40B4-BE49-F238E27FC236}">
                <a16:creationId xmlns:a16="http://schemas.microsoft.com/office/drawing/2014/main" id="{A4390690-6CB5-43F4-8705-BC124DF3703E}"/>
              </a:ext>
            </a:extLst>
          </p:cNvPr>
          <p:cNvSpPr>
            <a:spLocks noGrp="1"/>
          </p:cNvSpPr>
          <p:nvPr>
            <p:ph type="sldNum" sz="quarter" idx="12"/>
          </p:nvPr>
        </p:nvSpPr>
        <p:spPr>
          <a:xfrm>
            <a:off x="6609130" y="4601365"/>
            <a:ext cx="2133600" cy="273844"/>
          </a:xfrm>
        </p:spPr>
        <p:txBody>
          <a:bodyPr/>
          <a:lstStyle/>
          <a:p>
            <a:fld id="{49AE70B2-8BF9-45C0-BB95-33D1B9D3A854}" type="slidenum">
              <a:rPr lang="zh-CN" altLang="en-US" smtClean="0">
                <a:cs typeface="+mn-ea"/>
                <a:sym typeface="+mn-lt"/>
              </a:rPr>
              <a:t>25</a:t>
            </a:fld>
            <a:endParaRPr lang="zh-CN" altLang="en-US">
              <a:cs typeface="+mn-ea"/>
              <a:sym typeface="+mn-lt"/>
            </a:endParaRPr>
          </a:p>
        </p:txBody>
      </p:sp>
      <p:sp>
        <p:nvSpPr>
          <p:cNvPr id="50" name="文本框 49">
            <a:extLst>
              <a:ext uri="{FF2B5EF4-FFF2-40B4-BE49-F238E27FC236}">
                <a16:creationId xmlns:a16="http://schemas.microsoft.com/office/drawing/2014/main" id="{3A9062C6-5E11-4E01-917A-9144AF277F1B}"/>
              </a:ext>
            </a:extLst>
          </p:cNvPr>
          <p:cNvSpPr txBox="1"/>
          <p:nvPr/>
        </p:nvSpPr>
        <p:spPr>
          <a:xfrm>
            <a:off x="1682572" y="205462"/>
            <a:ext cx="2736304" cy="400110"/>
          </a:xfrm>
          <a:prstGeom prst="rect">
            <a:avLst/>
          </a:prstGeom>
          <a:noFill/>
        </p:spPr>
        <p:txBody>
          <a:bodyPr wrap="square">
            <a:spAutoFit/>
          </a:bodyPr>
          <a:lstStyle/>
          <a:p>
            <a:r>
              <a:rPr lang="en-US" altLang="zh-CN" sz="2000" b="1" dirty="0"/>
              <a:t>9.2 </a:t>
            </a:r>
            <a:r>
              <a:rPr lang="zh-CN" altLang="en-US" sz="2000" b="1" dirty="0"/>
              <a:t>顺序表的查找</a:t>
            </a:r>
          </a:p>
        </p:txBody>
      </p:sp>
      <p:sp>
        <p:nvSpPr>
          <p:cNvPr id="19" name="文本框 18">
            <a:extLst>
              <a:ext uri="{FF2B5EF4-FFF2-40B4-BE49-F238E27FC236}">
                <a16:creationId xmlns:a16="http://schemas.microsoft.com/office/drawing/2014/main" id="{FE746CDB-DC1C-4E1B-B90D-01274B698226}"/>
              </a:ext>
            </a:extLst>
          </p:cNvPr>
          <p:cNvSpPr txBox="1"/>
          <p:nvPr/>
        </p:nvSpPr>
        <p:spPr>
          <a:xfrm>
            <a:off x="2051720" y="1022058"/>
            <a:ext cx="2367156" cy="417165"/>
          </a:xfrm>
          <a:prstGeom prst="rect">
            <a:avLst/>
          </a:prstGeom>
          <a:noFill/>
          <a:ln w="12700">
            <a:noFill/>
          </a:ln>
        </p:spPr>
        <p:txBody>
          <a:bodyPr wrap="square">
            <a:spAutoFit/>
          </a:bodyPr>
          <a:lstStyle/>
          <a:p>
            <a:pPr marL="285750" indent="-285750">
              <a:lnSpc>
                <a:spcPct val="130000"/>
              </a:lnSpc>
              <a:buClr>
                <a:srgbClr val="FF0000"/>
              </a:buClr>
              <a:buFont typeface="Wingdings" panose="05000000000000000000" pitchFamily="2" charset="2"/>
              <a:buChar char="n"/>
            </a:pPr>
            <a:r>
              <a:rPr lang="zh-CN" altLang="en-US" b="1" dirty="0">
                <a:solidFill>
                  <a:srgbClr val="FF0000"/>
                </a:solidFill>
              </a:rPr>
              <a:t>顺序查找法确定块</a:t>
            </a:r>
            <a:endParaRPr lang="zh-CN" altLang="en-US" dirty="0"/>
          </a:p>
        </p:txBody>
      </p:sp>
      <p:sp>
        <p:nvSpPr>
          <p:cNvPr id="21" name="文本框 20">
            <a:extLst>
              <a:ext uri="{FF2B5EF4-FFF2-40B4-BE49-F238E27FC236}">
                <a16:creationId xmlns:a16="http://schemas.microsoft.com/office/drawing/2014/main" id="{CFE55F33-1868-4E8A-9734-75C28AE1B0E7}"/>
              </a:ext>
            </a:extLst>
          </p:cNvPr>
          <p:cNvSpPr txBox="1"/>
          <p:nvPr/>
        </p:nvSpPr>
        <p:spPr>
          <a:xfrm>
            <a:off x="1728766" y="632482"/>
            <a:ext cx="2843234" cy="417165"/>
          </a:xfrm>
          <a:prstGeom prst="rect">
            <a:avLst/>
          </a:prstGeom>
          <a:noFill/>
        </p:spPr>
        <p:txBody>
          <a:bodyPr wrap="square">
            <a:spAutoFit/>
          </a:bodyPr>
          <a:lstStyle/>
          <a:p>
            <a:pPr marL="285750" indent="-285750">
              <a:lnSpc>
                <a:spcPct val="130000"/>
              </a:lnSpc>
              <a:buClr>
                <a:srgbClr val="FF0000"/>
              </a:buClr>
              <a:buFont typeface="Wingdings" panose="05000000000000000000" pitchFamily="2" charset="2"/>
              <a:buChar char="u"/>
            </a:pPr>
            <a:r>
              <a:rPr lang="zh-CN" altLang="en-US" b="1" dirty="0"/>
              <a:t>分块查找法</a:t>
            </a: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681C6E74-95D0-4C85-8D8B-2367D5CEB711}"/>
                  </a:ext>
                </a:extLst>
              </p:cNvPr>
              <p:cNvSpPr txBox="1"/>
              <p:nvPr/>
            </p:nvSpPr>
            <p:spPr>
              <a:xfrm>
                <a:off x="2461051" y="1491630"/>
                <a:ext cx="4148079" cy="506870"/>
              </a:xfrm>
              <a:prstGeom prst="rect">
                <a:avLst/>
              </a:prstGeom>
              <a:solidFill>
                <a:schemeClr val="accent6">
                  <a:lumMod val="20000"/>
                  <a:lumOff val="80000"/>
                </a:schemeClr>
              </a:solidFill>
            </p:spPr>
            <p:txBody>
              <a:bodyPr wrap="square">
                <a:spAutoFit/>
              </a:bodyPr>
              <a:lstStyle/>
              <a:p>
                <a:r>
                  <a:rPr lang="en-US" altLang="zh-CN" dirty="0">
                    <a:latin typeface="Times New Roman" panose="02020603050405020304" pitchFamily="18" charset="0"/>
                    <a:ea typeface="微软雅黑" panose="020B0503020204020204" pitchFamily="34" charset="-122"/>
                  </a:rPr>
                  <a:t>ASL</a:t>
                </a:r>
                <a:r>
                  <a:rPr lang="en-US" altLang="zh-CN" baseline="-25000" dirty="0">
                    <a:latin typeface="Times New Roman" panose="02020603050405020304" pitchFamily="18" charset="0"/>
                    <a:ea typeface="微软雅黑" panose="020B0503020204020204" pitchFamily="34" charset="-122"/>
                  </a:rPr>
                  <a:t> </a:t>
                </a:r>
                <a:r>
                  <a:rPr lang="en-US" altLang="zh-CN" dirty="0">
                    <a:latin typeface="Times New Roman" panose="02020603050405020304" pitchFamily="18" charset="0"/>
                    <a:ea typeface="微软雅黑" panose="020B0503020204020204" pitchFamily="34" charset="-122"/>
                  </a:rPr>
                  <a:t>= </a:t>
                </a:r>
                <a14:m>
                  <m:oMath xmlns:m="http://schemas.openxmlformats.org/officeDocument/2006/math">
                    <m:f>
                      <m:fPr>
                        <m:ctrlPr>
                          <a:rPr lang="en-US" altLang="zh-CN" i="1" smtClean="0">
                            <a:solidFill>
                              <a:schemeClr val="tx1"/>
                            </a:solidFill>
                            <a:latin typeface="Cambria Math" panose="02040503050406030204" pitchFamily="18" charset="0"/>
                            <a:ea typeface="微软雅黑" panose="020B0503020204020204" pitchFamily="34" charset="-122"/>
                          </a:rPr>
                        </m:ctrlPr>
                      </m:fPr>
                      <m:num>
                        <m:r>
                          <a:rPr lang="en-US" altLang="zh-CN" b="0" i="1" smtClean="0">
                            <a:solidFill>
                              <a:schemeClr val="tx1"/>
                            </a:solidFill>
                            <a:latin typeface="Cambria Math" panose="02040503050406030204" pitchFamily="18" charset="0"/>
                            <a:ea typeface="微软雅黑" panose="020B0503020204020204" pitchFamily="34" charset="-122"/>
                          </a:rPr>
                          <m:t>1</m:t>
                        </m:r>
                      </m:num>
                      <m:den>
                        <m:r>
                          <a:rPr lang="en-US" altLang="zh-CN" b="0" i="1" smtClean="0">
                            <a:solidFill>
                              <a:schemeClr val="tx1"/>
                            </a:solidFill>
                            <a:latin typeface="Cambria Math" panose="02040503050406030204" pitchFamily="18" charset="0"/>
                            <a:ea typeface="微软雅黑" panose="020B0503020204020204" pitchFamily="34" charset="-122"/>
                          </a:rPr>
                          <m:t>𝑏</m:t>
                        </m:r>
                      </m:den>
                    </m:f>
                    <m:nary>
                      <m:naryPr>
                        <m:chr m:val="∑"/>
                        <m:ctrlPr>
                          <a:rPr lang="en-US" altLang="zh-CN" i="1" smtClean="0">
                            <a:solidFill>
                              <a:schemeClr val="tx1"/>
                            </a:solidFill>
                            <a:latin typeface="Cambria Math" panose="02040503050406030204" pitchFamily="18" charset="0"/>
                            <a:ea typeface="微软雅黑" panose="020B0503020204020204" pitchFamily="34" charset="-122"/>
                          </a:rPr>
                        </m:ctrlPr>
                      </m:naryPr>
                      <m:sub>
                        <m:r>
                          <m:rPr>
                            <m:brk m:alnAt="23"/>
                          </m:rPr>
                          <a:rPr lang="en-US" altLang="zh-CN" b="0" i="1" smtClean="0">
                            <a:solidFill>
                              <a:schemeClr val="tx1"/>
                            </a:solidFill>
                            <a:latin typeface="Cambria Math" panose="02040503050406030204" pitchFamily="18" charset="0"/>
                            <a:ea typeface="微软雅黑" panose="020B0503020204020204" pitchFamily="34" charset="-122"/>
                          </a:rPr>
                          <m:t>𝑗</m:t>
                        </m:r>
                        <m:r>
                          <a:rPr lang="en-US" altLang="zh-CN" b="0" i="1" smtClean="0">
                            <a:solidFill>
                              <a:schemeClr val="tx1"/>
                            </a:solidFill>
                            <a:latin typeface="Cambria Math" panose="02040503050406030204" pitchFamily="18" charset="0"/>
                            <a:ea typeface="微软雅黑" panose="020B0503020204020204" pitchFamily="34" charset="-122"/>
                          </a:rPr>
                          <m:t>=1</m:t>
                        </m:r>
                      </m:sub>
                      <m:sup>
                        <m:r>
                          <a:rPr lang="en-US" altLang="zh-CN" b="0" i="1" smtClean="0">
                            <a:solidFill>
                              <a:schemeClr val="tx1"/>
                            </a:solidFill>
                            <a:latin typeface="Cambria Math" panose="02040503050406030204" pitchFamily="18" charset="0"/>
                            <a:ea typeface="微软雅黑" panose="020B0503020204020204" pitchFamily="34" charset="-122"/>
                          </a:rPr>
                          <m:t>𝑏</m:t>
                        </m:r>
                      </m:sup>
                      <m:e>
                        <m:r>
                          <a:rPr lang="en-US" altLang="zh-CN" b="0" i="1" smtClean="0">
                            <a:solidFill>
                              <a:schemeClr val="tx1"/>
                            </a:solidFill>
                            <a:latin typeface="Cambria Math" panose="02040503050406030204" pitchFamily="18" charset="0"/>
                            <a:ea typeface="微软雅黑" panose="020B0503020204020204" pitchFamily="34" charset="-122"/>
                          </a:rPr>
                          <m:t>𝑗</m:t>
                        </m:r>
                        <m:r>
                          <a:rPr lang="en-US" altLang="zh-CN" b="0" i="1" smtClean="0">
                            <a:solidFill>
                              <a:schemeClr val="tx1"/>
                            </a:solidFill>
                            <a:latin typeface="Cambria Math" panose="02040503050406030204" pitchFamily="18" charset="0"/>
                            <a:ea typeface="微软雅黑" panose="020B0503020204020204" pitchFamily="34" charset="-122"/>
                          </a:rPr>
                          <m:t>+</m:t>
                        </m:r>
                        <m:f>
                          <m:fPr>
                            <m:ctrlPr>
                              <a:rPr lang="en-US" altLang="zh-CN" i="1">
                                <a:latin typeface="Cambria Math" panose="02040503050406030204" pitchFamily="18" charset="0"/>
                                <a:ea typeface="微软雅黑" panose="020B0503020204020204" pitchFamily="34" charset="-122"/>
                              </a:rPr>
                            </m:ctrlPr>
                          </m:fPr>
                          <m:num>
                            <m:r>
                              <a:rPr lang="en-US" altLang="zh-CN" i="1">
                                <a:latin typeface="Cambria Math" panose="02040503050406030204" pitchFamily="18" charset="0"/>
                                <a:ea typeface="微软雅黑" panose="020B0503020204020204" pitchFamily="34" charset="-122"/>
                              </a:rPr>
                              <m:t>1</m:t>
                            </m:r>
                          </m:num>
                          <m:den>
                            <m:r>
                              <m:rPr>
                                <m:sty m:val="p"/>
                              </m:rPr>
                              <a:rPr lang="en-US" altLang="zh-CN" i="1" smtClean="0">
                                <a:latin typeface="Cambria Math" panose="02040503050406030204" pitchFamily="18" charset="0"/>
                                <a:ea typeface="微软雅黑" panose="020B0503020204020204" pitchFamily="34" charset="-122"/>
                              </a:rPr>
                              <m:t>s</m:t>
                            </m:r>
                          </m:den>
                        </m:f>
                        <m:nary>
                          <m:naryPr>
                            <m:chr m:val="∑"/>
                            <m:ctrlPr>
                              <a:rPr lang="en-US" altLang="zh-CN" i="1">
                                <a:latin typeface="Cambria Math" panose="02040503050406030204" pitchFamily="18" charset="0"/>
                                <a:ea typeface="微软雅黑" panose="020B0503020204020204" pitchFamily="34" charset="-122"/>
                              </a:rPr>
                            </m:ctrlPr>
                          </m:naryPr>
                          <m:sub>
                            <m:r>
                              <a:rPr lang="en-US" altLang="zh-CN" b="0" i="1" smtClean="0">
                                <a:latin typeface="Cambria Math" panose="02040503050406030204" pitchFamily="18" charset="0"/>
                                <a:ea typeface="微软雅黑" panose="020B0503020204020204" pitchFamily="34" charset="-122"/>
                              </a:rPr>
                              <m:t>𝑖</m:t>
                            </m:r>
                            <m:r>
                              <a:rPr lang="en-US" altLang="zh-CN" i="1">
                                <a:latin typeface="Cambria Math" panose="02040503050406030204" pitchFamily="18" charset="0"/>
                                <a:ea typeface="微软雅黑" panose="020B0503020204020204" pitchFamily="34" charset="-122"/>
                              </a:rPr>
                              <m:t>=1</m:t>
                            </m:r>
                          </m:sub>
                          <m:sup>
                            <m:r>
                              <a:rPr lang="en-US" altLang="zh-CN" b="0" i="1" smtClean="0">
                                <a:latin typeface="Cambria Math" panose="02040503050406030204" pitchFamily="18" charset="0"/>
                                <a:ea typeface="微软雅黑" panose="020B0503020204020204" pitchFamily="34" charset="-122"/>
                              </a:rPr>
                              <m:t>𝑠</m:t>
                            </m:r>
                          </m:sup>
                          <m:e>
                            <m:r>
                              <a:rPr lang="en-US" altLang="zh-CN" b="0" i="1" smtClean="0">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微软雅黑" panose="020B0503020204020204" pitchFamily="34" charset="-122"/>
                                  </a:rPr>
                                </m:ctrlPr>
                              </m:fPr>
                              <m:num>
                                <m:r>
                                  <a:rPr lang="en-US" altLang="zh-CN" b="0" i="1" smtClean="0">
                                    <a:latin typeface="Cambria Math" panose="02040503050406030204" pitchFamily="18" charset="0"/>
                                    <a:ea typeface="微软雅黑" panose="020B0503020204020204" pitchFamily="34" charset="-122"/>
                                  </a:rPr>
                                  <m:t>1</m:t>
                                </m:r>
                              </m:num>
                              <m:den>
                                <m:r>
                                  <a:rPr lang="en-US" altLang="zh-CN" b="0" i="1" smtClean="0">
                                    <a:latin typeface="Cambria Math" panose="02040503050406030204" pitchFamily="18" charset="0"/>
                                    <a:ea typeface="微软雅黑" panose="020B0503020204020204" pitchFamily="34" charset="-122"/>
                                  </a:rPr>
                                  <m:t>2</m:t>
                                </m:r>
                              </m:den>
                            </m:f>
                            <m:d>
                              <m:dPr>
                                <m:ctrlPr>
                                  <a:rPr lang="en-US" altLang="zh-CN" b="0" i="1" smtClean="0">
                                    <a:latin typeface="Cambria Math" panose="02040503050406030204" pitchFamily="18" charset="0"/>
                                    <a:ea typeface="微软雅黑" panose="020B0503020204020204" pitchFamily="34" charset="-122"/>
                                  </a:rPr>
                                </m:ctrlPr>
                              </m:dPr>
                              <m:e>
                                <m:f>
                                  <m:fPr>
                                    <m:ctrlPr>
                                      <a:rPr lang="en-US" altLang="zh-CN" b="0" i="1" smtClean="0">
                                        <a:latin typeface="Cambria Math" panose="02040503050406030204" pitchFamily="18" charset="0"/>
                                        <a:ea typeface="微软雅黑" panose="020B0503020204020204" pitchFamily="34" charset="-122"/>
                                      </a:rPr>
                                    </m:ctrlPr>
                                  </m:fPr>
                                  <m:num>
                                    <m:r>
                                      <a:rPr lang="en-US" altLang="zh-CN" b="0" i="1" smtClean="0">
                                        <a:latin typeface="Cambria Math" panose="02040503050406030204" pitchFamily="18" charset="0"/>
                                        <a:ea typeface="微软雅黑" panose="020B0503020204020204" pitchFamily="34" charset="-122"/>
                                      </a:rPr>
                                      <m:t>𝑛</m:t>
                                    </m:r>
                                  </m:num>
                                  <m:den>
                                    <m:r>
                                      <a:rPr lang="en-US" altLang="zh-CN" b="0" i="1" smtClean="0">
                                        <a:latin typeface="Cambria Math" panose="02040503050406030204" pitchFamily="18" charset="0"/>
                                        <a:ea typeface="微软雅黑" panose="020B0503020204020204" pitchFamily="34" charset="-122"/>
                                      </a:rPr>
                                      <m:t>𝑠</m:t>
                                    </m:r>
                                  </m:den>
                                </m:f>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𝑠</m:t>
                                </m:r>
                              </m:e>
                            </m:d>
                            <m:r>
                              <a:rPr lang="en-US" altLang="zh-CN" b="0" i="1" smtClean="0">
                                <a:latin typeface="Cambria Math" panose="02040503050406030204" pitchFamily="18" charset="0"/>
                                <a:ea typeface="微软雅黑" panose="020B0503020204020204" pitchFamily="34" charset="-122"/>
                              </a:rPr>
                              <m:t>+1</m:t>
                            </m:r>
                          </m:e>
                        </m:nary>
                      </m:e>
                    </m:nary>
                  </m:oMath>
                </a14:m>
                <a:endParaRPr lang="zh-CN" altLang="en-US" dirty="0"/>
              </a:p>
            </p:txBody>
          </p:sp>
        </mc:Choice>
        <mc:Fallback xmlns="">
          <p:sp>
            <p:nvSpPr>
              <p:cNvPr id="22" name="文本框 21">
                <a:extLst>
                  <a:ext uri="{FF2B5EF4-FFF2-40B4-BE49-F238E27FC236}">
                    <a16:creationId xmlns:a16="http://schemas.microsoft.com/office/drawing/2014/main" id="{681C6E74-95D0-4C85-8D8B-2367D5CEB711}"/>
                  </a:ext>
                </a:extLst>
              </p:cNvPr>
              <p:cNvSpPr txBox="1">
                <a:spLocks noRot="1" noChangeAspect="1" noMove="1" noResize="1" noEditPoints="1" noAdjustHandles="1" noChangeArrowheads="1" noChangeShapeType="1" noTextEdit="1"/>
              </p:cNvSpPr>
              <p:nvPr/>
            </p:nvSpPr>
            <p:spPr>
              <a:xfrm>
                <a:off x="2461051" y="1491630"/>
                <a:ext cx="4148079" cy="506870"/>
              </a:xfrm>
              <a:prstGeom prst="rect">
                <a:avLst/>
              </a:prstGeom>
              <a:blipFill>
                <a:blip r:embed="rId3"/>
                <a:stretch>
                  <a:fillRect l="-1324" t="-73494" b="-1228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8260BE23-ECD6-4932-A24E-AA9C696B74ED}"/>
                  </a:ext>
                </a:extLst>
              </p:cNvPr>
              <p:cNvSpPr txBox="1"/>
              <p:nvPr/>
            </p:nvSpPr>
            <p:spPr>
              <a:xfrm>
                <a:off x="2411760" y="2050907"/>
                <a:ext cx="4843570" cy="374398"/>
              </a:xfrm>
              <a:prstGeom prst="rect">
                <a:avLst/>
              </a:prstGeom>
              <a:noFill/>
            </p:spPr>
            <p:txBody>
              <a:bodyPr wrap="square">
                <a:spAutoFit/>
              </a:bodyPr>
              <a:lstStyle/>
              <a:p>
                <a:r>
                  <a:rPr lang="zh-CN" altLang="en-US" dirty="0">
                    <a:solidFill>
                      <a:schemeClr val="tx1"/>
                    </a:solidFill>
                  </a:rPr>
                  <a:t>当</a:t>
                </a:r>
                <a14:m>
                  <m:oMath xmlns:m="http://schemas.openxmlformats.org/officeDocument/2006/math">
                    <m:r>
                      <m:rPr>
                        <m:sty m:val="p"/>
                      </m:rPr>
                      <a:rPr lang="en-US" altLang="zh-CN" b="0" i="0" smtClean="0">
                        <a:solidFill>
                          <a:schemeClr val="tx1"/>
                        </a:solidFill>
                        <a:latin typeface="Cambria Math" panose="02040503050406030204" pitchFamily="18" charset="0"/>
                      </a:rPr>
                      <m:t>s</m:t>
                    </m:r>
                    <m:r>
                      <a:rPr lang="en-US" altLang="zh-CN" b="0" i="0" smtClean="0">
                        <a:solidFill>
                          <a:schemeClr val="tx1"/>
                        </a:solidFill>
                        <a:latin typeface="Cambria Math" panose="02040503050406030204" pitchFamily="18" charset="0"/>
                      </a:rPr>
                      <m:t>=</m:t>
                    </m:r>
                    <m:rad>
                      <m:radPr>
                        <m:degHide m:val="on"/>
                        <m:ctrlPr>
                          <a:rPr lang="en-US" altLang="zh-CN" i="1" smtClean="0">
                            <a:solidFill>
                              <a:schemeClr val="tx1"/>
                            </a:solidFill>
                            <a:latin typeface="Cambria Math" panose="02040503050406030204" pitchFamily="18" charset="0"/>
                          </a:rPr>
                        </m:ctrlPr>
                      </m:radPr>
                      <m:deg/>
                      <m:e>
                        <m:r>
                          <a:rPr lang="en-US" altLang="zh-CN" b="0" i="1" smtClean="0">
                            <a:solidFill>
                              <a:schemeClr val="tx1"/>
                            </a:solidFill>
                            <a:latin typeface="Cambria Math" panose="02040503050406030204" pitchFamily="18" charset="0"/>
                          </a:rPr>
                          <m:t>𝑛</m:t>
                        </m:r>
                      </m:e>
                    </m:rad>
                    <m:r>
                      <a:rPr lang="en-US" altLang="zh-CN" b="0" i="1" smtClean="0">
                        <a:solidFill>
                          <a:schemeClr val="tx1"/>
                        </a:solidFill>
                        <a:latin typeface="Cambria Math" panose="02040503050406030204" pitchFamily="18" charset="0"/>
                      </a:rPr>
                      <m:t> </m:t>
                    </m:r>
                  </m:oMath>
                </a14:m>
                <a:r>
                  <a:rPr lang="zh-CN" altLang="en-US" dirty="0">
                    <a:solidFill>
                      <a:schemeClr val="tx1"/>
                    </a:solidFill>
                  </a:rPr>
                  <a:t>时，</a:t>
                </a:r>
                <a:r>
                  <a:rPr lang="en-US" altLang="zh-CN" dirty="0">
                    <a:solidFill>
                      <a:schemeClr val="tx1"/>
                    </a:solidFill>
                  </a:rPr>
                  <a:t>ASL</a:t>
                </a:r>
                <a:r>
                  <a:rPr lang="zh-CN" altLang="en-US" dirty="0">
                    <a:solidFill>
                      <a:schemeClr val="tx1"/>
                    </a:solidFill>
                  </a:rPr>
                  <a:t>达到最小值。</a:t>
                </a:r>
              </a:p>
            </p:txBody>
          </p:sp>
        </mc:Choice>
        <mc:Fallback xmlns="">
          <p:sp>
            <p:nvSpPr>
              <p:cNvPr id="24" name="文本框 23">
                <a:extLst>
                  <a:ext uri="{FF2B5EF4-FFF2-40B4-BE49-F238E27FC236}">
                    <a16:creationId xmlns:a16="http://schemas.microsoft.com/office/drawing/2014/main" id="{8260BE23-ECD6-4932-A24E-AA9C696B74ED}"/>
                  </a:ext>
                </a:extLst>
              </p:cNvPr>
              <p:cNvSpPr txBox="1">
                <a:spLocks noRot="1" noChangeAspect="1" noMove="1" noResize="1" noEditPoints="1" noAdjustHandles="1" noChangeArrowheads="1" noChangeShapeType="1" noTextEdit="1"/>
              </p:cNvSpPr>
              <p:nvPr/>
            </p:nvSpPr>
            <p:spPr>
              <a:xfrm>
                <a:off x="2411760" y="2050907"/>
                <a:ext cx="4843570" cy="374398"/>
              </a:xfrm>
              <a:prstGeom prst="rect">
                <a:avLst/>
              </a:prstGeom>
              <a:blipFill>
                <a:blip r:embed="rId4"/>
                <a:stretch>
                  <a:fillRect l="-1134" t="-6452" b="-24194"/>
                </a:stretch>
              </a:blipFill>
            </p:spPr>
            <p:txBody>
              <a:bodyPr/>
              <a:lstStyle/>
              <a:p>
                <a:r>
                  <a:rPr lang="zh-CN" altLang="en-US">
                    <a:noFill/>
                  </a:rPr>
                  <a:t> </a:t>
                </a:r>
              </a:p>
            </p:txBody>
          </p:sp>
        </mc:Fallback>
      </mc:AlternateContent>
      <p:sp>
        <p:nvSpPr>
          <p:cNvPr id="25" name="文本框 24">
            <a:extLst>
              <a:ext uri="{FF2B5EF4-FFF2-40B4-BE49-F238E27FC236}">
                <a16:creationId xmlns:a16="http://schemas.microsoft.com/office/drawing/2014/main" id="{881FEFB7-F87E-4AF5-8EA7-A90109EA13D7}"/>
              </a:ext>
            </a:extLst>
          </p:cNvPr>
          <p:cNvSpPr txBox="1"/>
          <p:nvPr/>
        </p:nvSpPr>
        <p:spPr>
          <a:xfrm>
            <a:off x="2051720" y="2395672"/>
            <a:ext cx="2367156" cy="417165"/>
          </a:xfrm>
          <a:prstGeom prst="rect">
            <a:avLst/>
          </a:prstGeom>
          <a:noFill/>
          <a:ln w="12700">
            <a:noFill/>
          </a:ln>
        </p:spPr>
        <p:txBody>
          <a:bodyPr wrap="square">
            <a:spAutoFit/>
          </a:bodyPr>
          <a:lstStyle/>
          <a:p>
            <a:pPr marL="285750" indent="-285750">
              <a:lnSpc>
                <a:spcPct val="130000"/>
              </a:lnSpc>
              <a:buClr>
                <a:srgbClr val="FF0000"/>
              </a:buClr>
              <a:buFont typeface="Wingdings" panose="05000000000000000000" pitchFamily="2" charset="2"/>
              <a:buChar char="n"/>
            </a:pPr>
            <a:r>
              <a:rPr lang="zh-CN" altLang="en-US" b="1" dirty="0">
                <a:solidFill>
                  <a:srgbClr val="FF0000"/>
                </a:solidFill>
              </a:rPr>
              <a:t>折半查找法确定块</a:t>
            </a:r>
            <a:endParaRPr lang="zh-CN" altLang="en-US" dirty="0"/>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1F741221-7EFA-4C9A-936E-DD6700B24102}"/>
                  </a:ext>
                </a:extLst>
              </p:cNvPr>
              <p:cNvSpPr txBox="1"/>
              <p:nvPr/>
            </p:nvSpPr>
            <p:spPr>
              <a:xfrm>
                <a:off x="2411760" y="2739028"/>
                <a:ext cx="4843570" cy="58214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𝐴𝑆𝐿</m:t>
                      </m:r>
                      <m:r>
                        <a:rPr lang="en-US" altLang="zh-CN" b="0" i="1" smtClean="0">
                          <a:latin typeface="Cambria Math" panose="02040503050406030204" pitchFamily="18" charset="0"/>
                          <a:ea typeface="Cambria Math" panose="02040503050406030204" pitchFamily="18" charset="0"/>
                        </a:rPr>
                        <m:t>≈</m:t>
                      </m:r>
                      <m:func>
                        <m:funcPr>
                          <m:ctrlPr>
                            <a:rPr lang="en-US" altLang="zh-CN" b="0" i="1" smtClean="0">
                              <a:latin typeface="Cambria Math" panose="02040503050406030204" pitchFamily="18" charset="0"/>
                              <a:ea typeface="Cambria Math" panose="02040503050406030204" pitchFamily="18" charset="0"/>
                            </a:rPr>
                          </m:ctrlPr>
                        </m:funcPr>
                        <m:fName>
                          <m:sSub>
                            <m:sSubPr>
                              <m:ctrlPr>
                                <a:rPr lang="en-US" altLang="zh-CN" b="0" i="1" smtClean="0">
                                  <a:latin typeface="Cambria Math" panose="02040503050406030204" pitchFamily="18" charset="0"/>
                                  <a:ea typeface="Cambria Math" panose="02040503050406030204" pitchFamily="18" charset="0"/>
                                </a:rPr>
                              </m:ctrlPr>
                            </m:sSubPr>
                            <m:e>
                              <m:r>
                                <m:rPr>
                                  <m:sty m:val="p"/>
                                </m:rPr>
                                <a:rPr lang="en-US" altLang="zh-CN" b="0" i="0" smtClean="0">
                                  <a:latin typeface="Cambria Math" panose="02040503050406030204" pitchFamily="18" charset="0"/>
                                  <a:ea typeface="Cambria Math" panose="02040503050406030204" pitchFamily="18" charset="0"/>
                                </a:rPr>
                                <m:t>log</m:t>
                              </m:r>
                            </m:e>
                            <m:sub>
                              <m:r>
                                <a:rPr lang="en-US" altLang="zh-CN" b="0" i="1" smtClean="0">
                                  <a:latin typeface="Cambria Math" panose="02040503050406030204" pitchFamily="18" charset="0"/>
                                  <a:ea typeface="Cambria Math" panose="02040503050406030204" pitchFamily="18" charset="0"/>
                                </a:rPr>
                                <m:t>2</m:t>
                              </m:r>
                            </m:sub>
                          </m:sSub>
                        </m:fName>
                        <m:e>
                          <m:d>
                            <m:dPr>
                              <m:ctrlPr>
                                <a:rPr lang="en-US" altLang="zh-CN" b="0" i="1" smtClean="0">
                                  <a:latin typeface="Cambria Math" panose="02040503050406030204" pitchFamily="18" charset="0"/>
                                  <a:ea typeface="Cambria Math" panose="02040503050406030204" pitchFamily="18" charset="0"/>
                                </a:rPr>
                              </m:ctrlPr>
                            </m:dPr>
                            <m:e>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𝑛</m:t>
                                  </m:r>
                                </m:num>
                                <m:den>
                                  <m:r>
                                    <a:rPr lang="en-US" altLang="zh-CN" b="0" i="1" smtClean="0">
                                      <a:latin typeface="Cambria Math" panose="02040503050406030204" pitchFamily="18" charset="0"/>
                                      <a:ea typeface="Cambria Math" panose="02040503050406030204" pitchFamily="18" charset="0"/>
                                    </a:rPr>
                                    <m:t>𝑠</m:t>
                                  </m:r>
                                </m:den>
                              </m:f>
                              <m:r>
                                <a:rPr lang="en-US" altLang="zh-CN" b="0" i="1" smtClean="0">
                                  <a:latin typeface="Cambria Math" panose="02040503050406030204" pitchFamily="18" charset="0"/>
                                  <a:ea typeface="Cambria Math" panose="02040503050406030204" pitchFamily="18" charset="0"/>
                                </a:rPr>
                                <m:t>+1</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𝑠</m:t>
                              </m:r>
                            </m:num>
                            <m:den>
                              <m:r>
                                <a:rPr lang="en-US" altLang="zh-CN" b="0" i="1" smtClean="0">
                                  <a:latin typeface="Cambria Math" panose="02040503050406030204" pitchFamily="18" charset="0"/>
                                  <a:ea typeface="Cambria Math" panose="02040503050406030204" pitchFamily="18" charset="0"/>
                                </a:rPr>
                                <m:t>2</m:t>
                              </m:r>
                            </m:den>
                          </m:f>
                        </m:e>
                      </m:func>
                    </m:oMath>
                  </m:oMathPara>
                </a14:m>
                <a:endParaRPr lang="zh-CN" altLang="en-US" dirty="0"/>
              </a:p>
            </p:txBody>
          </p:sp>
        </mc:Choice>
        <mc:Fallback xmlns="">
          <p:sp>
            <p:nvSpPr>
              <p:cNvPr id="27" name="文本框 26">
                <a:extLst>
                  <a:ext uri="{FF2B5EF4-FFF2-40B4-BE49-F238E27FC236}">
                    <a16:creationId xmlns:a16="http://schemas.microsoft.com/office/drawing/2014/main" id="{1F741221-7EFA-4C9A-936E-DD6700B24102}"/>
                  </a:ext>
                </a:extLst>
              </p:cNvPr>
              <p:cNvSpPr txBox="1">
                <a:spLocks noRot="1" noChangeAspect="1" noMove="1" noResize="1" noEditPoints="1" noAdjustHandles="1" noChangeArrowheads="1" noChangeShapeType="1" noTextEdit="1"/>
              </p:cNvSpPr>
              <p:nvPr/>
            </p:nvSpPr>
            <p:spPr>
              <a:xfrm>
                <a:off x="2411760" y="2739028"/>
                <a:ext cx="4843570" cy="582147"/>
              </a:xfrm>
              <a:prstGeom prst="rect">
                <a:avLst/>
              </a:prstGeom>
              <a:blipFill>
                <a:blip r:embed="rId5"/>
                <a:stretch>
                  <a:fillRect/>
                </a:stretch>
              </a:blipFill>
            </p:spPr>
            <p:txBody>
              <a:bodyPr/>
              <a:lstStyle/>
              <a:p>
                <a:r>
                  <a:rPr lang="zh-CN" altLang="en-US">
                    <a:noFill/>
                  </a:rPr>
                  <a:t> </a:t>
                </a:r>
              </a:p>
            </p:txBody>
          </p:sp>
        </mc:Fallback>
      </mc:AlternateContent>
      <p:sp>
        <p:nvSpPr>
          <p:cNvPr id="28" name="文本框 27">
            <a:extLst>
              <a:ext uri="{FF2B5EF4-FFF2-40B4-BE49-F238E27FC236}">
                <a16:creationId xmlns:a16="http://schemas.microsoft.com/office/drawing/2014/main" id="{25C17382-F57E-4231-8199-411586CB252F}"/>
              </a:ext>
            </a:extLst>
          </p:cNvPr>
          <p:cNvSpPr txBox="1"/>
          <p:nvPr/>
        </p:nvSpPr>
        <p:spPr>
          <a:xfrm>
            <a:off x="2051720" y="3320681"/>
            <a:ext cx="5976664" cy="1137363"/>
          </a:xfrm>
          <a:prstGeom prst="rect">
            <a:avLst/>
          </a:prstGeom>
          <a:noFill/>
          <a:ln w="12700">
            <a:noFill/>
          </a:ln>
        </p:spPr>
        <p:txBody>
          <a:bodyPr wrap="square">
            <a:spAutoFit/>
          </a:bodyPr>
          <a:lstStyle/>
          <a:p>
            <a:pPr marL="285750" indent="-285750">
              <a:lnSpc>
                <a:spcPct val="130000"/>
              </a:lnSpc>
              <a:buClr>
                <a:srgbClr val="FF0000"/>
              </a:buClr>
              <a:buFont typeface="Wingdings" panose="05000000000000000000" pitchFamily="2" charset="2"/>
              <a:buChar char="n"/>
            </a:pPr>
            <a:r>
              <a:rPr lang="zh-CN" altLang="en-US" dirty="0"/>
              <a:t>分块查找法需要划分块，建立分块索引表。其中，分块要求查找表呈现分块有序性，分块有序性通常属于“自然天成”的。（例如：高校历届毕业生的归档资料）</a:t>
            </a:r>
          </a:p>
        </p:txBody>
      </p:sp>
      <p:sp>
        <p:nvSpPr>
          <p:cNvPr id="29" name="文本框 28">
            <a:extLst>
              <a:ext uri="{FF2B5EF4-FFF2-40B4-BE49-F238E27FC236}">
                <a16:creationId xmlns:a16="http://schemas.microsoft.com/office/drawing/2014/main" id="{47D28653-46D2-490D-A3F9-353A24F81715}"/>
              </a:ext>
            </a:extLst>
          </p:cNvPr>
          <p:cNvSpPr txBox="1"/>
          <p:nvPr/>
        </p:nvSpPr>
        <p:spPr>
          <a:xfrm>
            <a:off x="2030873" y="4496237"/>
            <a:ext cx="5976664" cy="417165"/>
          </a:xfrm>
          <a:prstGeom prst="rect">
            <a:avLst/>
          </a:prstGeom>
          <a:noFill/>
          <a:ln w="12700">
            <a:noFill/>
          </a:ln>
        </p:spPr>
        <p:txBody>
          <a:bodyPr wrap="square">
            <a:spAutoFit/>
          </a:bodyPr>
          <a:lstStyle/>
          <a:p>
            <a:pPr marL="285750" indent="-285750">
              <a:lnSpc>
                <a:spcPct val="130000"/>
              </a:lnSpc>
              <a:buClr>
                <a:srgbClr val="FF0000"/>
              </a:buClr>
              <a:buFont typeface="Wingdings" panose="05000000000000000000" pitchFamily="2" charset="2"/>
              <a:buChar char="n"/>
            </a:pPr>
            <a:r>
              <a:rPr lang="zh-CN" altLang="en-US" dirty="0"/>
              <a:t>分块查找法可以推广，建立多级分块索引表。</a:t>
            </a:r>
          </a:p>
        </p:txBody>
      </p:sp>
    </p:spTree>
    <p:custDataLst>
      <p:tags r:id="rId1"/>
    </p:custDataLst>
    <p:extLst>
      <p:ext uri="{BB962C8B-B14F-4D97-AF65-F5344CB8AC3E}">
        <p14:creationId xmlns:p14="http://schemas.microsoft.com/office/powerpoint/2010/main" val="819112237"/>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left)">
                                      <p:cBhvr>
                                        <p:cTn id="3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animBg="1"/>
      <p:bldP spid="24" grpId="0"/>
      <p:bldP spid="25" grpId="0"/>
      <p:bldP spid="27" grpId="0"/>
      <p:bldP spid="28" grpId="0"/>
      <p:bldP spid="2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683568" y="1347614"/>
            <a:ext cx="3455471" cy="3455471"/>
          </a:xfrm>
          <a:prstGeom prst="ellipse">
            <a:avLst/>
          </a:prstGeom>
          <a:solidFill>
            <a:srgbClr val="DF2D3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latin typeface="Arial" panose="020B0604020202020204"/>
              <a:ea typeface="微软雅黑" panose="020B0503020204020204" pitchFamily="34" charset="-122"/>
            </a:endParaRPr>
          </a:p>
        </p:txBody>
      </p:sp>
      <p:sp>
        <p:nvSpPr>
          <p:cNvPr id="3" name="椭圆 2"/>
          <p:cNvSpPr/>
          <p:nvPr/>
        </p:nvSpPr>
        <p:spPr>
          <a:xfrm>
            <a:off x="5217468" y="1347613"/>
            <a:ext cx="3455471" cy="3455471"/>
          </a:xfrm>
          <a:prstGeom prst="ellipse">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rgbClr val="FFFFFF"/>
              </a:solidFill>
              <a:latin typeface="Arial" panose="020B0604020202020204"/>
              <a:ea typeface="微软雅黑" panose="020B0503020204020204" pitchFamily="34" charset="-122"/>
            </a:endParaRPr>
          </a:p>
        </p:txBody>
      </p:sp>
      <p:grpSp>
        <p:nvGrpSpPr>
          <p:cNvPr id="4" name="组合 3"/>
          <p:cNvGrpSpPr/>
          <p:nvPr/>
        </p:nvGrpSpPr>
        <p:grpSpPr>
          <a:xfrm>
            <a:off x="3752207" y="2149303"/>
            <a:ext cx="1852094" cy="1852092"/>
            <a:chOff x="5146577" y="2705101"/>
            <a:chExt cx="1852094" cy="1852092"/>
          </a:xfrm>
          <a:effectLst/>
        </p:grpSpPr>
        <p:sp>
          <p:nvSpPr>
            <p:cNvPr id="5" name="椭圆 4"/>
            <p:cNvSpPr/>
            <p:nvPr/>
          </p:nvSpPr>
          <p:spPr>
            <a:xfrm>
              <a:off x="5146577" y="2705101"/>
              <a:ext cx="1852094" cy="1852092"/>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latin typeface="Arial" panose="020B0604020202020204"/>
                <a:ea typeface="微软雅黑" panose="020B0503020204020204" pitchFamily="34" charset="-122"/>
              </a:endParaRPr>
            </a:p>
          </p:txBody>
        </p:sp>
        <p:cxnSp>
          <p:nvCxnSpPr>
            <p:cNvPr id="6" name="直接连接符 5"/>
            <p:cNvCxnSpPr/>
            <p:nvPr/>
          </p:nvCxnSpPr>
          <p:spPr>
            <a:xfrm flipH="1">
              <a:off x="5585379" y="3102653"/>
              <a:ext cx="974488" cy="105698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椭圆 12"/>
            <p:cNvSpPr/>
            <p:nvPr/>
          </p:nvSpPr>
          <p:spPr>
            <a:xfrm rot="16200000">
              <a:off x="5585379" y="3139623"/>
              <a:ext cx="396240" cy="322299"/>
            </a:xfrm>
            <a:custGeom>
              <a:avLst/>
              <a:gdLst>
                <a:gd name="T0" fmla="*/ 130 w 256"/>
                <a:gd name="T1" fmla="*/ 8 h 208"/>
                <a:gd name="T2" fmla="*/ 130 w 256"/>
                <a:gd name="T3" fmla="*/ 37 h 208"/>
                <a:gd name="T4" fmla="*/ 177 w 256"/>
                <a:gd name="T5" fmla="*/ 84 h 208"/>
                <a:gd name="T6" fmla="*/ 21 w 256"/>
                <a:gd name="T7" fmla="*/ 84 h 208"/>
                <a:gd name="T8" fmla="*/ 0 w 256"/>
                <a:gd name="T9" fmla="*/ 105 h 208"/>
                <a:gd name="T10" fmla="*/ 21 w 256"/>
                <a:gd name="T11" fmla="*/ 126 h 208"/>
                <a:gd name="T12" fmla="*/ 177 w 256"/>
                <a:gd name="T13" fmla="*/ 126 h 208"/>
                <a:gd name="T14" fmla="*/ 130 w 256"/>
                <a:gd name="T15" fmla="*/ 173 h 208"/>
                <a:gd name="T16" fmla="*/ 130 w 256"/>
                <a:gd name="T17" fmla="*/ 202 h 208"/>
                <a:gd name="T18" fmla="*/ 144 w 256"/>
                <a:gd name="T19" fmla="*/ 208 h 208"/>
                <a:gd name="T20" fmla="*/ 159 w 256"/>
                <a:gd name="T21" fmla="*/ 202 h 208"/>
                <a:gd name="T22" fmla="*/ 256 w 256"/>
                <a:gd name="T23" fmla="*/ 105 h 208"/>
                <a:gd name="T24" fmla="*/ 159 w 256"/>
                <a:gd name="T25" fmla="*/ 8 h 208"/>
                <a:gd name="T26" fmla="*/ 130 w 256"/>
                <a:gd name="T27" fmla="*/ 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208">
                  <a:moveTo>
                    <a:pt x="130" y="8"/>
                  </a:moveTo>
                  <a:cubicBezTo>
                    <a:pt x="122" y="16"/>
                    <a:pt x="122" y="29"/>
                    <a:pt x="130" y="37"/>
                  </a:cubicBezTo>
                  <a:cubicBezTo>
                    <a:pt x="177" y="84"/>
                    <a:pt x="177" y="84"/>
                    <a:pt x="177" y="84"/>
                  </a:cubicBezTo>
                  <a:cubicBezTo>
                    <a:pt x="21" y="84"/>
                    <a:pt x="21" y="84"/>
                    <a:pt x="21" y="84"/>
                  </a:cubicBezTo>
                  <a:cubicBezTo>
                    <a:pt x="9" y="84"/>
                    <a:pt x="0" y="94"/>
                    <a:pt x="0" y="105"/>
                  </a:cubicBezTo>
                  <a:cubicBezTo>
                    <a:pt x="0" y="116"/>
                    <a:pt x="9" y="126"/>
                    <a:pt x="21" y="126"/>
                  </a:cubicBezTo>
                  <a:cubicBezTo>
                    <a:pt x="177" y="126"/>
                    <a:pt x="177" y="126"/>
                    <a:pt x="177" y="126"/>
                  </a:cubicBezTo>
                  <a:cubicBezTo>
                    <a:pt x="130" y="173"/>
                    <a:pt x="130" y="173"/>
                    <a:pt x="130" y="173"/>
                  </a:cubicBezTo>
                  <a:cubicBezTo>
                    <a:pt x="122" y="181"/>
                    <a:pt x="122" y="194"/>
                    <a:pt x="130" y="202"/>
                  </a:cubicBezTo>
                  <a:cubicBezTo>
                    <a:pt x="134" y="206"/>
                    <a:pt x="139" y="208"/>
                    <a:pt x="144" y="208"/>
                  </a:cubicBezTo>
                  <a:cubicBezTo>
                    <a:pt x="150" y="208"/>
                    <a:pt x="155" y="206"/>
                    <a:pt x="159" y="202"/>
                  </a:cubicBezTo>
                  <a:cubicBezTo>
                    <a:pt x="256" y="105"/>
                    <a:pt x="256" y="105"/>
                    <a:pt x="256" y="105"/>
                  </a:cubicBezTo>
                  <a:cubicBezTo>
                    <a:pt x="159" y="8"/>
                    <a:pt x="159" y="8"/>
                    <a:pt x="159" y="8"/>
                  </a:cubicBezTo>
                  <a:cubicBezTo>
                    <a:pt x="151" y="0"/>
                    <a:pt x="138" y="0"/>
                    <a:pt x="130" y="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椭圆 13"/>
            <p:cNvSpPr/>
            <p:nvPr/>
          </p:nvSpPr>
          <p:spPr>
            <a:xfrm rot="16200000" flipV="1">
              <a:off x="6215597" y="3800369"/>
              <a:ext cx="396240" cy="322299"/>
            </a:xfrm>
            <a:custGeom>
              <a:avLst/>
              <a:gdLst>
                <a:gd name="T0" fmla="*/ 130 w 256"/>
                <a:gd name="T1" fmla="*/ 8 h 208"/>
                <a:gd name="T2" fmla="*/ 130 w 256"/>
                <a:gd name="T3" fmla="*/ 37 h 208"/>
                <a:gd name="T4" fmla="*/ 177 w 256"/>
                <a:gd name="T5" fmla="*/ 84 h 208"/>
                <a:gd name="T6" fmla="*/ 21 w 256"/>
                <a:gd name="T7" fmla="*/ 84 h 208"/>
                <a:gd name="T8" fmla="*/ 0 w 256"/>
                <a:gd name="T9" fmla="*/ 105 h 208"/>
                <a:gd name="T10" fmla="*/ 21 w 256"/>
                <a:gd name="T11" fmla="*/ 126 h 208"/>
                <a:gd name="T12" fmla="*/ 177 w 256"/>
                <a:gd name="T13" fmla="*/ 126 h 208"/>
                <a:gd name="T14" fmla="*/ 130 w 256"/>
                <a:gd name="T15" fmla="*/ 173 h 208"/>
                <a:gd name="T16" fmla="*/ 130 w 256"/>
                <a:gd name="T17" fmla="*/ 202 h 208"/>
                <a:gd name="T18" fmla="*/ 144 w 256"/>
                <a:gd name="T19" fmla="*/ 208 h 208"/>
                <a:gd name="T20" fmla="*/ 159 w 256"/>
                <a:gd name="T21" fmla="*/ 202 h 208"/>
                <a:gd name="T22" fmla="*/ 256 w 256"/>
                <a:gd name="T23" fmla="*/ 105 h 208"/>
                <a:gd name="T24" fmla="*/ 159 w 256"/>
                <a:gd name="T25" fmla="*/ 8 h 208"/>
                <a:gd name="T26" fmla="*/ 130 w 256"/>
                <a:gd name="T27" fmla="*/ 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208">
                  <a:moveTo>
                    <a:pt x="130" y="8"/>
                  </a:moveTo>
                  <a:cubicBezTo>
                    <a:pt x="122" y="16"/>
                    <a:pt x="122" y="29"/>
                    <a:pt x="130" y="37"/>
                  </a:cubicBezTo>
                  <a:cubicBezTo>
                    <a:pt x="177" y="84"/>
                    <a:pt x="177" y="84"/>
                    <a:pt x="177" y="84"/>
                  </a:cubicBezTo>
                  <a:cubicBezTo>
                    <a:pt x="21" y="84"/>
                    <a:pt x="21" y="84"/>
                    <a:pt x="21" y="84"/>
                  </a:cubicBezTo>
                  <a:cubicBezTo>
                    <a:pt x="9" y="84"/>
                    <a:pt x="0" y="94"/>
                    <a:pt x="0" y="105"/>
                  </a:cubicBezTo>
                  <a:cubicBezTo>
                    <a:pt x="0" y="116"/>
                    <a:pt x="9" y="126"/>
                    <a:pt x="21" y="126"/>
                  </a:cubicBezTo>
                  <a:cubicBezTo>
                    <a:pt x="177" y="126"/>
                    <a:pt x="177" y="126"/>
                    <a:pt x="177" y="126"/>
                  </a:cubicBezTo>
                  <a:cubicBezTo>
                    <a:pt x="130" y="173"/>
                    <a:pt x="130" y="173"/>
                    <a:pt x="130" y="173"/>
                  </a:cubicBezTo>
                  <a:cubicBezTo>
                    <a:pt x="122" y="181"/>
                    <a:pt x="122" y="194"/>
                    <a:pt x="130" y="202"/>
                  </a:cubicBezTo>
                  <a:cubicBezTo>
                    <a:pt x="134" y="206"/>
                    <a:pt x="139" y="208"/>
                    <a:pt x="144" y="208"/>
                  </a:cubicBezTo>
                  <a:cubicBezTo>
                    <a:pt x="150" y="208"/>
                    <a:pt x="155" y="206"/>
                    <a:pt x="159" y="202"/>
                  </a:cubicBezTo>
                  <a:cubicBezTo>
                    <a:pt x="256" y="105"/>
                    <a:pt x="256" y="105"/>
                    <a:pt x="256" y="105"/>
                  </a:cubicBezTo>
                  <a:cubicBezTo>
                    <a:pt x="159" y="8"/>
                    <a:pt x="159" y="8"/>
                    <a:pt x="159" y="8"/>
                  </a:cubicBezTo>
                  <a:cubicBezTo>
                    <a:pt x="151" y="0"/>
                    <a:pt x="138" y="0"/>
                    <a:pt x="130" y="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9" name="直接连接符 8"/>
          <p:cNvCxnSpPr/>
          <p:nvPr/>
        </p:nvCxnSpPr>
        <p:spPr>
          <a:xfrm>
            <a:off x="1691680" y="1722050"/>
            <a:ext cx="14980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196173" y="1712121"/>
            <a:ext cx="14980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1197956" y="1310850"/>
            <a:ext cx="7078959" cy="3041504"/>
            <a:chOff x="6467912" y="890189"/>
            <a:chExt cx="7078959" cy="3041504"/>
          </a:xfrm>
        </p:grpSpPr>
        <p:sp>
          <p:nvSpPr>
            <p:cNvPr id="12" name="矩形 11"/>
            <p:cNvSpPr/>
            <p:nvPr/>
          </p:nvSpPr>
          <p:spPr>
            <a:xfrm>
              <a:off x="6467912" y="1354577"/>
              <a:ext cx="2593137" cy="2577116"/>
            </a:xfrm>
            <a:prstGeom prst="rect">
              <a:avLst/>
            </a:prstGeom>
          </p:spPr>
          <p:txBody>
            <a:bodyPr wrap="square">
              <a:spAutoFit/>
              <a:scene3d>
                <a:camera prst="orthographicFront"/>
                <a:lightRig rig="threePt" dir="t"/>
              </a:scene3d>
              <a:sp3d contourW="12700"/>
            </a:bodyPr>
            <a:lstStyle/>
            <a:p>
              <a:pPr>
                <a:lnSpc>
                  <a:spcPct val="130000"/>
                </a:lnSpc>
              </a:pPr>
              <a:r>
                <a:rPr lang="zh-CN" altLang="en-US" b="1" dirty="0">
                  <a:solidFill>
                    <a:schemeClr val="tx1">
                      <a:lumMod val="95000"/>
                      <a:lumOff val="5000"/>
                    </a:schemeClr>
                  </a:solidFill>
                </a:rPr>
                <a:t>在表中插入和删除元素时，只要找到该元素对应的块，就可以在该块内进行插入和删除运算。</a:t>
              </a:r>
              <a:endParaRPr lang="en-US" altLang="zh-CN" b="1" dirty="0">
                <a:solidFill>
                  <a:schemeClr val="tx1">
                    <a:lumMod val="95000"/>
                    <a:lumOff val="5000"/>
                  </a:schemeClr>
                </a:solidFill>
              </a:endParaRPr>
            </a:p>
            <a:p>
              <a:pPr>
                <a:lnSpc>
                  <a:spcPct val="130000"/>
                </a:lnSpc>
              </a:pPr>
              <a:r>
                <a:rPr lang="zh-CN" altLang="en-US" b="1" dirty="0">
                  <a:solidFill>
                    <a:schemeClr val="tx1">
                      <a:lumMod val="95000"/>
                      <a:lumOff val="5000"/>
                    </a:schemeClr>
                  </a:solidFill>
                  <a:sym typeface="+mn-ea"/>
                </a:rPr>
                <a:t>由于块内是无序的，故插入和删除比较容易，无需进行大量移动。</a:t>
              </a:r>
              <a:endParaRPr lang="zh-CN" altLang="en-US" b="1" dirty="0">
                <a:solidFill>
                  <a:schemeClr val="bg1"/>
                </a:solidFill>
                <a:sym typeface="+mn-ea"/>
              </a:endParaRPr>
            </a:p>
          </p:txBody>
        </p:sp>
        <p:sp>
          <p:nvSpPr>
            <p:cNvPr id="13" name="矩形 12"/>
            <p:cNvSpPr/>
            <p:nvPr/>
          </p:nvSpPr>
          <p:spPr>
            <a:xfrm>
              <a:off x="6560272" y="890189"/>
              <a:ext cx="2241974" cy="43018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000" b="1" dirty="0">
                  <a:solidFill>
                    <a:schemeClr val="bg1"/>
                  </a:solidFill>
                </a:rPr>
                <a:t>优点</a:t>
              </a:r>
            </a:p>
          </p:txBody>
        </p:sp>
        <p:sp>
          <p:nvSpPr>
            <p:cNvPr id="22" name="矩形 21"/>
            <p:cNvSpPr/>
            <p:nvPr/>
          </p:nvSpPr>
          <p:spPr>
            <a:xfrm>
              <a:off x="10997461" y="1935065"/>
              <a:ext cx="2549410" cy="1136721"/>
            </a:xfrm>
            <a:prstGeom prst="rect">
              <a:avLst/>
            </a:prstGeom>
          </p:spPr>
          <p:txBody>
            <a:bodyPr wrap="square">
              <a:spAutoFit/>
              <a:scene3d>
                <a:camera prst="orthographicFront"/>
                <a:lightRig rig="threePt" dir="t"/>
              </a:scene3d>
              <a:sp3d contourW="12700"/>
            </a:bodyPr>
            <a:lstStyle/>
            <a:p>
              <a:pPr>
                <a:lnSpc>
                  <a:spcPct val="130000"/>
                </a:lnSpc>
              </a:pPr>
              <a:r>
                <a:rPr lang="zh-CN" altLang="en-US" b="1" dirty="0">
                  <a:solidFill>
                    <a:srgbClr val="FFC000"/>
                  </a:solidFill>
                </a:rPr>
                <a:t>要增加一个索引表的存储空间并对初始索引表进行排序运算。</a:t>
              </a:r>
              <a:endParaRPr lang="zh-CN" altLang="en-US" b="1" dirty="0">
                <a:solidFill>
                  <a:schemeClr val="bg1"/>
                </a:solidFill>
                <a:sym typeface="+mn-ea"/>
              </a:endParaRPr>
            </a:p>
          </p:txBody>
        </p:sp>
      </p:grpSp>
      <p:sp>
        <p:nvSpPr>
          <p:cNvPr id="16" name="矩形 15"/>
          <p:cNvSpPr/>
          <p:nvPr/>
        </p:nvSpPr>
        <p:spPr>
          <a:xfrm>
            <a:off x="5824216" y="1310850"/>
            <a:ext cx="2241974" cy="43037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000" b="1" dirty="0">
                <a:solidFill>
                  <a:schemeClr val="bg1"/>
                </a:solidFill>
              </a:rPr>
              <a:t>缺点</a:t>
            </a:r>
          </a:p>
        </p:txBody>
      </p:sp>
      <p:sp>
        <p:nvSpPr>
          <p:cNvPr id="17" name="文本框 16"/>
          <p:cNvSpPr txBox="1"/>
          <p:nvPr/>
        </p:nvSpPr>
        <p:spPr>
          <a:xfrm>
            <a:off x="1499772" y="298020"/>
            <a:ext cx="2185214" cy="46166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tx1">
                    <a:lumMod val="95000"/>
                    <a:lumOff val="5000"/>
                  </a:schemeClr>
                </a:solidFill>
                <a:cs typeface="+mn-ea"/>
              </a:rPr>
              <a:t>9.2 </a:t>
            </a:r>
            <a:r>
              <a:rPr lang="zh-CN" altLang="en-US" sz="2400" b="1" dirty="0">
                <a:solidFill>
                  <a:schemeClr val="tx1">
                    <a:lumMod val="95000"/>
                    <a:lumOff val="5000"/>
                  </a:schemeClr>
                </a:solidFill>
                <a:cs typeface="+mn-ea"/>
              </a:rPr>
              <a:t>分块查找法</a:t>
            </a:r>
          </a:p>
        </p:txBody>
      </p:sp>
      <p:grpSp>
        <p:nvGrpSpPr>
          <p:cNvPr id="18" name="组合 17"/>
          <p:cNvGrpSpPr/>
          <p:nvPr/>
        </p:nvGrpSpPr>
        <p:grpSpPr>
          <a:xfrm>
            <a:off x="-540568" y="-598083"/>
            <a:ext cx="2150080" cy="1634177"/>
            <a:chOff x="6084168" y="3923907"/>
            <a:chExt cx="3445634" cy="2618868"/>
          </a:xfrm>
        </p:grpSpPr>
        <p:sp>
          <p:nvSpPr>
            <p:cNvPr id="19" name="Freeform 5"/>
            <p:cNvSpPr/>
            <p:nvPr/>
          </p:nvSpPr>
          <p:spPr bwMode="auto">
            <a:xfrm>
              <a:off x="6084168" y="3923907"/>
              <a:ext cx="2615636" cy="2618868"/>
            </a:xfrm>
            <a:custGeom>
              <a:avLst/>
              <a:gdLst>
                <a:gd name="T0" fmla="*/ 809 w 1619"/>
                <a:gd name="T1" fmla="*/ 1621 h 1621"/>
                <a:gd name="T2" fmla="*/ 0 w 1619"/>
                <a:gd name="T3" fmla="*/ 810 h 1621"/>
                <a:gd name="T4" fmla="*/ 809 w 1619"/>
                <a:gd name="T5" fmla="*/ 0 h 1621"/>
                <a:gd name="T6" fmla="*/ 1619 w 1619"/>
                <a:gd name="T7" fmla="*/ 810 h 1621"/>
                <a:gd name="T8" fmla="*/ 809 w 1619"/>
                <a:gd name="T9" fmla="*/ 1621 h 1621"/>
              </a:gdLst>
              <a:ahLst/>
              <a:cxnLst>
                <a:cxn ang="0">
                  <a:pos x="T0" y="T1"/>
                </a:cxn>
                <a:cxn ang="0">
                  <a:pos x="T2" y="T3"/>
                </a:cxn>
                <a:cxn ang="0">
                  <a:pos x="T4" y="T5"/>
                </a:cxn>
                <a:cxn ang="0">
                  <a:pos x="T6" y="T7"/>
                </a:cxn>
                <a:cxn ang="0">
                  <a:pos x="T8" y="T9"/>
                </a:cxn>
              </a:cxnLst>
              <a:rect l="0" t="0" r="r" b="b"/>
              <a:pathLst>
                <a:path w="1619" h="1621">
                  <a:moveTo>
                    <a:pt x="809" y="1621"/>
                  </a:moveTo>
                  <a:lnTo>
                    <a:pt x="0" y="810"/>
                  </a:lnTo>
                  <a:lnTo>
                    <a:pt x="809" y="0"/>
                  </a:lnTo>
                  <a:lnTo>
                    <a:pt x="1619" y="810"/>
                  </a:lnTo>
                  <a:lnTo>
                    <a:pt x="809" y="1621"/>
                  </a:lnTo>
                  <a:close/>
                </a:path>
              </a:pathLst>
            </a:custGeom>
            <a:solidFill>
              <a:srgbClr val="DD24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20" name="Freeform 3301"/>
            <p:cNvSpPr/>
            <p:nvPr/>
          </p:nvSpPr>
          <p:spPr bwMode="auto">
            <a:xfrm>
              <a:off x="7893162" y="4520570"/>
              <a:ext cx="1636640" cy="1638160"/>
            </a:xfrm>
            <a:custGeom>
              <a:avLst/>
              <a:gdLst>
                <a:gd name="T0" fmla="*/ 1617 w 3233"/>
                <a:gd name="T1" fmla="*/ 3236 h 3236"/>
                <a:gd name="T2" fmla="*/ 0 w 3233"/>
                <a:gd name="T3" fmla="*/ 1619 h 3236"/>
                <a:gd name="T4" fmla="*/ 1617 w 3233"/>
                <a:gd name="T5" fmla="*/ 0 h 3236"/>
                <a:gd name="T6" fmla="*/ 3233 w 3233"/>
                <a:gd name="T7" fmla="*/ 1619 h 3236"/>
                <a:gd name="T8" fmla="*/ 1617 w 3233"/>
                <a:gd name="T9" fmla="*/ 3236 h 3236"/>
              </a:gdLst>
              <a:ahLst/>
              <a:cxnLst>
                <a:cxn ang="0">
                  <a:pos x="T0" y="T1"/>
                </a:cxn>
                <a:cxn ang="0">
                  <a:pos x="T2" y="T3"/>
                </a:cxn>
                <a:cxn ang="0">
                  <a:pos x="T4" y="T5"/>
                </a:cxn>
                <a:cxn ang="0">
                  <a:pos x="T6" y="T7"/>
                </a:cxn>
                <a:cxn ang="0">
                  <a:pos x="T8" y="T9"/>
                </a:cxn>
              </a:cxnLst>
              <a:rect l="0" t="0" r="r" b="b"/>
              <a:pathLst>
                <a:path w="3233" h="3236">
                  <a:moveTo>
                    <a:pt x="1617" y="3236"/>
                  </a:moveTo>
                  <a:lnTo>
                    <a:pt x="0" y="1619"/>
                  </a:lnTo>
                  <a:lnTo>
                    <a:pt x="1617" y="0"/>
                  </a:lnTo>
                  <a:lnTo>
                    <a:pt x="3233" y="1619"/>
                  </a:lnTo>
                  <a:lnTo>
                    <a:pt x="1617" y="3236"/>
                  </a:lnTo>
                  <a:close/>
                </a:path>
              </a:pathLst>
            </a:custGeom>
            <a:solidFill>
              <a:srgbClr val="333333"/>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grpSp>
    </p:spTree>
    <p:extLst>
      <p:ext uri="{BB962C8B-B14F-4D97-AF65-F5344CB8AC3E}">
        <p14:creationId xmlns:p14="http://schemas.microsoft.com/office/powerpoint/2010/main" val="4119105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500"/>
                                </p:stCondLst>
                                <p:childTnLst>
                                  <p:par>
                                    <p:cTn id="16" presetID="31" presetClass="entr" presetSubtype="0"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1000" fill="hold"/>
                                            <p:tgtEl>
                                              <p:spTgt spid="4"/>
                                            </p:tgtEl>
                                            <p:attrNameLst>
                                              <p:attrName>ppt_w</p:attrName>
                                            </p:attrNameLst>
                                          </p:cBhvr>
                                          <p:tavLst>
                                            <p:tav tm="0">
                                              <p:val>
                                                <p:fltVal val="0"/>
                                              </p:val>
                                            </p:tav>
                                            <p:tav tm="100000">
                                              <p:val>
                                                <p:strVal val="#ppt_w"/>
                                              </p:val>
                                            </p:tav>
                                          </p:tavLst>
                                        </p:anim>
                                        <p:anim calcmode="lin" valueType="num">
                                          <p:cBhvr>
                                            <p:cTn id="19" dur="1000" fill="hold"/>
                                            <p:tgtEl>
                                              <p:spTgt spid="4"/>
                                            </p:tgtEl>
                                            <p:attrNameLst>
                                              <p:attrName>ppt_h</p:attrName>
                                            </p:attrNameLst>
                                          </p:cBhvr>
                                          <p:tavLst>
                                            <p:tav tm="0">
                                              <p:val>
                                                <p:fltVal val="0"/>
                                              </p:val>
                                            </p:tav>
                                            <p:tav tm="100000">
                                              <p:val>
                                                <p:strVal val="#ppt_h"/>
                                              </p:val>
                                            </p:tav>
                                          </p:tavLst>
                                        </p:anim>
                                        <p:anim calcmode="lin" valueType="num">
                                          <p:cBhvr>
                                            <p:cTn id="20" dur="1000" fill="hold"/>
                                            <p:tgtEl>
                                              <p:spTgt spid="4"/>
                                            </p:tgtEl>
                                            <p:attrNameLst>
                                              <p:attrName>style.rotation</p:attrName>
                                            </p:attrNameLst>
                                          </p:cBhvr>
                                          <p:tavLst>
                                            <p:tav tm="0">
                                              <p:val>
                                                <p:fltVal val="90"/>
                                              </p:val>
                                            </p:tav>
                                            <p:tav tm="100000">
                                              <p:val>
                                                <p:fltVal val="0"/>
                                              </p:val>
                                            </p:tav>
                                          </p:tavLst>
                                        </p:anim>
                                        <p:animEffect transition="in" filter="fade">
                                          <p:cBhvr>
                                            <p:cTn id="21" dur="1000"/>
                                            <p:tgtEl>
                                              <p:spTgt spid="4"/>
                                            </p:tgtEl>
                                          </p:cBhvr>
                                        </p:animEffect>
                                      </p:childTnLst>
                                    </p:cTn>
                                  </p:par>
                                </p:childTnLst>
                              </p:cTn>
                            </p:par>
                            <p:par>
                              <p:cTn id="22" fill="hold">
                                <p:stCondLst>
                                  <p:cond delay="1500"/>
                                </p:stCondLst>
                                <p:childTnLst>
                                  <p:par>
                                    <p:cTn id="23" presetID="2" presetClass="entr" presetSubtype="8" fill="hold" nodeType="afterEffect" p14:presetBounceEnd="60000">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14:bounceEnd="60000">
                                          <p:cBhvr additive="base">
                                            <p:cTn id="25" dur="1000" fill="hold"/>
                                            <p:tgtEl>
                                              <p:spTgt spid="11"/>
                                            </p:tgtEl>
                                            <p:attrNameLst>
                                              <p:attrName>ppt_x</p:attrName>
                                            </p:attrNameLst>
                                          </p:cBhvr>
                                          <p:tavLst>
                                            <p:tav tm="0">
                                              <p:val>
                                                <p:strVal val="0-#ppt_w/2"/>
                                              </p:val>
                                            </p:tav>
                                            <p:tav tm="100000">
                                              <p:val>
                                                <p:strVal val="#ppt_x"/>
                                              </p:val>
                                            </p:tav>
                                          </p:tavLst>
                                        </p:anim>
                                        <p:anim calcmode="lin" valueType="num" p14:bounceEnd="60000">
                                          <p:cBhvr additive="base">
                                            <p:cTn id="2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500"/>
                                </p:stCondLst>
                                <p:childTnLst>
                                  <p:par>
                                    <p:cTn id="16" presetID="31" presetClass="entr" presetSubtype="0"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1000" fill="hold"/>
                                            <p:tgtEl>
                                              <p:spTgt spid="4"/>
                                            </p:tgtEl>
                                            <p:attrNameLst>
                                              <p:attrName>ppt_w</p:attrName>
                                            </p:attrNameLst>
                                          </p:cBhvr>
                                          <p:tavLst>
                                            <p:tav tm="0">
                                              <p:val>
                                                <p:fltVal val="0"/>
                                              </p:val>
                                            </p:tav>
                                            <p:tav tm="100000">
                                              <p:val>
                                                <p:strVal val="#ppt_w"/>
                                              </p:val>
                                            </p:tav>
                                          </p:tavLst>
                                        </p:anim>
                                        <p:anim calcmode="lin" valueType="num">
                                          <p:cBhvr>
                                            <p:cTn id="19" dur="1000" fill="hold"/>
                                            <p:tgtEl>
                                              <p:spTgt spid="4"/>
                                            </p:tgtEl>
                                            <p:attrNameLst>
                                              <p:attrName>ppt_h</p:attrName>
                                            </p:attrNameLst>
                                          </p:cBhvr>
                                          <p:tavLst>
                                            <p:tav tm="0">
                                              <p:val>
                                                <p:fltVal val="0"/>
                                              </p:val>
                                            </p:tav>
                                            <p:tav tm="100000">
                                              <p:val>
                                                <p:strVal val="#ppt_h"/>
                                              </p:val>
                                            </p:tav>
                                          </p:tavLst>
                                        </p:anim>
                                        <p:anim calcmode="lin" valueType="num">
                                          <p:cBhvr>
                                            <p:cTn id="20" dur="1000" fill="hold"/>
                                            <p:tgtEl>
                                              <p:spTgt spid="4"/>
                                            </p:tgtEl>
                                            <p:attrNameLst>
                                              <p:attrName>style.rotation</p:attrName>
                                            </p:attrNameLst>
                                          </p:cBhvr>
                                          <p:tavLst>
                                            <p:tav tm="0">
                                              <p:val>
                                                <p:fltVal val="90"/>
                                              </p:val>
                                            </p:tav>
                                            <p:tav tm="100000">
                                              <p:val>
                                                <p:fltVal val="0"/>
                                              </p:val>
                                            </p:tav>
                                          </p:tavLst>
                                        </p:anim>
                                        <p:animEffect transition="in" filter="fade">
                                          <p:cBhvr>
                                            <p:cTn id="21" dur="1000"/>
                                            <p:tgtEl>
                                              <p:spTgt spid="4"/>
                                            </p:tgtEl>
                                          </p:cBhvr>
                                        </p:animEffect>
                                      </p:childTnLst>
                                    </p:cTn>
                                  </p:par>
                                </p:childTnLst>
                              </p:cTn>
                            </p:par>
                            <p:par>
                              <p:cTn id="22" fill="hold">
                                <p:stCondLst>
                                  <p:cond delay="1500"/>
                                </p:stCondLst>
                                <p:childTnLst>
                                  <p:par>
                                    <p:cTn id="23" presetID="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1000" fill="hold"/>
                                            <p:tgtEl>
                                              <p:spTgt spid="11"/>
                                            </p:tgtEl>
                                            <p:attrNameLst>
                                              <p:attrName>ppt_x</p:attrName>
                                            </p:attrNameLst>
                                          </p:cBhvr>
                                          <p:tavLst>
                                            <p:tav tm="0">
                                              <p:val>
                                                <p:strVal val="0-#ppt_w/2"/>
                                              </p:val>
                                            </p:tav>
                                            <p:tav tm="100000">
                                              <p:val>
                                                <p:strVal val="#ppt_x"/>
                                              </p:val>
                                            </p:tav>
                                          </p:tavLst>
                                        </p:anim>
                                        <p:anim calcmode="lin" valueType="num">
                                          <p:cBhvr additive="base">
                                            <p:cTn id="2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540568" y="-598083"/>
            <a:ext cx="2150080" cy="1634177"/>
            <a:chOff x="6084168" y="3923907"/>
            <a:chExt cx="3445634" cy="2618868"/>
          </a:xfrm>
        </p:grpSpPr>
        <p:sp>
          <p:nvSpPr>
            <p:cNvPr id="10" name="Freeform 5"/>
            <p:cNvSpPr/>
            <p:nvPr/>
          </p:nvSpPr>
          <p:spPr bwMode="auto">
            <a:xfrm>
              <a:off x="6084168" y="3923907"/>
              <a:ext cx="2615636" cy="2618868"/>
            </a:xfrm>
            <a:custGeom>
              <a:avLst/>
              <a:gdLst>
                <a:gd name="T0" fmla="*/ 809 w 1619"/>
                <a:gd name="T1" fmla="*/ 1621 h 1621"/>
                <a:gd name="T2" fmla="*/ 0 w 1619"/>
                <a:gd name="T3" fmla="*/ 810 h 1621"/>
                <a:gd name="T4" fmla="*/ 809 w 1619"/>
                <a:gd name="T5" fmla="*/ 0 h 1621"/>
                <a:gd name="T6" fmla="*/ 1619 w 1619"/>
                <a:gd name="T7" fmla="*/ 810 h 1621"/>
                <a:gd name="T8" fmla="*/ 809 w 1619"/>
                <a:gd name="T9" fmla="*/ 1621 h 1621"/>
              </a:gdLst>
              <a:ahLst/>
              <a:cxnLst>
                <a:cxn ang="0">
                  <a:pos x="T0" y="T1"/>
                </a:cxn>
                <a:cxn ang="0">
                  <a:pos x="T2" y="T3"/>
                </a:cxn>
                <a:cxn ang="0">
                  <a:pos x="T4" y="T5"/>
                </a:cxn>
                <a:cxn ang="0">
                  <a:pos x="T6" y="T7"/>
                </a:cxn>
                <a:cxn ang="0">
                  <a:pos x="T8" y="T9"/>
                </a:cxn>
              </a:cxnLst>
              <a:rect l="0" t="0" r="r" b="b"/>
              <a:pathLst>
                <a:path w="1619" h="1621">
                  <a:moveTo>
                    <a:pt x="809" y="1621"/>
                  </a:moveTo>
                  <a:lnTo>
                    <a:pt x="0" y="810"/>
                  </a:lnTo>
                  <a:lnTo>
                    <a:pt x="809" y="0"/>
                  </a:lnTo>
                  <a:lnTo>
                    <a:pt x="1619" y="810"/>
                  </a:lnTo>
                  <a:lnTo>
                    <a:pt x="809" y="1621"/>
                  </a:lnTo>
                  <a:close/>
                </a:path>
              </a:pathLst>
            </a:custGeom>
            <a:solidFill>
              <a:srgbClr val="DD24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dirty="0">
                <a:cs typeface="+mn-ea"/>
                <a:sym typeface="+mn-lt"/>
              </a:endParaRPr>
            </a:p>
          </p:txBody>
        </p:sp>
        <p:sp>
          <p:nvSpPr>
            <p:cNvPr id="13" name="Freeform 3301"/>
            <p:cNvSpPr/>
            <p:nvPr/>
          </p:nvSpPr>
          <p:spPr bwMode="auto">
            <a:xfrm>
              <a:off x="7893162" y="4520570"/>
              <a:ext cx="1636640" cy="1638160"/>
            </a:xfrm>
            <a:custGeom>
              <a:avLst/>
              <a:gdLst>
                <a:gd name="T0" fmla="*/ 1617 w 3233"/>
                <a:gd name="T1" fmla="*/ 3236 h 3236"/>
                <a:gd name="T2" fmla="*/ 0 w 3233"/>
                <a:gd name="T3" fmla="*/ 1619 h 3236"/>
                <a:gd name="T4" fmla="*/ 1617 w 3233"/>
                <a:gd name="T5" fmla="*/ 0 h 3236"/>
                <a:gd name="T6" fmla="*/ 3233 w 3233"/>
                <a:gd name="T7" fmla="*/ 1619 h 3236"/>
                <a:gd name="T8" fmla="*/ 1617 w 3233"/>
                <a:gd name="T9" fmla="*/ 3236 h 3236"/>
              </a:gdLst>
              <a:ahLst/>
              <a:cxnLst>
                <a:cxn ang="0">
                  <a:pos x="T0" y="T1"/>
                </a:cxn>
                <a:cxn ang="0">
                  <a:pos x="T2" y="T3"/>
                </a:cxn>
                <a:cxn ang="0">
                  <a:pos x="T4" y="T5"/>
                </a:cxn>
                <a:cxn ang="0">
                  <a:pos x="T6" y="T7"/>
                </a:cxn>
                <a:cxn ang="0">
                  <a:pos x="T8" y="T9"/>
                </a:cxn>
              </a:cxnLst>
              <a:rect l="0" t="0" r="r" b="b"/>
              <a:pathLst>
                <a:path w="3233" h="3236">
                  <a:moveTo>
                    <a:pt x="1617" y="3236"/>
                  </a:moveTo>
                  <a:lnTo>
                    <a:pt x="0" y="1619"/>
                  </a:lnTo>
                  <a:lnTo>
                    <a:pt x="1617" y="0"/>
                  </a:lnTo>
                  <a:lnTo>
                    <a:pt x="3233" y="1619"/>
                  </a:lnTo>
                  <a:lnTo>
                    <a:pt x="1617" y="3236"/>
                  </a:lnTo>
                  <a:close/>
                </a:path>
              </a:pathLst>
            </a:custGeom>
            <a:solidFill>
              <a:srgbClr val="333333"/>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dirty="0">
                <a:cs typeface="+mn-ea"/>
                <a:sym typeface="+mn-lt"/>
              </a:endParaRPr>
            </a:p>
          </p:txBody>
        </p:sp>
      </p:grpSp>
      <p:sp>
        <p:nvSpPr>
          <p:cNvPr id="7" name="文本框 6">
            <a:extLst>
              <a:ext uri="{FF2B5EF4-FFF2-40B4-BE49-F238E27FC236}">
                <a16:creationId xmlns:a16="http://schemas.microsoft.com/office/drawing/2014/main" id="{5FEC7A93-4498-4855-B5C9-C54C2F074D97}"/>
              </a:ext>
            </a:extLst>
          </p:cNvPr>
          <p:cNvSpPr txBox="1"/>
          <p:nvPr/>
        </p:nvSpPr>
        <p:spPr>
          <a:xfrm>
            <a:off x="1869168" y="1131590"/>
            <a:ext cx="7129887" cy="961097"/>
          </a:xfrm>
          <a:prstGeom prst="rect">
            <a:avLst/>
          </a:prstGeom>
          <a:noFill/>
        </p:spPr>
        <p:txBody>
          <a:bodyPr wrap="square">
            <a:spAutoFit/>
          </a:bodyPr>
          <a:lstStyle/>
          <a:p>
            <a:pPr marL="457200" indent="-457200" eaLnBrk="0" fontAlgn="base" hangingPunct="0">
              <a:lnSpc>
                <a:spcPct val="150000"/>
              </a:lnSpc>
              <a:spcBef>
                <a:spcPct val="0"/>
              </a:spcBef>
              <a:spcAft>
                <a:spcPct val="0"/>
              </a:spcAft>
              <a:buClr>
                <a:srgbClr val="FF0000"/>
              </a:buClr>
              <a:buFont typeface="Wingdings" panose="05000000000000000000" pitchFamily="2" charset="2"/>
              <a:buChar char="n"/>
              <a:defRPr/>
            </a:pPr>
            <a:r>
              <a:rPr lang="zh-CN" altLang="en-US" sz="2000" dirty="0">
                <a:cs typeface="+mn-ea"/>
                <a:sym typeface="+mn-lt"/>
              </a:rPr>
              <a:t>如果数据分布的概率不相同，是什么样的情况？</a:t>
            </a:r>
            <a:endParaRPr lang="en-US" altLang="zh-CN" sz="2000" dirty="0">
              <a:solidFill>
                <a:srgbClr val="0000FF"/>
              </a:solidFill>
              <a:cs typeface="+mn-ea"/>
              <a:sym typeface="+mn-lt"/>
            </a:endParaRPr>
          </a:p>
          <a:p>
            <a:pPr marL="914400" lvl="1" indent="-457200" eaLnBrk="0" fontAlgn="base" hangingPunct="0">
              <a:lnSpc>
                <a:spcPct val="150000"/>
              </a:lnSpc>
              <a:spcBef>
                <a:spcPct val="0"/>
              </a:spcBef>
              <a:spcAft>
                <a:spcPct val="0"/>
              </a:spcAft>
              <a:buFont typeface="Wingdings" panose="05000000000000000000" pitchFamily="2" charset="2"/>
              <a:buChar char="ü"/>
              <a:defRPr/>
            </a:pPr>
            <a:r>
              <a:rPr lang="zh-CN" altLang="en-US" sz="2000" dirty="0">
                <a:solidFill>
                  <a:srgbClr val="7030A0"/>
                </a:solidFill>
                <a:cs typeface="+mn-ea"/>
                <a:sym typeface="+mn-lt"/>
              </a:rPr>
              <a:t>寻找次优查找树，左右子树尽量平衡</a:t>
            </a:r>
          </a:p>
        </p:txBody>
      </p:sp>
      <p:sp>
        <p:nvSpPr>
          <p:cNvPr id="2" name="灯片编号占位符 1">
            <a:extLst>
              <a:ext uri="{FF2B5EF4-FFF2-40B4-BE49-F238E27FC236}">
                <a16:creationId xmlns:a16="http://schemas.microsoft.com/office/drawing/2014/main" id="{C86529FB-54F2-4920-959B-4B2E24DBB154}"/>
              </a:ext>
            </a:extLst>
          </p:cNvPr>
          <p:cNvSpPr>
            <a:spLocks noGrp="1"/>
          </p:cNvSpPr>
          <p:nvPr>
            <p:ph type="sldNum" sz="quarter" idx="12"/>
          </p:nvPr>
        </p:nvSpPr>
        <p:spPr/>
        <p:txBody>
          <a:bodyPr/>
          <a:lstStyle/>
          <a:p>
            <a:fld id="{49AE70B2-8BF9-45C0-BB95-33D1B9D3A854}" type="slidenum">
              <a:rPr lang="zh-CN" altLang="en-US" smtClean="0">
                <a:latin typeface="+mn-lt"/>
                <a:ea typeface="+mn-ea"/>
                <a:cs typeface="+mn-ea"/>
                <a:sym typeface="+mn-lt"/>
              </a:rPr>
              <a:t>27</a:t>
            </a:fld>
            <a:endParaRPr lang="zh-CN" altLang="en-US">
              <a:latin typeface="+mn-lt"/>
              <a:ea typeface="+mn-ea"/>
              <a:cs typeface="+mn-ea"/>
              <a:sym typeface="+mn-lt"/>
            </a:endParaRPr>
          </a:p>
        </p:txBody>
      </p:sp>
      <p:sp>
        <p:nvSpPr>
          <p:cNvPr id="8" name="文本框 7">
            <a:extLst>
              <a:ext uri="{FF2B5EF4-FFF2-40B4-BE49-F238E27FC236}">
                <a16:creationId xmlns:a16="http://schemas.microsoft.com/office/drawing/2014/main" id="{B1C8335E-FA49-4D51-9680-75AC2853229A}"/>
              </a:ext>
            </a:extLst>
          </p:cNvPr>
          <p:cNvSpPr txBox="1"/>
          <p:nvPr/>
        </p:nvSpPr>
        <p:spPr>
          <a:xfrm>
            <a:off x="1835696" y="263145"/>
            <a:ext cx="4843346" cy="525465"/>
          </a:xfrm>
          <a:prstGeom prst="rect">
            <a:avLst/>
          </a:prstGeom>
          <a:noFill/>
        </p:spPr>
        <p:txBody>
          <a:bodyPr wrap="square">
            <a:spAutoFit/>
          </a:bodyPr>
          <a:lstStyle/>
          <a:p>
            <a:pPr eaLnBrk="0" fontAlgn="base" hangingPunct="0">
              <a:lnSpc>
                <a:spcPct val="130000"/>
              </a:lnSpc>
              <a:spcBef>
                <a:spcPct val="0"/>
              </a:spcBef>
              <a:spcAft>
                <a:spcPct val="0"/>
              </a:spcAft>
              <a:defRPr/>
            </a:pPr>
            <a:r>
              <a:rPr lang="zh-CN" altLang="en-US" sz="2400" b="1" dirty="0">
                <a:solidFill>
                  <a:srgbClr val="000000"/>
                </a:solidFill>
                <a:cs typeface="+mn-ea"/>
                <a:sym typeface="+mn-lt"/>
              </a:rPr>
              <a:t>思考</a:t>
            </a:r>
            <a:endParaRPr lang="en-US" altLang="zh-CN" sz="2400" b="1" dirty="0">
              <a:solidFill>
                <a:srgbClr val="000000"/>
              </a:solidFill>
              <a:cs typeface="+mn-ea"/>
              <a:sym typeface="+mn-lt"/>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9DC34C3-C4A6-435E-9B56-87E76A9B4CF0}"/>
                  </a:ext>
                </a:extLst>
              </p:cNvPr>
              <p:cNvSpPr txBox="1"/>
              <p:nvPr/>
            </p:nvSpPr>
            <p:spPr>
              <a:xfrm>
                <a:off x="1869168" y="2067694"/>
                <a:ext cx="4843346" cy="878830"/>
              </a:xfrm>
              <a:prstGeom prst="rect">
                <a:avLst/>
              </a:prstGeom>
              <a:noFill/>
            </p:spPr>
            <p:txBody>
              <a:bodyPr wrap="square">
                <a:spAutoFit/>
              </a:bodyPr>
              <a:lstStyle/>
              <a:p>
                <a:pPr marL="457200" indent="-457200" eaLnBrk="0" fontAlgn="base" hangingPunct="0">
                  <a:lnSpc>
                    <a:spcPct val="150000"/>
                  </a:lnSpc>
                  <a:spcBef>
                    <a:spcPct val="0"/>
                  </a:spcBef>
                  <a:spcAft>
                    <a:spcPct val="0"/>
                  </a:spcAft>
                  <a:buClr>
                    <a:srgbClr val="FF0000"/>
                  </a:buClr>
                  <a:buFont typeface="Wingdings" panose="05000000000000000000" pitchFamily="2" charset="2"/>
                  <a:buChar char="n"/>
                  <a:defRPr/>
                </a:pPr>
                <a:r>
                  <a:rPr lang="en-US" altLang="zh-CN" sz="1800" dirty="0">
                    <a:solidFill>
                      <a:srgbClr val="000000"/>
                    </a:solidFill>
                    <a:cs typeface="+mn-ea"/>
                    <a:sym typeface="+mn-lt"/>
                  </a:rPr>
                  <a:t>O(</a:t>
                </a:r>
                <a14:m>
                  <m:oMath xmlns:m="http://schemas.openxmlformats.org/officeDocument/2006/math">
                    <m:rad>
                      <m:radPr>
                        <m:degHide m:val="on"/>
                        <m:ctrlPr>
                          <a:rPr lang="en-US" altLang="zh-CN" sz="1800" i="1" smtClean="0">
                            <a:solidFill>
                              <a:srgbClr val="000000"/>
                            </a:solidFill>
                            <a:latin typeface="Cambria Math" panose="02040503050406030204" pitchFamily="18" charset="0"/>
                            <a:cs typeface="+mn-ea"/>
                            <a:sym typeface="+mn-lt"/>
                          </a:rPr>
                        </m:ctrlPr>
                      </m:radPr>
                      <m:deg/>
                      <m:e>
                        <m:r>
                          <a:rPr lang="en-US" altLang="zh-CN" sz="1800" b="0" i="1" smtClean="0">
                            <a:solidFill>
                              <a:srgbClr val="000000"/>
                            </a:solidFill>
                            <a:latin typeface="Cambria Math" panose="02040503050406030204" pitchFamily="18" charset="0"/>
                            <a:cs typeface="+mn-ea"/>
                            <a:sym typeface="+mn-lt"/>
                          </a:rPr>
                          <m:t>𝑛</m:t>
                        </m:r>
                      </m:e>
                    </m:rad>
                  </m:oMath>
                </a14:m>
                <a:r>
                  <a:rPr lang="en-US" altLang="zh-CN" sz="1800" dirty="0">
                    <a:solidFill>
                      <a:srgbClr val="000000"/>
                    </a:solidFill>
                    <a:cs typeface="+mn-ea"/>
                    <a:sym typeface="+mn-lt"/>
                  </a:rPr>
                  <a:t>)</a:t>
                </a:r>
                <a:r>
                  <a:rPr lang="zh-CN" altLang="en-US" sz="1800" dirty="0">
                    <a:solidFill>
                      <a:srgbClr val="000000"/>
                    </a:solidFill>
                    <a:cs typeface="+mn-ea"/>
                    <a:sym typeface="+mn-lt"/>
                  </a:rPr>
                  <a:t>的分块方法，对比多次分块怎样？</a:t>
                </a:r>
                <a:endParaRPr lang="en-US" altLang="zh-CN" sz="1800" dirty="0">
                  <a:solidFill>
                    <a:srgbClr val="000000"/>
                  </a:solidFill>
                  <a:cs typeface="+mn-ea"/>
                  <a:sym typeface="+mn-lt"/>
                </a:endParaRPr>
              </a:p>
              <a:p>
                <a:pPr marL="457200" indent="-457200" eaLnBrk="0" fontAlgn="base" hangingPunct="0">
                  <a:lnSpc>
                    <a:spcPct val="150000"/>
                  </a:lnSpc>
                  <a:spcBef>
                    <a:spcPct val="0"/>
                  </a:spcBef>
                  <a:spcAft>
                    <a:spcPct val="0"/>
                  </a:spcAft>
                  <a:buClr>
                    <a:srgbClr val="FF0000"/>
                  </a:buClr>
                  <a:buFont typeface="Wingdings" panose="05000000000000000000" pitchFamily="2" charset="2"/>
                  <a:buChar char="n"/>
                  <a:defRPr/>
                </a:pPr>
                <a:r>
                  <a:rPr lang="zh-CN" altLang="en-US" sz="1800" dirty="0">
                    <a:solidFill>
                      <a:srgbClr val="000000"/>
                    </a:solidFill>
                    <a:cs typeface="+mn-ea"/>
                    <a:sym typeface="+mn-lt"/>
                  </a:rPr>
                  <a:t>多次分块与折半的二叉树方法对比又怎样</a:t>
                </a:r>
                <a:endParaRPr lang="zh-CN" altLang="en-US" dirty="0"/>
              </a:p>
            </p:txBody>
          </p:sp>
        </mc:Choice>
        <mc:Fallback xmlns="">
          <p:sp>
            <p:nvSpPr>
              <p:cNvPr id="11" name="文本框 10">
                <a:extLst>
                  <a:ext uri="{FF2B5EF4-FFF2-40B4-BE49-F238E27FC236}">
                    <a16:creationId xmlns:a16="http://schemas.microsoft.com/office/drawing/2014/main" id="{69DC34C3-C4A6-435E-9B56-87E76A9B4CF0}"/>
                  </a:ext>
                </a:extLst>
              </p:cNvPr>
              <p:cNvSpPr txBox="1">
                <a:spLocks noRot="1" noChangeAspect="1" noMove="1" noResize="1" noEditPoints="1" noAdjustHandles="1" noChangeArrowheads="1" noChangeShapeType="1" noTextEdit="1"/>
              </p:cNvSpPr>
              <p:nvPr/>
            </p:nvSpPr>
            <p:spPr>
              <a:xfrm>
                <a:off x="1869168" y="2067694"/>
                <a:ext cx="4843346" cy="878830"/>
              </a:xfrm>
              <a:prstGeom prst="rect">
                <a:avLst/>
              </a:prstGeom>
              <a:blipFill>
                <a:blip r:embed="rId3"/>
                <a:stretch>
                  <a:fillRect l="-882" b="-10417"/>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344856978"/>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wipe(left)">
                                      <p:cBhvr>
                                        <p:cTn id="17" dur="500"/>
                                        <p:tgtEl>
                                          <p:spTgt spid="1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
                                            <p:txEl>
                                              <p:pRg st="1" end="1"/>
                                            </p:txEl>
                                          </p:spTgt>
                                        </p:tgtEl>
                                        <p:attrNameLst>
                                          <p:attrName>style.visibility</p:attrName>
                                        </p:attrNameLst>
                                      </p:cBhvr>
                                      <p:to>
                                        <p:strVal val="visible"/>
                                      </p:to>
                                    </p:set>
                                    <p:animEffect transition="in" filter="wipe(left)">
                                      <p:cBhvr>
                                        <p:cTn id="22"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540568" y="-598083"/>
            <a:ext cx="2150080" cy="1634177"/>
            <a:chOff x="6084168" y="3923907"/>
            <a:chExt cx="3445634" cy="2618868"/>
          </a:xfrm>
        </p:grpSpPr>
        <p:sp>
          <p:nvSpPr>
            <p:cNvPr id="10" name="Freeform 5"/>
            <p:cNvSpPr/>
            <p:nvPr/>
          </p:nvSpPr>
          <p:spPr bwMode="auto">
            <a:xfrm>
              <a:off x="6084168" y="3923907"/>
              <a:ext cx="2615636" cy="2618868"/>
            </a:xfrm>
            <a:custGeom>
              <a:avLst/>
              <a:gdLst>
                <a:gd name="T0" fmla="*/ 809 w 1619"/>
                <a:gd name="T1" fmla="*/ 1621 h 1621"/>
                <a:gd name="T2" fmla="*/ 0 w 1619"/>
                <a:gd name="T3" fmla="*/ 810 h 1621"/>
                <a:gd name="T4" fmla="*/ 809 w 1619"/>
                <a:gd name="T5" fmla="*/ 0 h 1621"/>
                <a:gd name="T6" fmla="*/ 1619 w 1619"/>
                <a:gd name="T7" fmla="*/ 810 h 1621"/>
                <a:gd name="T8" fmla="*/ 809 w 1619"/>
                <a:gd name="T9" fmla="*/ 1621 h 1621"/>
              </a:gdLst>
              <a:ahLst/>
              <a:cxnLst>
                <a:cxn ang="0">
                  <a:pos x="T0" y="T1"/>
                </a:cxn>
                <a:cxn ang="0">
                  <a:pos x="T2" y="T3"/>
                </a:cxn>
                <a:cxn ang="0">
                  <a:pos x="T4" y="T5"/>
                </a:cxn>
                <a:cxn ang="0">
                  <a:pos x="T6" y="T7"/>
                </a:cxn>
                <a:cxn ang="0">
                  <a:pos x="T8" y="T9"/>
                </a:cxn>
              </a:cxnLst>
              <a:rect l="0" t="0" r="r" b="b"/>
              <a:pathLst>
                <a:path w="1619" h="1621">
                  <a:moveTo>
                    <a:pt x="809" y="1621"/>
                  </a:moveTo>
                  <a:lnTo>
                    <a:pt x="0" y="810"/>
                  </a:lnTo>
                  <a:lnTo>
                    <a:pt x="809" y="0"/>
                  </a:lnTo>
                  <a:lnTo>
                    <a:pt x="1619" y="810"/>
                  </a:lnTo>
                  <a:lnTo>
                    <a:pt x="809" y="1621"/>
                  </a:lnTo>
                  <a:close/>
                </a:path>
              </a:pathLst>
            </a:custGeom>
            <a:solidFill>
              <a:srgbClr val="DD24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dirty="0">
                <a:cs typeface="+mn-ea"/>
                <a:sym typeface="+mn-lt"/>
              </a:endParaRPr>
            </a:p>
          </p:txBody>
        </p:sp>
        <p:sp>
          <p:nvSpPr>
            <p:cNvPr id="13" name="Freeform 3301"/>
            <p:cNvSpPr/>
            <p:nvPr/>
          </p:nvSpPr>
          <p:spPr bwMode="auto">
            <a:xfrm>
              <a:off x="7893162" y="4520570"/>
              <a:ext cx="1636640" cy="1638160"/>
            </a:xfrm>
            <a:custGeom>
              <a:avLst/>
              <a:gdLst>
                <a:gd name="T0" fmla="*/ 1617 w 3233"/>
                <a:gd name="T1" fmla="*/ 3236 h 3236"/>
                <a:gd name="T2" fmla="*/ 0 w 3233"/>
                <a:gd name="T3" fmla="*/ 1619 h 3236"/>
                <a:gd name="T4" fmla="*/ 1617 w 3233"/>
                <a:gd name="T5" fmla="*/ 0 h 3236"/>
                <a:gd name="T6" fmla="*/ 3233 w 3233"/>
                <a:gd name="T7" fmla="*/ 1619 h 3236"/>
                <a:gd name="T8" fmla="*/ 1617 w 3233"/>
                <a:gd name="T9" fmla="*/ 3236 h 3236"/>
              </a:gdLst>
              <a:ahLst/>
              <a:cxnLst>
                <a:cxn ang="0">
                  <a:pos x="T0" y="T1"/>
                </a:cxn>
                <a:cxn ang="0">
                  <a:pos x="T2" y="T3"/>
                </a:cxn>
                <a:cxn ang="0">
                  <a:pos x="T4" y="T5"/>
                </a:cxn>
                <a:cxn ang="0">
                  <a:pos x="T6" y="T7"/>
                </a:cxn>
                <a:cxn ang="0">
                  <a:pos x="T8" y="T9"/>
                </a:cxn>
              </a:cxnLst>
              <a:rect l="0" t="0" r="r" b="b"/>
              <a:pathLst>
                <a:path w="3233" h="3236">
                  <a:moveTo>
                    <a:pt x="1617" y="3236"/>
                  </a:moveTo>
                  <a:lnTo>
                    <a:pt x="0" y="1619"/>
                  </a:lnTo>
                  <a:lnTo>
                    <a:pt x="1617" y="0"/>
                  </a:lnTo>
                  <a:lnTo>
                    <a:pt x="3233" y="1619"/>
                  </a:lnTo>
                  <a:lnTo>
                    <a:pt x="1617" y="3236"/>
                  </a:lnTo>
                  <a:close/>
                </a:path>
              </a:pathLst>
            </a:custGeom>
            <a:solidFill>
              <a:srgbClr val="333333"/>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dirty="0">
                <a:cs typeface="+mn-ea"/>
                <a:sym typeface="+mn-lt"/>
              </a:endParaRPr>
            </a:p>
          </p:txBody>
        </p:sp>
      </p:grpSp>
      <p:sp>
        <p:nvSpPr>
          <p:cNvPr id="2" name="灯片编号占位符 1">
            <a:extLst>
              <a:ext uri="{FF2B5EF4-FFF2-40B4-BE49-F238E27FC236}">
                <a16:creationId xmlns:a16="http://schemas.microsoft.com/office/drawing/2014/main" id="{A4390690-6CB5-43F4-8705-BC124DF3703E}"/>
              </a:ext>
            </a:extLst>
          </p:cNvPr>
          <p:cNvSpPr>
            <a:spLocks noGrp="1"/>
          </p:cNvSpPr>
          <p:nvPr>
            <p:ph type="sldNum" sz="quarter" idx="12"/>
          </p:nvPr>
        </p:nvSpPr>
        <p:spPr>
          <a:xfrm>
            <a:off x="6609130" y="4601365"/>
            <a:ext cx="2133600" cy="273844"/>
          </a:xfrm>
        </p:spPr>
        <p:txBody>
          <a:bodyPr/>
          <a:lstStyle/>
          <a:p>
            <a:fld id="{49AE70B2-8BF9-45C0-BB95-33D1B9D3A854}" type="slidenum">
              <a:rPr lang="zh-CN" altLang="en-US" smtClean="0">
                <a:cs typeface="+mn-ea"/>
                <a:sym typeface="+mn-lt"/>
              </a:rPr>
              <a:t>3</a:t>
            </a:fld>
            <a:endParaRPr lang="zh-CN" altLang="en-US">
              <a:cs typeface="+mn-ea"/>
              <a:sym typeface="+mn-lt"/>
            </a:endParaRPr>
          </a:p>
        </p:txBody>
      </p:sp>
      <p:sp>
        <p:nvSpPr>
          <p:cNvPr id="9" name="文本框 8">
            <a:extLst>
              <a:ext uri="{FF2B5EF4-FFF2-40B4-BE49-F238E27FC236}">
                <a16:creationId xmlns:a16="http://schemas.microsoft.com/office/drawing/2014/main" id="{58BA0ACB-77A1-4B90-BED3-1AE904D5FCAF}"/>
              </a:ext>
            </a:extLst>
          </p:cNvPr>
          <p:cNvSpPr txBox="1"/>
          <p:nvPr/>
        </p:nvSpPr>
        <p:spPr>
          <a:xfrm>
            <a:off x="1907704" y="219005"/>
            <a:ext cx="1800200" cy="400110"/>
          </a:xfrm>
          <a:prstGeom prst="rect">
            <a:avLst/>
          </a:prstGeom>
          <a:noFill/>
        </p:spPr>
        <p:txBody>
          <a:bodyPr wrap="square">
            <a:spAutoFit/>
          </a:bodyPr>
          <a:lstStyle/>
          <a:p>
            <a:r>
              <a:rPr lang="en-US" altLang="zh-CN" sz="2000" b="1" dirty="0"/>
              <a:t>9.1 </a:t>
            </a:r>
            <a:r>
              <a:rPr lang="zh-CN" altLang="en-US" sz="2000" b="1" dirty="0"/>
              <a:t>查找问题</a:t>
            </a:r>
          </a:p>
        </p:txBody>
      </p:sp>
      <p:sp>
        <p:nvSpPr>
          <p:cNvPr id="11" name="文本框 10">
            <a:extLst>
              <a:ext uri="{FF2B5EF4-FFF2-40B4-BE49-F238E27FC236}">
                <a16:creationId xmlns:a16="http://schemas.microsoft.com/office/drawing/2014/main" id="{21394278-95EA-4843-8072-252A2C2DC254}"/>
              </a:ext>
            </a:extLst>
          </p:cNvPr>
          <p:cNvSpPr txBox="1"/>
          <p:nvPr/>
        </p:nvSpPr>
        <p:spPr>
          <a:xfrm>
            <a:off x="3351331" y="656265"/>
            <a:ext cx="5472912" cy="776623"/>
          </a:xfrm>
          <a:prstGeom prst="rect">
            <a:avLst/>
          </a:prstGeom>
          <a:noFill/>
          <a:ln w="12700">
            <a:solidFill>
              <a:srgbClr val="FF0000"/>
            </a:solidFill>
          </a:ln>
        </p:spPr>
        <p:txBody>
          <a:bodyPr wrap="square">
            <a:spAutoFit/>
          </a:bodyPr>
          <a:lstStyle/>
          <a:p>
            <a:pPr>
              <a:lnSpc>
                <a:spcPct val="130000"/>
              </a:lnSpc>
            </a:pPr>
            <a:r>
              <a:rPr lang="zh-CN" altLang="en-US" dirty="0">
                <a:latin typeface="Times New Roman" panose="02020603050405020304" pitchFamily="18" charset="0"/>
                <a:ea typeface="微软雅黑" panose="020B0503020204020204" pitchFamily="34" charset="-122"/>
              </a:rPr>
              <a:t>查找运算的一般定义形式为：</a:t>
            </a:r>
            <a:r>
              <a:rPr lang="en-US" altLang="zh-CN" dirty="0">
                <a:solidFill>
                  <a:srgbClr val="FF0000"/>
                </a:solidFill>
                <a:latin typeface="Times New Roman" panose="02020603050405020304" pitchFamily="18" charset="0"/>
                <a:ea typeface="微软雅黑" panose="020B0503020204020204" pitchFamily="34" charset="-122"/>
              </a:rPr>
              <a:t>Search(</a:t>
            </a:r>
            <a:r>
              <a:rPr lang="en-US" altLang="zh-CN" dirty="0" err="1">
                <a:solidFill>
                  <a:srgbClr val="FF0000"/>
                </a:solidFill>
                <a:latin typeface="Times New Roman" panose="02020603050405020304" pitchFamily="18" charset="0"/>
                <a:ea typeface="微软雅黑" panose="020B0503020204020204" pitchFamily="34" charset="-122"/>
              </a:rPr>
              <a:t>T,x.key</a:t>
            </a:r>
            <a:r>
              <a:rPr lang="en-US" altLang="zh-CN" dirty="0">
                <a:solidFill>
                  <a:srgbClr val="FF0000"/>
                </a:solidFill>
                <a:latin typeface="Times New Roman" panose="02020603050405020304" pitchFamily="18" charset="0"/>
                <a:ea typeface="微软雅黑" panose="020B0503020204020204" pitchFamily="34" charset="-122"/>
              </a:rPr>
              <a:t>)</a:t>
            </a:r>
            <a:r>
              <a:rPr lang="zh-CN" altLang="en-US" dirty="0">
                <a:solidFill>
                  <a:srgbClr val="FF0000"/>
                </a:solidFill>
                <a:latin typeface="Times New Roman" panose="02020603050405020304" pitchFamily="18" charset="0"/>
                <a:ea typeface="微软雅黑" panose="020B0503020204020204" pitchFamily="34" charset="-122"/>
              </a:rPr>
              <a:t>。</a:t>
            </a:r>
            <a:r>
              <a:rPr lang="en-US" altLang="zh-CN" dirty="0">
                <a:solidFill>
                  <a:srgbClr val="FF0000"/>
                </a:solidFill>
                <a:latin typeface="Times New Roman" panose="02020603050405020304" pitchFamily="18" charset="0"/>
                <a:ea typeface="微软雅黑" panose="020B0503020204020204" pitchFamily="34" charset="-122"/>
              </a:rPr>
              <a:t> </a:t>
            </a:r>
            <a:r>
              <a:rPr lang="en-US" altLang="zh-CN" dirty="0">
                <a:latin typeface="Times New Roman" panose="02020603050405020304" pitchFamily="18" charset="0"/>
                <a:ea typeface="微软雅黑" panose="020B0503020204020204" pitchFamily="34" charset="-122"/>
              </a:rPr>
              <a:t>Search(</a:t>
            </a:r>
            <a:r>
              <a:rPr lang="en-US" altLang="zh-CN" dirty="0" err="1">
                <a:latin typeface="Times New Roman" panose="02020603050405020304" pitchFamily="18" charset="0"/>
                <a:ea typeface="微软雅黑" panose="020B0503020204020204" pitchFamily="34" charset="-122"/>
              </a:rPr>
              <a:t>T,x.key</a:t>
            </a:r>
            <a:r>
              <a:rPr lang="en-US" altLang="zh-CN" dirty="0">
                <a:latin typeface="Times New Roman" panose="02020603050405020304" pitchFamily="18" charset="0"/>
                <a:ea typeface="微软雅黑" panose="020B0503020204020204" pitchFamily="34" charset="-122"/>
              </a:rPr>
              <a:t>)</a:t>
            </a:r>
            <a:r>
              <a:rPr lang="zh-CN" altLang="en-US" dirty="0">
                <a:latin typeface="Times New Roman" panose="02020603050405020304" pitchFamily="18" charset="0"/>
                <a:ea typeface="微软雅黑" panose="020B0503020204020204" pitchFamily="34" charset="-122"/>
              </a:rPr>
              <a:t>的返回值通常采用下列</a:t>
            </a:r>
            <a:r>
              <a:rPr lang="en-US" altLang="zh-CN" dirty="0">
                <a:latin typeface="Times New Roman" panose="02020603050405020304" pitchFamily="18" charset="0"/>
                <a:ea typeface="微软雅黑" panose="020B0503020204020204" pitchFamily="34" charset="-122"/>
              </a:rPr>
              <a:t>3</a:t>
            </a:r>
            <a:r>
              <a:rPr lang="zh-CN" altLang="en-US" dirty="0">
                <a:latin typeface="Times New Roman" panose="02020603050405020304" pitchFamily="18" charset="0"/>
                <a:ea typeface="微软雅黑" panose="020B0503020204020204" pitchFamily="34" charset="-122"/>
              </a:rPr>
              <a:t>种形式之一：</a:t>
            </a:r>
          </a:p>
        </p:txBody>
      </p:sp>
      <p:grpSp>
        <p:nvGrpSpPr>
          <p:cNvPr id="17" name="组合 16">
            <a:extLst>
              <a:ext uri="{FF2B5EF4-FFF2-40B4-BE49-F238E27FC236}">
                <a16:creationId xmlns:a16="http://schemas.microsoft.com/office/drawing/2014/main" id="{8A23153C-B455-4A24-846F-F64BE31BB2BE}"/>
              </a:ext>
            </a:extLst>
          </p:cNvPr>
          <p:cNvGrpSpPr/>
          <p:nvPr/>
        </p:nvGrpSpPr>
        <p:grpSpPr>
          <a:xfrm>
            <a:off x="3635896" y="1675364"/>
            <a:ext cx="3633946" cy="925731"/>
            <a:chOff x="3635896" y="1675364"/>
            <a:chExt cx="3633946" cy="925731"/>
          </a:xfrm>
        </p:grpSpPr>
        <p:grpSp>
          <p:nvGrpSpPr>
            <p:cNvPr id="8" name="组合 7">
              <a:extLst>
                <a:ext uri="{FF2B5EF4-FFF2-40B4-BE49-F238E27FC236}">
                  <a16:creationId xmlns:a16="http://schemas.microsoft.com/office/drawing/2014/main" id="{96361A50-1CB7-4697-ADF6-721E174FD8C6}"/>
                </a:ext>
              </a:extLst>
            </p:cNvPr>
            <p:cNvGrpSpPr/>
            <p:nvPr/>
          </p:nvGrpSpPr>
          <p:grpSpPr>
            <a:xfrm>
              <a:off x="3635896" y="1675364"/>
              <a:ext cx="3633946" cy="925731"/>
              <a:chOff x="2853682" y="2387084"/>
              <a:chExt cx="3633946" cy="925731"/>
            </a:xfrm>
          </p:grpSpPr>
          <p:sp>
            <p:nvSpPr>
              <p:cNvPr id="23" name="文本框 22">
                <a:extLst>
                  <a:ext uri="{FF2B5EF4-FFF2-40B4-BE49-F238E27FC236}">
                    <a16:creationId xmlns:a16="http://schemas.microsoft.com/office/drawing/2014/main" id="{07F119AD-3D56-4B41-8BA8-F21068EA82B1}"/>
                  </a:ext>
                </a:extLst>
              </p:cNvPr>
              <p:cNvSpPr txBox="1"/>
              <p:nvPr/>
            </p:nvSpPr>
            <p:spPr>
              <a:xfrm>
                <a:off x="4658704" y="2387084"/>
                <a:ext cx="1464535" cy="369332"/>
              </a:xfrm>
              <a:prstGeom prst="rect">
                <a:avLst/>
              </a:prstGeom>
              <a:noFill/>
            </p:spPr>
            <p:txBody>
              <a:bodyPr wrap="square">
                <a:spAutoFit/>
              </a:bodyPr>
              <a:lstStyle/>
              <a:p>
                <a:r>
                  <a:rPr lang="en-US" altLang="zh-CN" dirty="0"/>
                  <a:t>True (</a:t>
                </a:r>
                <a:r>
                  <a:rPr lang="en-US" altLang="zh-CN" dirty="0" err="1"/>
                  <a:t>key∈T</a:t>
                </a:r>
                <a:r>
                  <a:rPr lang="en-US" altLang="zh-CN" dirty="0"/>
                  <a:t>)             </a:t>
                </a:r>
                <a:endParaRPr lang="zh-CN" altLang="en-US" dirty="0"/>
              </a:p>
            </p:txBody>
          </p:sp>
          <p:sp>
            <p:nvSpPr>
              <p:cNvPr id="4" name="左大括号 3">
                <a:extLst>
                  <a:ext uri="{FF2B5EF4-FFF2-40B4-BE49-F238E27FC236}">
                    <a16:creationId xmlns:a16="http://schemas.microsoft.com/office/drawing/2014/main" id="{72F77CC8-245A-4642-8C81-3A36C527283C}"/>
                  </a:ext>
                </a:extLst>
              </p:cNvPr>
              <p:cNvSpPr/>
              <p:nvPr/>
            </p:nvSpPr>
            <p:spPr>
              <a:xfrm>
                <a:off x="4346941" y="2571750"/>
                <a:ext cx="237728" cy="58775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0561DE4F-6A13-4A9C-A23F-405E30E7ACDC}"/>
                  </a:ext>
                </a:extLst>
              </p:cNvPr>
              <p:cNvSpPr txBox="1"/>
              <p:nvPr/>
            </p:nvSpPr>
            <p:spPr>
              <a:xfrm>
                <a:off x="2853682" y="2680962"/>
                <a:ext cx="1493259" cy="369332"/>
              </a:xfrm>
              <a:prstGeom prst="rect">
                <a:avLst/>
              </a:prstGeom>
              <a:noFill/>
            </p:spPr>
            <p:txBody>
              <a:bodyPr wrap="square">
                <a:spAutoFit/>
              </a:bodyPr>
              <a:lstStyle/>
              <a:p>
                <a:r>
                  <a:rPr kumimoji="0" lang="en-US" altLang="zh-CN" sz="1800" b="0" i="0" u="none" strike="noStrike" kern="1200" cap="none" spc="0" normalizeH="0" baseline="0" noProof="0" dirty="0">
                    <a:ln>
                      <a:noFill/>
                    </a:ln>
                    <a:solidFill>
                      <a:srgbClr val="000000"/>
                    </a:solidFill>
                    <a:effectLst/>
                    <a:uLnTx/>
                    <a:uFillTx/>
                    <a:latin typeface="Times New Roman"/>
                    <a:ea typeface="微软雅黑"/>
                    <a:cs typeface="+mn-cs"/>
                  </a:rPr>
                  <a:t>Search(</a:t>
                </a:r>
                <a:r>
                  <a:rPr kumimoji="0" lang="en-US" altLang="zh-CN" sz="1800" b="0" i="0" u="none" strike="noStrike" kern="1200" cap="none" spc="0" normalizeH="0" baseline="0" noProof="0" dirty="0" err="1">
                    <a:ln>
                      <a:noFill/>
                    </a:ln>
                    <a:solidFill>
                      <a:srgbClr val="000000"/>
                    </a:solidFill>
                    <a:effectLst/>
                    <a:uLnTx/>
                    <a:uFillTx/>
                    <a:latin typeface="Times New Roman"/>
                    <a:ea typeface="微软雅黑"/>
                    <a:cs typeface="+mn-cs"/>
                  </a:rPr>
                  <a:t>T,key</a:t>
                </a:r>
                <a:r>
                  <a:rPr kumimoji="0" lang="en-US" altLang="zh-CN" sz="1800" b="0" i="0" u="none" strike="noStrike" kern="1200" cap="none" spc="0" normalizeH="0" baseline="0" noProof="0" dirty="0">
                    <a:ln>
                      <a:noFill/>
                    </a:ln>
                    <a:solidFill>
                      <a:srgbClr val="000000"/>
                    </a:solidFill>
                    <a:effectLst/>
                    <a:uLnTx/>
                    <a:uFillTx/>
                    <a:latin typeface="Times New Roman"/>
                    <a:ea typeface="微软雅黑"/>
                    <a:cs typeface="+mn-cs"/>
                  </a:rPr>
                  <a:t>) </a:t>
                </a:r>
                <a:endParaRPr lang="zh-CN" altLang="en-US" dirty="0"/>
              </a:p>
            </p:txBody>
          </p:sp>
          <p:sp>
            <p:nvSpPr>
              <p:cNvPr id="28" name="文本框 27">
                <a:extLst>
                  <a:ext uri="{FF2B5EF4-FFF2-40B4-BE49-F238E27FC236}">
                    <a16:creationId xmlns:a16="http://schemas.microsoft.com/office/drawing/2014/main" id="{4048C4C2-3470-4A8C-887B-B342E0AC0DC1}"/>
                  </a:ext>
                </a:extLst>
              </p:cNvPr>
              <p:cNvSpPr txBox="1"/>
              <p:nvPr/>
            </p:nvSpPr>
            <p:spPr>
              <a:xfrm>
                <a:off x="4658704" y="2943483"/>
                <a:ext cx="1828924" cy="369332"/>
              </a:xfrm>
              <a:prstGeom prst="rect">
                <a:avLst/>
              </a:prstGeom>
              <a:noFill/>
            </p:spPr>
            <p:txBody>
              <a:bodyPr wrap="square">
                <a:spAutoFit/>
              </a:bodyPr>
              <a:lstStyle/>
              <a:p>
                <a:r>
                  <a:rPr lang="en-US" altLang="zh-CN" dirty="0"/>
                  <a:t>False (</a:t>
                </a:r>
                <a:r>
                  <a:rPr lang="en-US" altLang="zh-CN" dirty="0" err="1"/>
                  <a:t>key∈T</a:t>
                </a:r>
                <a:r>
                  <a:rPr lang="en-US" altLang="zh-CN" dirty="0"/>
                  <a:t>)</a:t>
                </a:r>
                <a:endParaRPr lang="zh-CN" altLang="en-US" dirty="0"/>
              </a:p>
            </p:txBody>
          </p:sp>
        </p:grpSp>
        <p:cxnSp>
          <p:nvCxnSpPr>
            <p:cNvPr id="16" name="直接连接符 15">
              <a:extLst>
                <a:ext uri="{FF2B5EF4-FFF2-40B4-BE49-F238E27FC236}">
                  <a16:creationId xmlns:a16="http://schemas.microsoft.com/office/drawing/2014/main" id="{137F8E59-DB21-470E-A5D1-730C64ABD988}"/>
                </a:ext>
              </a:extLst>
            </p:cNvPr>
            <p:cNvCxnSpPr/>
            <p:nvPr/>
          </p:nvCxnSpPr>
          <p:spPr>
            <a:xfrm>
              <a:off x="6487628" y="2283718"/>
              <a:ext cx="244612" cy="2359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组合 32">
            <a:extLst>
              <a:ext uri="{FF2B5EF4-FFF2-40B4-BE49-F238E27FC236}">
                <a16:creationId xmlns:a16="http://schemas.microsoft.com/office/drawing/2014/main" id="{1C7389CD-49CE-453F-B479-0AC04900D9EB}"/>
              </a:ext>
            </a:extLst>
          </p:cNvPr>
          <p:cNvGrpSpPr/>
          <p:nvPr/>
        </p:nvGrpSpPr>
        <p:grpSpPr>
          <a:xfrm>
            <a:off x="3623945" y="2697968"/>
            <a:ext cx="3938622" cy="925731"/>
            <a:chOff x="3635896" y="1675364"/>
            <a:chExt cx="3938622" cy="925731"/>
          </a:xfrm>
        </p:grpSpPr>
        <p:grpSp>
          <p:nvGrpSpPr>
            <p:cNvPr id="34" name="组合 33">
              <a:extLst>
                <a:ext uri="{FF2B5EF4-FFF2-40B4-BE49-F238E27FC236}">
                  <a16:creationId xmlns:a16="http://schemas.microsoft.com/office/drawing/2014/main" id="{38680E8D-49B8-40F7-8BE6-07D179281B30}"/>
                </a:ext>
              </a:extLst>
            </p:cNvPr>
            <p:cNvGrpSpPr/>
            <p:nvPr/>
          </p:nvGrpSpPr>
          <p:grpSpPr>
            <a:xfrm>
              <a:off x="3635896" y="1675364"/>
              <a:ext cx="3938622" cy="925731"/>
              <a:chOff x="2853682" y="2387084"/>
              <a:chExt cx="3938622" cy="925731"/>
            </a:xfrm>
          </p:grpSpPr>
          <p:sp>
            <p:nvSpPr>
              <p:cNvPr id="36" name="文本框 35">
                <a:extLst>
                  <a:ext uri="{FF2B5EF4-FFF2-40B4-BE49-F238E27FC236}">
                    <a16:creationId xmlns:a16="http://schemas.microsoft.com/office/drawing/2014/main" id="{5AA21D4E-75E6-462A-9C00-C48DE80794CA}"/>
                  </a:ext>
                </a:extLst>
              </p:cNvPr>
              <p:cNvSpPr txBox="1"/>
              <p:nvPr/>
            </p:nvSpPr>
            <p:spPr>
              <a:xfrm>
                <a:off x="4658704" y="2387084"/>
                <a:ext cx="2133600" cy="369332"/>
              </a:xfrm>
              <a:prstGeom prst="rect">
                <a:avLst/>
              </a:prstGeom>
              <a:noFill/>
            </p:spPr>
            <p:txBody>
              <a:bodyPr wrap="square">
                <a:spAutoFit/>
              </a:bodyPr>
              <a:lstStyle/>
              <a:p>
                <a:r>
                  <a:rPr lang="en-US" altLang="zh-CN" dirty="0"/>
                  <a:t>i   (</a:t>
                </a:r>
                <a:r>
                  <a:rPr lang="en-US" altLang="zh-CN" dirty="0" err="1"/>
                  <a:t>key∈T</a:t>
                </a:r>
                <a:r>
                  <a:rPr lang="en-US" altLang="zh-CN" dirty="0"/>
                  <a:t>, k</a:t>
                </a:r>
                <a:r>
                  <a:rPr lang="en-US" altLang="zh-CN" baseline="-25000" dirty="0"/>
                  <a:t>i</a:t>
                </a:r>
                <a:r>
                  <a:rPr lang="en-US" altLang="zh-CN" dirty="0"/>
                  <a:t>=key)             </a:t>
                </a:r>
                <a:endParaRPr lang="zh-CN" altLang="en-US" dirty="0"/>
              </a:p>
            </p:txBody>
          </p:sp>
          <p:sp>
            <p:nvSpPr>
              <p:cNvPr id="37" name="左大括号 36">
                <a:extLst>
                  <a:ext uri="{FF2B5EF4-FFF2-40B4-BE49-F238E27FC236}">
                    <a16:creationId xmlns:a16="http://schemas.microsoft.com/office/drawing/2014/main" id="{90446F11-E295-4FC4-A183-FF93DBC3BE71}"/>
                  </a:ext>
                </a:extLst>
              </p:cNvPr>
              <p:cNvSpPr/>
              <p:nvPr/>
            </p:nvSpPr>
            <p:spPr>
              <a:xfrm>
                <a:off x="4346941" y="2571750"/>
                <a:ext cx="237728" cy="58775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D0B588D3-46E4-460D-80A6-2461251A50E1}"/>
                  </a:ext>
                </a:extLst>
              </p:cNvPr>
              <p:cNvSpPr txBox="1"/>
              <p:nvPr/>
            </p:nvSpPr>
            <p:spPr>
              <a:xfrm>
                <a:off x="2853682" y="2680962"/>
                <a:ext cx="1493259" cy="369332"/>
              </a:xfrm>
              <a:prstGeom prst="rect">
                <a:avLst/>
              </a:prstGeom>
              <a:noFill/>
            </p:spPr>
            <p:txBody>
              <a:bodyPr wrap="square">
                <a:spAutoFit/>
              </a:bodyPr>
              <a:lstStyle/>
              <a:p>
                <a:r>
                  <a:rPr kumimoji="0" lang="en-US" altLang="zh-CN" sz="1800" b="0" i="0" u="none" strike="noStrike" kern="1200" cap="none" spc="0" normalizeH="0" baseline="0" noProof="0" dirty="0">
                    <a:ln>
                      <a:noFill/>
                    </a:ln>
                    <a:solidFill>
                      <a:srgbClr val="000000"/>
                    </a:solidFill>
                    <a:effectLst/>
                    <a:uLnTx/>
                    <a:uFillTx/>
                    <a:latin typeface="Times New Roman"/>
                    <a:ea typeface="微软雅黑"/>
                    <a:cs typeface="+mn-cs"/>
                  </a:rPr>
                  <a:t>Search(</a:t>
                </a:r>
                <a:r>
                  <a:rPr kumimoji="0" lang="en-US" altLang="zh-CN" sz="1800" b="0" i="0" u="none" strike="noStrike" kern="1200" cap="none" spc="0" normalizeH="0" baseline="0" noProof="0" dirty="0" err="1">
                    <a:ln>
                      <a:noFill/>
                    </a:ln>
                    <a:solidFill>
                      <a:srgbClr val="000000"/>
                    </a:solidFill>
                    <a:effectLst/>
                    <a:uLnTx/>
                    <a:uFillTx/>
                    <a:latin typeface="Times New Roman"/>
                    <a:ea typeface="微软雅黑"/>
                    <a:cs typeface="+mn-cs"/>
                  </a:rPr>
                  <a:t>T,key</a:t>
                </a:r>
                <a:r>
                  <a:rPr kumimoji="0" lang="en-US" altLang="zh-CN" sz="1800" b="0" i="0" u="none" strike="noStrike" kern="1200" cap="none" spc="0" normalizeH="0" baseline="0" noProof="0" dirty="0">
                    <a:ln>
                      <a:noFill/>
                    </a:ln>
                    <a:solidFill>
                      <a:srgbClr val="000000"/>
                    </a:solidFill>
                    <a:effectLst/>
                    <a:uLnTx/>
                    <a:uFillTx/>
                    <a:latin typeface="Times New Roman"/>
                    <a:ea typeface="微软雅黑"/>
                    <a:cs typeface="+mn-cs"/>
                  </a:rPr>
                  <a:t>) </a:t>
                </a:r>
                <a:endParaRPr lang="zh-CN" altLang="en-US" dirty="0"/>
              </a:p>
            </p:txBody>
          </p:sp>
          <p:sp>
            <p:nvSpPr>
              <p:cNvPr id="39" name="文本框 38">
                <a:extLst>
                  <a:ext uri="{FF2B5EF4-FFF2-40B4-BE49-F238E27FC236}">
                    <a16:creationId xmlns:a16="http://schemas.microsoft.com/office/drawing/2014/main" id="{07F8A8C3-81E9-4BF6-99B8-F928E6F7D71F}"/>
                  </a:ext>
                </a:extLst>
              </p:cNvPr>
              <p:cNvSpPr txBox="1"/>
              <p:nvPr/>
            </p:nvSpPr>
            <p:spPr>
              <a:xfrm>
                <a:off x="4658704" y="2943483"/>
                <a:ext cx="1828924" cy="369332"/>
              </a:xfrm>
              <a:prstGeom prst="rect">
                <a:avLst/>
              </a:prstGeom>
              <a:noFill/>
            </p:spPr>
            <p:txBody>
              <a:bodyPr wrap="square">
                <a:spAutoFit/>
              </a:bodyPr>
              <a:lstStyle/>
              <a:p>
                <a:r>
                  <a:rPr lang="en-US" altLang="zh-CN" dirty="0"/>
                  <a:t>0  (</a:t>
                </a:r>
                <a:r>
                  <a:rPr lang="en-US" altLang="zh-CN" dirty="0" err="1"/>
                  <a:t>key∈T</a:t>
                </a:r>
                <a:r>
                  <a:rPr lang="en-US" altLang="zh-CN" dirty="0"/>
                  <a:t>)</a:t>
                </a:r>
                <a:endParaRPr lang="zh-CN" altLang="en-US" dirty="0"/>
              </a:p>
            </p:txBody>
          </p:sp>
        </p:grpSp>
        <p:cxnSp>
          <p:nvCxnSpPr>
            <p:cNvPr id="35" name="直接连接符 34">
              <a:extLst>
                <a:ext uri="{FF2B5EF4-FFF2-40B4-BE49-F238E27FC236}">
                  <a16:creationId xmlns:a16="http://schemas.microsoft.com/office/drawing/2014/main" id="{4129A66F-ED82-4546-B294-B0A831E7661B}"/>
                </a:ext>
              </a:extLst>
            </p:cNvPr>
            <p:cNvCxnSpPr/>
            <p:nvPr/>
          </p:nvCxnSpPr>
          <p:spPr>
            <a:xfrm>
              <a:off x="6170442" y="2290501"/>
              <a:ext cx="244612" cy="2359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0" name="组合 39">
            <a:extLst>
              <a:ext uri="{FF2B5EF4-FFF2-40B4-BE49-F238E27FC236}">
                <a16:creationId xmlns:a16="http://schemas.microsoft.com/office/drawing/2014/main" id="{15847D09-3D7A-4141-91C0-6BCA1CE06BD9}"/>
              </a:ext>
            </a:extLst>
          </p:cNvPr>
          <p:cNvGrpSpPr/>
          <p:nvPr/>
        </p:nvGrpSpPr>
        <p:grpSpPr>
          <a:xfrm>
            <a:off x="3623945" y="3794869"/>
            <a:ext cx="4476446" cy="925731"/>
            <a:chOff x="3635896" y="1675364"/>
            <a:chExt cx="4476446" cy="925731"/>
          </a:xfrm>
        </p:grpSpPr>
        <p:grpSp>
          <p:nvGrpSpPr>
            <p:cNvPr id="41" name="组合 40">
              <a:extLst>
                <a:ext uri="{FF2B5EF4-FFF2-40B4-BE49-F238E27FC236}">
                  <a16:creationId xmlns:a16="http://schemas.microsoft.com/office/drawing/2014/main" id="{545CE077-5928-4297-872C-C3590D5592FA}"/>
                </a:ext>
              </a:extLst>
            </p:cNvPr>
            <p:cNvGrpSpPr/>
            <p:nvPr/>
          </p:nvGrpSpPr>
          <p:grpSpPr>
            <a:xfrm>
              <a:off x="3635896" y="1675364"/>
              <a:ext cx="4476446" cy="925731"/>
              <a:chOff x="2853682" y="2387084"/>
              <a:chExt cx="4476446" cy="925731"/>
            </a:xfrm>
          </p:grpSpPr>
          <p:sp>
            <p:nvSpPr>
              <p:cNvPr id="43" name="文本框 42">
                <a:extLst>
                  <a:ext uri="{FF2B5EF4-FFF2-40B4-BE49-F238E27FC236}">
                    <a16:creationId xmlns:a16="http://schemas.microsoft.com/office/drawing/2014/main" id="{036B3574-B0D5-4133-95A8-E9BD86EC1554}"/>
                  </a:ext>
                </a:extLst>
              </p:cNvPr>
              <p:cNvSpPr txBox="1"/>
              <p:nvPr/>
            </p:nvSpPr>
            <p:spPr>
              <a:xfrm>
                <a:off x="4658703" y="2387084"/>
                <a:ext cx="2671425" cy="369332"/>
              </a:xfrm>
              <a:prstGeom prst="rect">
                <a:avLst/>
              </a:prstGeom>
              <a:noFill/>
            </p:spPr>
            <p:txBody>
              <a:bodyPr wrap="square">
                <a:spAutoFit/>
              </a:bodyPr>
              <a:lstStyle/>
              <a:p>
                <a:r>
                  <a:rPr lang="en-US" altLang="zh-CN" dirty="0"/>
                  <a:t>p          (</a:t>
                </a:r>
                <a:r>
                  <a:rPr lang="en-US" altLang="zh-CN" dirty="0" err="1"/>
                  <a:t>key∈T</a:t>
                </a:r>
                <a:r>
                  <a:rPr lang="en-US" altLang="zh-CN" dirty="0"/>
                  <a:t>, k</a:t>
                </a:r>
                <a:r>
                  <a:rPr lang="en-US" altLang="zh-CN" baseline="-25000" dirty="0"/>
                  <a:t>i</a:t>
                </a:r>
                <a:r>
                  <a:rPr lang="en-US" altLang="zh-CN" dirty="0"/>
                  <a:t>=key)             </a:t>
                </a:r>
                <a:endParaRPr lang="zh-CN" altLang="en-US" dirty="0"/>
              </a:p>
            </p:txBody>
          </p:sp>
          <p:sp>
            <p:nvSpPr>
              <p:cNvPr id="44" name="左大括号 43">
                <a:extLst>
                  <a:ext uri="{FF2B5EF4-FFF2-40B4-BE49-F238E27FC236}">
                    <a16:creationId xmlns:a16="http://schemas.microsoft.com/office/drawing/2014/main" id="{72052B59-E4F5-4497-AE53-3F7E74B930A7}"/>
                  </a:ext>
                </a:extLst>
              </p:cNvPr>
              <p:cNvSpPr/>
              <p:nvPr/>
            </p:nvSpPr>
            <p:spPr>
              <a:xfrm>
                <a:off x="4346941" y="2571750"/>
                <a:ext cx="237728" cy="58775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F4CC4023-64E2-4F49-B00B-C2FB20B78CB2}"/>
                  </a:ext>
                </a:extLst>
              </p:cNvPr>
              <p:cNvSpPr txBox="1"/>
              <p:nvPr/>
            </p:nvSpPr>
            <p:spPr>
              <a:xfrm>
                <a:off x="2853682" y="2680962"/>
                <a:ext cx="1493259" cy="369332"/>
              </a:xfrm>
              <a:prstGeom prst="rect">
                <a:avLst/>
              </a:prstGeom>
              <a:noFill/>
            </p:spPr>
            <p:txBody>
              <a:bodyPr wrap="square">
                <a:spAutoFit/>
              </a:bodyPr>
              <a:lstStyle/>
              <a:p>
                <a:r>
                  <a:rPr kumimoji="0" lang="en-US" altLang="zh-CN" sz="1800" b="0" i="0" u="none" strike="noStrike" kern="1200" cap="none" spc="0" normalizeH="0" baseline="0" noProof="0" dirty="0">
                    <a:ln>
                      <a:noFill/>
                    </a:ln>
                    <a:solidFill>
                      <a:srgbClr val="000000"/>
                    </a:solidFill>
                    <a:effectLst/>
                    <a:uLnTx/>
                    <a:uFillTx/>
                    <a:latin typeface="Times New Roman"/>
                    <a:ea typeface="微软雅黑"/>
                    <a:cs typeface="+mn-cs"/>
                  </a:rPr>
                  <a:t>Search(</a:t>
                </a:r>
                <a:r>
                  <a:rPr kumimoji="0" lang="en-US" altLang="zh-CN" sz="1800" b="0" i="0" u="none" strike="noStrike" kern="1200" cap="none" spc="0" normalizeH="0" baseline="0" noProof="0" dirty="0" err="1">
                    <a:ln>
                      <a:noFill/>
                    </a:ln>
                    <a:solidFill>
                      <a:srgbClr val="000000"/>
                    </a:solidFill>
                    <a:effectLst/>
                    <a:uLnTx/>
                    <a:uFillTx/>
                    <a:latin typeface="Times New Roman"/>
                    <a:ea typeface="微软雅黑"/>
                    <a:cs typeface="+mn-cs"/>
                  </a:rPr>
                  <a:t>T,key</a:t>
                </a:r>
                <a:r>
                  <a:rPr kumimoji="0" lang="en-US" altLang="zh-CN" sz="1800" b="0" i="0" u="none" strike="noStrike" kern="1200" cap="none" spc="0" normalizeH="0" baseline="0" noProof="0" dirty="0">
                    <a:ln>
                      <a:noFill/>
                    </a:ln>
                    <a:solidFill>
                      <a:srgbClr val="000000"/>
                    </a:solidFill>
                    <a:effectLst/>
                    <a:uLnTx/>
                    <a:uFillTx/>
                    <a:latin typeface="Times New Roman"/>
                    <a:ea typeface="微软雅黑"/>
                    <a:cs typeface="+mn-cs"/>
                  </a:rPr>
                  <a:t>) </a:t>
                </a:r>
                <a:endParaRPr lang="zh-CN" altLang="en-US" dirty="0"/>
              </a:p>
            </p:txBody>
          </p:sp>
          <p:sp>
            <p:nvSpPr>
              <p:cNvPr id="46" name="文本框 45">
                <a:extLst>
                  <a:ext uri="{FF2B5EF4-FFF2-40B4-BE49-F238E27FC236}">
                    <a16:creationId xmlns:a16="http://schemas.microsoft.com/office/drawing/2014/main" id="{E5C92834-EFF9-40DD-8FAE-97EB67048AE3}"/>
                  </a:ext>
                </a:extLst>
              </p:cNvPr>
              <p:cNvSpPr txBox="1"/>
              <p:nvPr/>
            </p:nvSpPr>
            <p:spPr>
              <a:xfrm>
                <a:off x="4658704" y="2943483"/>
                <a:ext cx="1828924" cy="369332"/>
              </a:xfrm>
              <a:prstGeom prst="rect">
                <a:avLst/>
              </a:prstGeom>
              <a:noFill/>
            </p:spPr>
            <p:txBody>
              <a:bodyPr wrap="square">
                <a:spAutoFit/>
              </a:bodyPr>
              <a:lstStyle/>
              <a:p>
                <a:r>
                  <a:rPr lang="en-US" altLang="zh-CN" dirty="0"/>
                  <a:t>NULL  (</a:t>
                </a:r>
                <a:r>
                  <a:rPr lang="en-US" altLang="zh-CN" dirty="0" err="1"/>
                  <a:t>key∈T</a:t>
                </a:r>
                <a:r>
                  <a:rPr lang="en-US" altLang="zh-CN" dirty="0"/>
                  <a:t>)</a:t>
                </a:r>
                <a:endParaRPr lang="zh-CN" altLang="en-US" dirty="0"/>
              </a:p>
            </p:txBody>
          </p:sp>
        </p:grpSp>
        <p:cxnSp>
          <p:nvCxnSpPr>
            <p:cNvPr id="42" name="直接连接符 41">
              <a:extLst>
                <a:ext uri="{FF2B5EF4-FFF2-40B4-BE49-F238E27FC236}">
                  <a16:creationId xmlns:a16="http://schemas.microsoft.com/office/drawing/2014/main" id="{7244EDD4-9CA9-45D4-92F6-B115D817044F}"/>
                </a:ext>
              </a:extLst>
            </p:cNvPr>
            <p:cNvCxnSpPr>
              <a:cxnSpLocks/>
            </p:cNvCxnSpPr>
            <p:nvPr/>
          </p:nvCxnSpPr>
          <p:spPr>
            <a:xfrm>
              <a:off x="6661670" y="2284950"/>
              <a:ext cx="229918" cy="2476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7" name="组合 56">
            <a:extLst>
              <a:ext uri="{FF2B5EF4-FFF2-40B4-BE49-F238E27FC236}">
                <a16:creationId xmlns:a16="http://schemas.microsoft.com/office/drawing/2014/main" id="{730C61E4-538A-45FB-9F60-A75BCED74C8C}"/>
              </a:ext>
            </a:extLst>
          </p:cNvPr>
          <p:cNvGrpSpPr/>
          <p:nvPr/>
        </p:nvGrpSpPr>
        <p:grpSpPr>
          <a:xfrm>
            <a:off x="6690643" y="3307518"/>
            <a:ext cx="2133600" cy="508046"/>
            <a:chOff x="6690643" y="3307518"/>
            <a:chExt cx="2133600" cy="508046"/>
          </a:xfrm>
        </p:grpSpPr>
        <p:sp>
          <p:nvSpPr>
            <p:cNvPr id="49" name="对话气泡: 椭圆形 48">
              <a:extLst>
                <a:ext uri="{FF2B5EF4-FFF2-40B4-BE49-F238E27FC236}">
                  <a16:creationId xmlns:a16="http://schemas.microsoft.com/office/drawing/2014/main" id="{55238CC3-B60B-4127-8B9D-E4EFC7692D15}"/>
                </a:ext>
              </a:extLst>
            </p:cNvPr>
            <p:cNvSpPr/>
            <p:nvPr/>
          </p:nvSpPr>
          <p:spPr>
            <a:xfrm>
              <a:off x="6690643" y="3307518"/>
              <a:ext cx="1983330" cy="508046"/>
            </a:xfrm>
            <a:prstGeom prst="wedgeEllipseCallout">
              <a:avLst>
                <a:gd name="adj1" fmla="val -98454"/>
                <a:gd name="adj2" fmla="val 81842"/>
              </a:avLst>
            </a:prstGeom>
            <a:solidFill>
              <a:srgbClr val="B7DEE8"/>
            </a:solidFill>
            <a:ln>
              <a:solidFill>
                <a:srgbClr val="B7DE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56" name="文本框 55">
              <a:extLst>
                <a:ext uri="{FF2B5EF4-FFF2-40B4-BE49-F238E27FC236}">
                  <a16:creationId xmlns:a16="http://schemas.microsoft.com/office/drawing/2014/main" id="{4DAA7B99-CE7C-4391-A6FD-D81239483AE3}"/>
                </a:ext>
              </a:extLst>
            </p:cNvPr>
            <p:cNvSpPr txBox="1"/>
            <p:nvPr/>
          </p:nvSpPr>
          <p:spPr>
            <a:xfrm>
              <a:off x="6690643" y="3357705"/>
              <a:ext cx="2133600" cy="369332"/>
            </a:xfrm>
            <a:prstGeom prst="rect">
              <a:avLst/>
            </a:prstGeom>
            <a:noFill/>
          </p:spPr>
          <p:txBody>
            <a:bodyPr wrap="square">
              <a:spAutoFit/>
            </a:bodyPr>
            <a:lstStyle/>
            <a:p>
              <a:pPr algn="ctr"/>
              <a:r>
                <a:rPr lang="en-US" altLang="zh-CN" sz="1800" dirty="0">
                  <a:solidFill>
                    <a:schemeClr val="tx1"/>
                  </a:solidFill>
                </a:rPr>
                <a:t>p</a:t>
              </a:r>
              <a:r>
                <a:rPr lang="zh-CN" altLang="en-US" sz="1800" dirty="0">
                  <a:solidFill>
                    <a:schemeClr val="tx1"/>
                  </a:solidFill>
                </a:rPr>
                <a:t>为</a:t>
              </a:r>
              <a:r>
                <a:rPr lang="en-US" altLang="zh-CN" sz="1800" dirty="0">
                  <a:solidFill>
                    <a:schemeClr val="tx1"/>
                  </a:solidFill>
                </a:rPr>
                <a:t>a</a:t>
              </a:r>
              <a:r>
                <a:rPr lang="en-US" altLang="zh-CN" sz="1800" baseline="-25000" dirty="0">
                  <a:solidFill>
                    <a:schemeClr val="tx1"/>
                  </a:solidFill>
                </a:rPr>
                <a:t>i</a:t>
              </a:r>
              <a:r>
                <a:rPr lang="zh-CN" altLang="en-US" sz="1800" dirty="0">
                  <a:solidFill>
                    <a:schemeClr val="tx1"/>
                  </a:solidFill>
                </a:rPr>
                <a:t>之存储地址 </a:t>
              </a:r>
            </a:p>
          </p:txBody>
        </p:sp>
      </p:grpSp>
      <p:grpSp>
        <p:nvGrpSpPr>
          <p:cNvPr id="61" name="组合 60">
            <a:extLst>
              <a:ext uri="{FF2B5EF4-FFF2-40B4-BE49-F238E27FC236}">
                <a16:creationId xmlns:a16="http://schemas.microsoft.com/office/drawing/2014/main" id="{C97FBCAF-19E2-4C66-81DB-D18095671030}"/>
              </a:ext>
            </a:extLst>
          </p:cNvPr>
          <p:cNvGrpSpPr/>
          <p:nvPr/>
        </p:nvGrpSpPr>
        <p:grpSpPr>
          <a:xfrm>
            <a:off x="388272" y="1356737"/>
            <a:ext cx="2884046" cy="2994531"/>
            <a:chOff x="365760" y="1169670"/>
            <a:chExt cx="3427380" cy="3558680"/>
          </a:xfrm>
        </p:grpSpPr>
        <p:pic>
          <p:nvPicPr>
            <p:cNvPr id="58" name="图片 57">
              <a:extLst>
                <a:ext uri="{FF2B5EF4-FFF2-40B4-BE49-F238E27FC236}">
                  <a16:creationId xmlns:a16="http://schemas.microsoft.com/office/drawing/2014/main" id="{451372C4-4379-46DD-8541-DB58313A2799}"/>
                </a:ext>
              </a:extLst>
            </p:cNvPr>
            <p:cNvPicPr>
              <a:picLocks noChangeAspect="1"/>
            </p:cNvPicPr>
            <p:nvPr/>
          </p:nvPicPr>
          <p:blipFill>
            <a:blip r:embed="rId3"/>
            <a:stretch>
              <a:fillRect/>
            </a:stretch>
          </p:blipFill>
          <p:spPr>
            <a:xfrm>
              <a:off x="365760" y="1169670"/>
              <a:ext cx="2804160" cy="2804160"/>
            </a:xfrm>
            <a:prstGeom prst="rect">
              <a:avLst/>
            </a:prstGeom>
          </p:spPr>
        </p:pic>
        <p:sp>
          <p:nvSpPr>
            <p:cNvPr id="59" name="椭圆 58">
              <a:extLst>
                <a:ext uri="{FF2B5EF4-FFF2-40B4-BE49-F238E27FC236}">
                  <a16:creationId xmlns:a16="http://schemas.microsoft.com/office/drawing/2014/main" id="{EEACA1EE-2D4F-4877-B36C-A916648E4CD8}"/>
                </a:ext>
              </a:extLst>
            </p:cNvPr>
            <p:cNvSpPr/>
            <p:nvPr/>
          </p:nvSpPr>
          <p:spPr>
            <a:xfrm>
              <a:off x="2631432" y="2939344"/>
              <a:ext cx="1161708" cy="1161708"/>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p>
          </p:txBody>
        </p:sp>
        <p:sp>
          <p:nvSpPr>
            <p:cNvPr id="60" name="椭圆 59">
              <a:extLst>
                <a:ext uri="{FF2B5EF4-FFF2-40B4-BE49-F238E27FC236}">
                  <a16:creationId xmlns:a16="http://schemas.microsoft.com/office/drawing/2014/main" id="{01B90A43-D863-4AFE-AC89-ABAA6A631BBD}"/>
                </a:ext>
              </a:extLst>
            </p:cNvPr>
            <p:cNvSpPr/>
            <p:nvPr/>
          </p:nvSpPr>
          <p:spPr>
            <a:xfrm>
              <a:off x="2438907" y="4343301"/>
              <a:ext cx="385049" cy="38504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p>
          </p:txBody>
        </p:sp>
      </p:grpSp>
    </p:spTree>
    <p:custDataLst>
      <p:tags r:id="rId1"/>
    </p:custDataLst>
    <p:extLst>
      <p:ext uri="{BB962C8B-B14F-4D97-AF65-F5344CB8AC3E}">
        <p14:creationId xmlns:p14="http://schemas.microsoft.com/office/powerpoint/2010/main" val="3097423252"/>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wipe(left)">
                                      <p:cBhvr>
                                        <p:cTn id="2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540568" y="-598083"/>
            <a:ext cx="2150080" cy="1634177"/>
            <a:chOff x="6084168" y="3923907"/>
            <a:chExt cx="3445634" cy="2618868"/>
          </a:xfrm>
        </p:grpSpPr>
        <p:sp>
          <p:nvSpPr>
            <p:cNvPr id="10" name="Freeform 5"/>
            <p:cNvSpPr/>
            <p:nvPr/>
          </p:nvSpPr>
          <p:spPr bwMode="auto">
            <a:xfrm>
              <a:off x="6084168" y="3923907"/>
              <a:ext cx="2615636" cy="2618868"/>
            </a:xfrm>
            <a:custGeom>
              <a:avLst/>
              <a:gdLst>
                <a:gd name="T0" fmla="*/ 809 w 1619"/>
                <a:gd name="T1" fmla="*/ 1621 h 1621"/>
                <a:gd name="T2" fmla="*/ 0 w 1619"/>
                <a:gd name="T3" fmla="*/ 810 h 1621"/>
                <a:gd name="T4" fmla="*/ 809 w 1619"/>
                <a:gd name="T5" fmla="*/ 0 h 1621"/>
                <a:gd name="T6" fmla="*/ 1619 w 1619"/>
                <a:gd name="T7" fmla="*/ 810 h 1621"/>
                <a:gd name="T8" fmla="*/ 809 w 1619"/>
                <a:gd name="T9" fmla="*/ 1621 h 1621"/>
              </a:gdLst>
              <a:ahLst/>
              <a:cxnLst>
                <a:cxn ang="0">
                  <a:pos x="T0" y="T1"/>
                </a:cxn>
                <a:cxn ang="0">
                  <a:pos x="T2" y="T3"/>
                </a:cxn>
                <a:cxn ang="0">
                  <a:pos x="T4" y="T5"/>
                </a:cxn>
                <a:cxn ang="0">
                  <a:pos x="T6" y="T7"/>
                </a:cxn>
                <a:cxn ang="0">
                  <a:pos x="T8" y="T9"/>
                </a:cxn>
              </a:cxnLst>
              <a:rect l="0" t="0" r="r" b="b"/>
              <a:pathLst>
                <a:path w="1619" h="1621">
                  <a:moveTo>
                    <a:pt x="809" y="1621"/>
                  </a:moveTo>
                  <a:lnTo>
                    <a:pt x="0" y="810"/>
                  </a:lnTo>
                  <a:lnTo>
                    <a:pt x="809" y="0"/>
                  </a:lnTo>
                  <a:lnTo>
                    <a:pt x="1619" y="810"/>
                  </a:lnTo>
                  <a:lnTo>
                    <a:pt x="809" y="1621"/>
                  </a:lnTo>
                  <a:close/>
                </a:path>
              </a:pathLst>
            </a:custGeom>
            <a:solidFill>
              <a:srgbClr val="DD24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dirty="0">
                <a:cs typeface="+mn-ea"/>
                <a:sym typeface="+mn-lt"/>
              </a:endParaRPr>
            </a:p>
          </p:txBody>
        </p:sp>
        <p:sp>
          <p:nvSpPr>
            <p:cNvPr id="13" name="Freeform 3301"/>
            <p:cNvSpPr/>
            <p:nvPr/>
          </p:nvSpPr>
          <p:spPr bwMode="auto">
            <a:xfrm>
              <a:off x="7893162" y="4520570"/>
              <a:ext cx="1636640" cy="1638160"/>
            </a:xfrm>
            <a:custGeom>
              <a:avLst/>
              <a:gdLst>
                <a:gd name="T0" fmla="*/ 1617 w 3233"/>
                <a:gd name="T1" fmla="*/ 3236 h 3236"/>
                <a:gd name="T2" fmla="*/ 0 w 3233"/>
                <a:gd name="T3" fmla="*/ 1619 h 3236"/>
                <a:gd name="T4" fmla="*/ 1617 w 3233"/>
                <a:gd name="T5" fmla="*/ 0 h 3236"/>
                <a:gd name="T6" fmla="*/ 3233 w 3233"/>
                <a:gd name="T7" fmla="*/ 1619 h 3236"/>
                <a:gd name="T8" fmla="*/ 1617 w 3233"/>
                <a:gd name="T9" fmla="*/ 3236 h 3236"/>
              </a:gdLst>
              <a:ahLst/>
              <a:cxnLst>
                <a:cxn ang="0">
                  <a:pos x="T0" y="T1"/>
                </a:cxn>
                <a:cxn ang="0">
                  <a:pos x="T2" y="T3"/>
                </a:cxn>
                <a:cxn ang="0">
                  <a:pos x="T4" y="T5"/>
                </a:cxn>
                <a:cxn ang="0">
                  <a:pos x="T6" y="T7"/>
                </a:cxn>
                <a:cxn ang="0">
                  <a:pos x="T8" y="T9"/>
                </a:cxn>
              </a:cxnLst>
              <a:rect l="0" t="0" r="r" b="b"/>
              <a:pathLst>
                <a:path w="3233" h="3236">
                  <a:moveTo>
                    <a:pt x="1617" y="3236"/>
                  </a:moveTo>
                  <a:lnTo>
                    <a:pt x="0" y="1619"/>
                  </a:lnTo>
                  <a:lnTo>
                    <a:pt x="1617" y="0"/>
                  </a:lnTo>
                  <a:lnTo>
                    <a:pt x="3233" y="1619"/>
                  </a:lnTo>
                  <a:lnTo>
                    <a:pt x="1617" y="3236"/>
                  </a:lnTo>
                  <a:close/>
                </a:path>
              </a:pathLst>
            </a:custGeom>
            <a:solidFill>
              <a:srgbClr val="333333"/>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dirty="0">
                <a:cs typeface="+mn-ea"/>
                <a:sym typeface="+mn-lt"/>
              </a:endParaRPr>
            </a:p>
          </p:txBody>
        </p:sp>
      </p:grpSp>
      <p:sp>
        <p:nvSpPr>
          <p:cNvPr id="2" name="灯片编号占位符 1">
            <a:extLst>
              <a:ext uri="{FF2B5EF4-FFF2-40B4-BE49-F238E27FC236}">
                <a16:creationId xmlns:a16="http://schemas.microsoft.com/office/drawing/2014/main" id="{A4390690-6CB5-43F4-8705-BC124DF3703E}"/>
              </a:ext>
            </a:extLst>
          </p:cNvPr>
          <p:cNvSpPr>
            <a:spLocks noGrp="1"/>
          </p:cNvSpPr>
          <p:nvPr>
            <p:ph type="sldNum" sz="quarter" idx="12"/>
          </p:nvPr>
        </p:nvSpPr>
        <p:spPr>
          <a:xfrm>
            <a:off x="6609130" y="4601365"/>
            <a:ext cx="2133600" cy="273844"/>
          </a:xfrm>
        </p:spPr>
        <p:txBody>
          <a:bodyPr/>
          <a:lstStyle/>
          <a:p>
            <a:fld id="{49AE70B2-8BF9-45C0-BB95-33D1B9D3A854}" type="slidenum">
              <a:rPr lang="zh-CN" altLang="en-US" smtClean="0">
                <a:cs typeface="+mn-ea"/>
                <a:sym typeface="+mn-lt"/>
              </a:rPr>
              <a:t>4</a:t>
            </a:fld>
            <a:endParaRPr lang="zh-CN" altLang="en-US">
              <a:cs typeface="+mn-ea"/>
              <a:sym typeface="+mn-lt"/>
            </a:endParaRPr>
          </a:p>
        </p:txBody>
      </p:sp>
      <p:sp>
        <p:nvSpPr>
          <p:cNvPr id="9" name="文本框 8">
            <a:extLst>
              <a:ext uri="{FF2B5EF4-FFF2-40B4-BE49-F238E27FC236}">
                <a16:creationId xmlns:a16="http://schemas.microsoft.com/office/drawing/2014/main" id="{58BA0ACB-77A1-4B90-BED3-1AE904D5FCAF}"/>
              </a:ext>
            </a:extLst>
          </p:cNvPr>
          <p:cNvSpPr txBox="1"/>
          <p:nvPr/>
        </p:nvSpPr>
        <p:spPr>
          <a:xfrm>
            <a:off x="1907704" y="219005"/>
            <a:ext cx="1728192" cy="400110"/>
          </a:xfrm>
          <a:prstGeom prst="rect">
            <a:avLst/>
          </a:prstGeom>
          <a:noFill/>
        </p:spPr>
        <p:txBody>
          <a:bodyPr wrap="square">
            <a:spAutoFit/>
          </a:bodyPr>
          <a:lstStyle/>
          <a:p>
            <a:r>
              <a:rPr lang="en-US" altLang="zh-CN" sz="2000" b="1" dirty="0"/>
              <a:t>9.1 </a:t>
            </a:r>
            <a:r>
              <a:rPr lang="zh-CN" altLang="en-US" sz="2000" b="1" dirty="0"/>
              <a:t>查找问题</a:t>
            </a:r>
          </a:p>
        </p:txBody>
      </p:sp>
      <p:sp>
        <p:nvSpPr>
          <p:cNvPr id="11" name="文本框 10">
            <a:extLst>
              <a:ext uri="{FF2B5EF4-FFF2-40B4-BE49-F238E27FC236}">
                <a16:creationId xmlns:a16="http://schemas.microsoft.com/office/drawing/2014/main" id="{21394278-95EA-4843-8072-252A2C2DC254}"/>
              </a:ext>
            </a:extLst>
          </p:cNvPr>
          <p:cNvSpPr txBox="1"/>
          <p:nvPr/>
        </p:nvSpPr>
        <p:spPr>
          <a:xfrm>
            <a:off x="3995936" y="639703"/>
            <a:ext cx="3337625" cy="396391"/>
          </a:xfrm>
          <a:prstGeom prst="rect">
            <a:avLst/>
          </a:prstGeom>
          <a:solidFill>
            <a:srgbClr val="B7DEE8"/>
          </a:solidFill>
          <a:ln w="12700">
            <a:solidFill>
              <a:srgbClr val="B7DEE8"/>
            </a:solidFill>
          </a:ln>
        </p:spPr>
        <p:txBody>
          <a:bodyPr wrap="square">
            <a:spAutoFit/>
          </a:bodyPr>
          <a:lstStyle/>
          <a:p>
            <a:pPr>
              <a:lnSpc>
                <a:spcPct val="120000"/>
              </a:lnSpc>
            </a:pPr>
            <a:r>
              <a:rPr lang="zh-CN" altLang="en-US" dirty="0">
                <a:latin typeface="Times New Roman" panose="02020603050405020304" pitchFamily="18" charset="0"/>
                <a:ea typeface="微软雅黑" panose="020B0503020204020204" pitchFamily="34" charset="-122"/>
              </a:rPr>
              <a:t>对于查找表可以进行的操作有：</a:t>
            </a:r>
          </a:p>
        </p:txBody>
      </p:sp>
      <p:pic>
        <p:nvPicPr>
          <p:cNvPr id="58" name="图片 57">
            <a:extLst>
              <a:ext uri="{FF2B5EF4-FFF2-40B4-BE49-F238E27FC236}">
                <a16:creationId xmlns:a16="http://schemas.microsoft.com/office/drawing/2014/main" id="{451372C4-4379-46DD-8541-DB58313A2799}"/>
              </a:ext>
            </a:extLst>
          </p:cNvPr>
          <p:cNvPicPr>
            <a:picLocks noChangeAspect="1"/>
          </p:cNvPicPr>
          <p:nvPr/>
        </p:nvPicPr>
        <p:blipFill>
          <a:blip r:embed="rId3"/>
          <a:stretch>
            <a:fillRect/>
          </a:stretch>
        </p:blipFill>
        <p:spPr>
          <a:xfrm>
            <a:off x="388272" y="1356737"/>
            <a:ext cx="2359624" cy="2359623"/>
          </a:xfrm>
          <a:prstGeom prst="rect">
            <a:avLst/>
          </a:prstGeom>
        </p:spPr>
      </p:pic>
      <p:sp>
        <p:nvSpPr>
          <p:cNvPr id="63" name="文本框 62">
            <a:extLst>
              <a:ext uri="{FF2B5EF4-FFF2-40B4-BE49-F238E27FC236}">
                <a16:creationId xmlns:a16="http://schemas.microsoft.com/office/drawing/2014/main" id="{C7576069-5610-4AC4-9EB4-323F9F4A0266}"/>
              </a:ext>
            </a:extLst>
          </p:cNvPr>
          <p:cNvSpPr txBox="1"/>
          <p:nvPr/>
        </p:nvSpPr>
        <p:spPr>
          <a:xfrm>
            <a:off x="3635896" y="1150387"/>
            <a:ext cx="4843346" cy="1496820"/>
          </a:xfrm>
          <a:prstGeom prst="rect">
            <a:avLst/>
          </a:prstGeom>
          <a:noFill/>
        </p:spPr>
        <p:txBody>
          <a:bodyPr wrap="square">
            <a:spAutoFit/>
          </a:bodyPr>
          <a:lstStyle/>
          <a:p>
            <a:pPr marL="285750" indent="-285750" fontAlgn="base">
              <a:lnSpc>
                <a:spcPct val="130000"/>
              </a:lnSpc>
              <a:spcBef>
                <a:spcPct val="0"/>
              </a:spcBef>
              <a:spcAft>
                <a:spcPct val="0"/>
              </a:spcAft>
              <a:buClr>
                <a:srgbClr val="FF0000"/>
              </a:buClr>
              <a:buFont typeface="Wingdings" panose="05000000000000000000" pitchFamily="2" charset="2"/>
              <a:buChar char="n"/>
              <a:defRPr/>
            </a:pPr>
            <a:r>
              <a:rPr lang="zh-CN" altLang="en-US" sz="1800" noProof="1">
                <a:solidFill>
                  <a:srgbClr val="FF0000"/>
                </a:solidFill>
                <a:latin typeface="+mn-lt"/>
                <a:ea typeface="+mn-ea"/>
                <a:cs typeface="+mn-ea"/>
                <a:sym typeface="+mn-lt"/>
              </a:rPr>
              <a:t>查询</a:t>
            </a:r>
            <a:r>
              <a:rPr lang="zh-CN" altLang="en-US" sz="1800" noProof="1">
                <a:solidFill>
                  <a:srgbClr val="000000"/>
                </a:solidFill>
                <a:latin typeface="+mn-lt"/>
                <a:ea typeface="+mn-ea"/>
                <a:cs typeface="+mn-ea"/>
                <a:sym typeface="+mn-lt"/>
              </a:rPr>
              <a:t>某个特定的数据元素是否在查找表中；</a:t>
            </a:r>
            <a:endParaRPr lang="en-US" altLang="zh-CN" sz="1800" noProof="1">
              <a:solidFill>
                <a:srgbClr val="000000"/>
              </a:solidFill>
              <a:latin typeface="+mn-lt"/>
              <a:ea typeface="+mn-ea"/>
              <a:cs typeface="+mn-ea"/>
              <a:sym typeface="+mn-lt"/>
            </a:endParaRPr>
          </a:p>
          <a:p>
            <a:pPr marL="285750" indent="-285750" fontAlgn="base">
              <a:lnSpc>
                <a:spcPct val="130000"/>
              </a:lnSpc>
              <a:spcBef>
                <a:spcPct val="0"/>
              </a:spcBef>
              <a:spcAft>
                <a:spcPct val="0"/>
              </a:spcAft>
              <a:buClr>
                <a:srgbClr val="FF0000"/>
              </a:buClr>
              <a:buFont typeface="Wingdings" panose="05000000000000000000" pitchFamily="2" charset="2"/>
              <a:buChar char="n"/>
              <a:defRPr/>
            </a:pPr>
            <a:r>
              <a:rPr lang="zh-CN" altLang="en-US" sz="1800" noProof="1">
                <a:solidFill>
                  <a:srgbClr val="FF0000"/>
                </a:solidFill>
                <a:latin typeface="+mn-lt"/>
                <a:ea typeface="+mn-ea"/>
                <a:cs typeface="+mn-ea"/>
                <a:sym typeface="+mn-lt"/>
              </a:rPr>
              <a:t>检索</a:t>
            </a:r>
            <a:r>
              <a:rPr lang="zh-CN" altLang="en-US" sz="1800" noProof="1">
                <a:solidFill>
                  <a:srgbClr val="000000"/>
                </a:solidFill>
                <a:latin typeface="+mn-lt"/>
                <a:ea typeface="+mn-ea"/>
                <a:cs typeface="+mn-ea"/>
                <a:sym typeface="+mn-lt"/>
              </a:rPr>
              <a:t>某个特定的数据元素的各种属性；</a:t>
            </a:r>
            <a:endParaRPr lang="en-US" altLang="zh-CN" sz="1800" noProof="1">
              <a:solidFill>
                <a:srgbClr val="000000"/>
              </a:solidFill>
              <a:latin typeface="+mn-lt"/>
              <a:ea typeface="+mn-ea"/>
              <a:cs typeface="+mn-ea"/>
              <a:sym typeface="+mn-lt"/>
            </a:endParaRPr>
          </a:p>
          <a:p>
            <a:pPr marL="285750" indent="-285750" fontAlgn="base">
              <a:lnSpc>
                <a:spcPct val="130000"/>
              </a:lnSpc>
              <a:spcBef>
                <a:spcPct val="0"/>
              </a:spcBef>
              <a:spcAft>
                <a:spcPct val="0"/>
              </a:spcAft>
              <a:buClr>
                <a:srgbClr val="FF0000"/>
              </a:buClr>
              <a:buFont typeface="Wingdings" panose="05000000000000000000" pitchFamily="2" charset="2"/>
              <a:buChar char="n"/>
              <a:defRPr/>
            </a:pPr>
            <a:r>
              <a:rPr lang="zh-CN" altLang="en-US" sz="1800" dirty="0">
                <a:solidFill>
                  <a:srgbClr val="000000"/>
                </a:solidFill>
                <a:latin typeface="+mn-lt"/>
                <a:ea typeface="+mn-ea"/>
                <a:cs typeface="+mn-ea"/>
                <a:sym typeface="+mn-lt"/>
              </a:rPr>
              <a:t>在查找表中</a:t>
            </a:r>
            <a:r>
              <a:rPr lang="zh-CN" altLang="en-US" sz="1800" dirty="0">
                <a:solidFill>
                  <a:srgbClr val="FF0000"/>
                </a:solidFill>
                <a:latin typeface="+mn-lt"/>
                <a:ea typeface="+mn-ea"/>
                <a:cs typeface="+mn-ea"/>
                <a:sym typeface="+mn-lt"/>
              </a:rPr>
              <a:t>插入</a:t>
            </a:r>
            <a:r>
              <a:rPr lang="zh-CN" altLang="en-US" sz="1800" dirty="0">
                <a:solidFill>
                  <a:srgbClr val="000000"/>
                </a:solidFill>
                <a:latin typeface="+mn-lt"/>
                <a:ea typeface="+mn-ea"/>
                <a:cs typeface="+mn-ea"/>
                <a:sym typeface="+mn-lt"/>
              </a:rPr>
              <a:t>一个数据元素；</a:t>
            </a:r>
            <a:endParaRPr lang="en-US" altLang="zh-CN" sz="1800" dirty="0">
              <a:solidFill>
                <a:srgbClr val="000000"/>
              </a:solidFill>
              <a:latin typeface="+mn-lt"/>
              <a:ea typeface="+mn-ea"/>
              <a:cs typeface="+mn-ea"/>
              <a:sym typeface="+mn-lt"/>
            </a:endParaRPr>
          </a:p>
          <a:p>
            <a:pPr marL="285750" indent="-285750" fontAlgn="base">
              <a:lnSpc>
                <a:spcPct val="130000"/>
              </a:lnSpc>
              <a:spcBef>
                <a:spcPct val="0"/>
              </a:spcBef>
              <a:spcAft>
                <a:spcPct val="0"/>
              </a:spcAft>
              <a:buClr>
                <a:srgbClr val="FF0000"/>
              </a:buClr>
              <a:buFont typeface="Wingdings" panose="05000000000000000000" pitchFamily="2" charset="2"/>
              <a:buChar char="n"/>
              <a:defRPr/>
            </a:pPr>
            <a:r>
              <a:rPr lang="zh-CN" altLang="en-US" sz="1800" dirty="0">
                <a:solidFill>
                  <a:srgbClr val="000000"/>
                </a:solidFill>
                <a:latin typeface="+mn-lt"/>
                <a:ea typeface="+mn-ea"/>
                <a:cs typeface="+mn-ea"/>
                <a:sym typeface="+mn-lt"/>
              </a:rPr>
              <a:t>从查找表中</a:t>
            </a:r>
            <a:r>
              <a:rPr lang="zh-CN" altLang="en-US" sz="1800" dirty="0">
                <a:solidFill>
                  <a:srgbClr val="FF0000"/>
                </a:solidFill>
                <a:latin typeface="+mn-lt"/>
                <a:ea typeface="+mn-ea"/>
                <a:cs typeface="+mn-ea"/>
                <a:sym typeface="+mn-lt"/>
              </a:rPr>
              <a:t>删除</a:t>
            </a:r>
            <a:r>
              <a:rPr lang="zh-CN" altLang="en-US" sz="1800" dirty="0">
                <a:solidFill>
                  <a:srgbClr val="000000"/>
                </a:solidFill>
                <a:latin typeface="+mn-lt"/>
                <a:ea typeface="+mn-ea"/>
                <a:cs typeface="+mn-ea"/>
                <a:sym typeface="+mn-lt"/>
              </a:rPr>
              <a:t>某个数据元素。</a:t>
            </a:r>
            <a:endParaRPr lang="en-US" altLang="zh-CN" sz="1800" dirty="0">
              <a:solidFill>
                <a:srgbClr val="000000"/>
              </a:solidFill>
              <a:latin typeface="+mn-lt"/>
              <a:ea typeface="+mn-ea"/>
              <a:cs typeface="+mn-ea"/>
              <a:sym typeface="+mn-lt"/>
            </a:endParaRPr>
          </a:p>
        </p:txBody>
      </p:sp>
      <p:sp>
        <p:nvSpPr>
          <p:cNvPr id="65" name="文本框 64">
            <a:extLst>
              <a:ext uri="{FF2B5EF4-FFF2-40B4-BE49-F238E27FC236}">
                <a16:creationId xmlns:a16="http://schemas.microsoft.com/office/drawing/2014/main" id="{173F62D5-175B-4BE4-BF34-1D8D82F548FF}"/>
              </a:ext>
            </a:extLst>
          </p:cNvPr>
          <p:cNvSpPr txBox="1"/>
          <p:nvPr/>
        </p:nvSpPr>
        <p:spPr>
          <a:xfrm>
            <a:off x="2843808" y="2743805"/>
            <a:ext cx="6048672" cy="1857560"/>
          </a:xfrm>
          <a:prstGeom prst="rect">
            <a:avLst/>
          </a:prstGeom>
          <a:noFill/>
          <a:ln>
            <a:solidFill>
              <a:srgbClr val="FF0000"/>
            </a:solidFill>
          </a:ln>
        </p:spPr>
        <p:txBody>
          <a:bodyPr wrap="square">
            <a:spAutoFit/>
          </a:bodyPr>
          <a:lstStyle/>
          <a:p>
            <a:pPr>
              <a:lnSpc>
                <a:spcPct val="130000"/>
              </a:lnSpc>
            </a:pPr>
            <a:r>
              <a:rPr lang="zh-CN" altLang="en-US" sz="1800" dirty="0">
                <a:solidFill>
                  <a:srgbClr val="000000"/>
                </a:solidFill>
                <a:latin typeface="+mn-lt"/>
                <a:ea typeface="+mn-ea"/>
                <a:cs typeface="+mn-ea"/>
                <a:sym typeface="+mn-lt"/>
              </a:rPr>
              <a:t>如果限定对于某个查找表，只允许执行第（</a:t>
            </a:r>
            <a:r>
              <a:rPr lang="en-US" altLang="zh-CN" sz="1800" dirty="0">
                <a:solidFill>
                  <a:srgbClr val="000000"/>
                </a:solidFill>
                <a:latin typeface="+mn-lt"/>
                <a:ea typeface="+mn-ea"/>
                <a:cs typeface="+mn-ea"/>
                <a:sym typeface="+mn-lt"/>
              </a:rPr>
              <a:t>1</a:t>
            </a:r>
            <a:r>
              <a:rPr lang="zh-CN" altLang="en-US" sz="1800" dirty="0">
                <a:solidFill>
                  <a:srgbClr val="000000"/>
                </a:solidFill>
                <a:latin typeface="+mn-lt"/>
                <a:ea typeface="+mn-ea"/>
                <a:cs typeface="+mn-ea"/>
                <a:sym typeface="+mn-lt"/>
              </a:rPr>
              <a:t>）和第（</a:t>
            </a:r>
            <a:r>
              <a:rPr lang="en-US" altLang="zh-CN" sz="1800" dirty="0">
                <a:solidFill>
                  <a:srgbClr val="000000"/>
                </a:solidFill>
                <a:latin typeface="+mn-lt"/>
                <a:ea typeface="+mn-ea"/>
                <a:cs typeface="+mn-ea"/>
                <a:sym typeface="+mn-lt"/>
              </a:rPr>
              <a:t>2</a:t>
            </a:r>
            <a:r>
              <a:rPr lang="zh-CN" altLang="en-US" sz="1800" dirty="0">
                <a:solidFill>
                  <a:srgbClr val="000000"/>
                </a:solidFill>
                <a:latin typeface="+mn-lt"/>
                <a:ea typeface="+mn-ea"/>
                <a:cs typeface="+mn-ea"/>
                <a:sym typeface="+mn-lt"/>
              </a:rPr>
              <a:t>）种操作，称为</a:t>
            </a:r>
            <a:r>
              <a:rPr lang="zh-CN" altLang="en-US" sz="1800" dirty="0">
                <a:solidFill>
                  <a:srgbClr val="FF0000"/>
                </a:solidFill>
                <a:latin typeface="+mn-lt"/>
                <a:ea typeface="+mn-ea"/>
                <a:cs typeface="+mn-ea"/>
                <a:sym typeface="+mn-lt"/>
              </a:rPr>
              <a:t>静态查找表</a:t>
            </a:r>
            <a:r>
              <a:rPr lang="zh-CN" altLang="en-US" sz="1800" dirty="0">
                <a:solidFill>
                  <a:srgbClr val="000000"/>
                </a:solidFill>
                <a:latin typeface="+mn-lt"/>
                <a:ea typeface="+mn-ea"/>
                <a:cs typeface="+mn-ea"/>
                <a:sym typeface="+mn-lt"/>
              </a:rPr>
              <a:t>，即静态查找表的内容不允许发生改变。</a:t>
            </a:r>
            <a:endParaRPr lang="en-US" altLang="zh-CN" sz="1800" dirty="0">
              <a:solidFill>
                <a:srgbClr val="000000"/>
              </a:solidFill>
              <a:latin typeface="+mn-lt"/>
              <a:ea typeface="+mn-ea"/>
              <a:cs typeface="+mn-ea"/>
              <a:sym typeface="+mn-lt"/>
            </a:endParaRPr>
          </a:p>
          <a:p>
            <a:pPr>
              <a:lnSpc>
                <a:spcPct val="130000"/>
              </a:lnSpc>
            </a:pPr>
            <a:r>
              <a:rPr lang="zh-CN" altLang="en-US" sz="1800" dirty="0">
                <a:solidFill>
                  <a:srgbClr val="000000"/>
                </a:solidFill>
                <a:latin typeface="+mn-lt"/>
                <a:ea typeface="+mn-ea"/>
                <a:cs typeface="+mn-ea"/>
                <a:sym typeface="+mn-lt"/>
              </a:rPr>
              <a:t>否则，查找表如果同时允许执行第（</a:t>
            </a:r>
            <a:r>
              <a:rPr lang="en-US" altLang="zh-CN" sz="1800" dirty="0">
                <a:solidFill>
                  <a:srgbClr val="000000"/>
                </a:solidFill>
                <a:latin typeface="+mn-lt"/>
                <a:ea typeface="+mn-ea"/>
                <a:cs typeface="+mn-ea"/>
                <a:sym typeface="+mn-lt"/>
              </a:rPr>
              <a:t>1</a:t>
            </a:r>
            <a:r>
              <a:rPr lang="zh-CN" altLang="en-US" sz="1800" dirty="0">
                <a:solidFill>
                  <a:srgbClr val="000000"/>
                </a:solidFill>
                <a:latin typeface="+mn-lt"/>
                <a:ea typeface="+mn-ea"/>
                <a:cs typeface="+mn-ea"/>
                <a:sym typeface="+mn-lt"/>
              </a:rPr>
              <a:t>）、第（</a:t>
            </a:r>
            <a:r>
              <a:rPr lang="en-US" altLang="zh-CN" sz="1800" dirty="0">
                <a:solidFill>
                  <a:srgbClr val="000000"/>
                </a:solidFill>
                <a:latin typeface="+mn-lt"/>
                <a:ea typeface="+mn-ea"/>
                <a:cs typeface="+mn-ea"/>
                <a:sym typeface="+mn-lt"/>
              </a:rPr>
              <a:t>2</a:t>
            </a:r>
            <a:r>
              <a:rPr lang="zh-CN" altLang="en-US" sz="1800" dirty="0">
                <a:solidFill>
                  <a:srgbClr val="000000"/>
                </a:solidFill>
                <a:latin typeface="+mn-lt"/>
                <a:ea typeface="+mn-ea"/>
                <a:cs typeface="+mn-ea"/>
                <a:sym typeface="+mn-lt"/>
              </a:rPr>
              <a:t>）、第（</a:t>
            </a:r>
            <a:r>
              <a:rPr lang="en-US" altLang="zh-CN" sz="1800" dirty="0">
                <a:solidFill>
                  <a:srgbClr val="000000"/>
                </a:solidFill>
                <a:latin typeface="+mn-lt"/>
                <a:ea typeface="+mn-ea"/>
                <a:cs typeface="+mn-ea"/>
                <a:sym typeface="+mn-lt"/>
              </a:rPr>
              <a:t>3</a:t>
            </a:r>
            <a:r>
              <a:rPr lang="zh-CN" altLang="en-US" sz="1800" dirty="0">
                <a:solidFill>
                  <a:srgbClr val="000000"/>
                </a:solidFill>
                <a:latin typeface="+mn-lt"/>
                <a:ea typeface="+mn-ea"/>
                <a:cs typeface="+mn-ea"/>
                <a:sym typeface="+mn-lt"/>
              </a:rPr>
              <a:t>）和第（</a:t>
            </a:r>
            <a:r>
              <a:rPr lang="en-US" altLang="zh-CN" sz="1800" dirty="0">
                <a:solidFill>
                  <a:srgbClr val="000000"/>
                </a:solidFill>
                <a:latin typeface="+mn-lt"/>
                <a:ea typeface="+mn-ea"/>
                <a:cs typeface="+mn-ea"/>
                <a:sym typeface="+mn-lt"/>
              </a:rPr>
              <a:t>4</a:t>
            </a:r>
            <a:r>
              <a:rPr lang="zh-CN" altLang="en-US" sz="1800" dirty="0">
                <a:solidFill>
                  <a:srgbClr val="000000"/>
                </a:solidFill>
                <a:latin typeface="+mn-lt"/>
                <a:ea typeface="+mn-ea"/>
                <a:cs typeface="+mn-ea"/>
                <a:sym typeface="+mn-lt"/>
              </a:rPr>
              <a:t>）种操作，则称其为</a:t>
            </a:r>
            <a:r>
              <a:rPr lang="zh-CN" altLang="en-US" sz="1800" dirty="0">
                <a:solidFill>
                  <a:srgbClr val="FF0000"/>
                </a:solidFill>
                <a:latin typeface="+mn-lt"/>
                <a:ea typeface="+mn-ea"/>
                <a:cs typeface="+mn-ea"/>
                <a:sym typeface="+mn-lt"/>
              </a:rPr>
              <a:t>动态查找表</a:t>
            </a:r>
            <a:r>
              <a:rPr lang="zh-CN" altLang="en-US" sz="1800" dirty="0">
                <a:solidFill>
                  <a:srgbClr val="000000"/>
                </a:solidFill>
                <a:latin typeface="+mn-lt"/>
                <a:ea typeface="+mn-ea"/>
                <a:cs typeface="+mn-ea"/>
                <a:sym typeface="+mn-lt"/>
              </a:rPr>
              <a:t>。</a:t>
            </a:r>
            <a:endParaRPr lang="zh-CN" altLang="en-US" dirty="0"/>
          </a:p>
        </p:txBody>
      </p:sp>
    </p:spTree>
    <p:custDataLst>
      <p:tags r:id="rId1"/>
    </p:custDataLst>
    <p:extLst>
      <p:ext uri="{BB962C8B-B14F-4D97-AF65-F5344CB8AC3E}">
        <p14:creationId xmlns:p14="http://schemas.microsoft.com/office/powerpoint/2010/main" val="2369093829"/>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3">
                                            <p:txEl>
                                              <p:pRg st="0" end="0"/>
                                            </p:txEl>
                                          </p:spTgt>
                                        </p:tgtEl>
                                        <p:attrNameLst>
                                          <p:attrName>style.visibility</p:attrName>
                                        </p:attrNameLst>
                                      </p:cBhvr>
                                      <p:to>
                                        <p:strVal val="visible"/>
                                      </p:to>
                                    </p:set>
                                    <p:animEffect transition="in" filter="wipe(left)">
                                      <p:cBhvr>
                                        <p:cTn id="12" dur="500"/>
                                        <p:tgtEl>
                                          <p:spTgt spid="6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3">
                                            <p:txEl>
                                              <p:pRg st="1" end="1"/>
                                            </p:txEl>
                                          </p:spTgt>
                                        </p:tgtEl>
                                        <p:attrNameLst>
                                          <p:attrName>style.visibility</p:attrName>
                                        </p:attrNameLst>
                                      </p:cBhvr>
                                      <p:to>
                                        <p:strVal val="visible"/>
                                      </p:to>
                                    </p:set>
                                    <p:animEffect transition="in" filter="wipe(left)">
                                      <p:cBhvr>
                                        <p:cTn id="17" dur="500"/>
                                        <p:tgtEl>
                                          <p:spTgt spid="6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3">
                                            <p:txEl>
                                              <p:pRg st="2" end="2"/>
                                            </p:txEl>
                                          </p:spTgt>
                                        </p:tgtEl>
                                        <p:attrNameLst>
                                          <p:attrName>style.visibility</p:attrName>
                                        </p:attrNameLst>
                                      </p:cBhvr>
                                      <p:to>
                                        <p:strVal val="visible"/>
                                      </p:to>
                                    </p:set>
                                    <p:animEffect transition="in" filter="wipe(left)">
                                      <p:cBhvr>
                                        <p:cTn id="22" dur="500"/>
                                        <p:tgtEl>
                                          <p:spTgt spid="6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3">
                                            <p:txEl>
                                              <p:pRg st="3" end="3"/>
                                            </p:txEl>
                                          </p:spTgt>
                                        </p:tgtEl>
                                        <p:attrNameLst>
                                          <p:attrName>style.visibility</p:attrName>
                                        </p:attrNameLst>
                                      </p:cBhvr>
                                      <p:to>
                                        <p:strVal val="visible"/>
                                      </p:to>
                                    </p:set>
                                    <p:animEffect transition="in" filter="wipe(left)">
                                      <p:cBhvr>
                                        <p:cTn id="27" dur="500"/>
                                        <p:tgtEl>
                                          <p:spTgt spid="6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wipe(left)">
                                      <p:cBhvr>
                                        <p:cTn id="32"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540568" y="-598083"/>
            <a:ext cx="2150080" cy="1634177"/>
            <a:chOff x="6084168" y="3923907"/>
            <a:chExt cx="3445634" cy="2618868"/>
          </a:xfrm>
        </p:grpSpPr>
        <p:sp>
          <p:nvSpPr>
            <p:cNvPr id="10" name="Freeform 5"/>
            <p:cNvSpPr/>
            <p:nvPr/>
          </p:nvSpPr>
          <p:spPr bwMode="auto">
            <a:xfrm>
              <a:off x="6084168" y="3923907"/>
              <a:ext cx="2615636" cy="2618868"/>
            </a:xfrm>
            <a:custGeom>
              <a:avLst/>
              <a:gdLst>
                <a:gd name="T0" fmla="*/ 809 w 1619"/>
                <a:gd name="T1" fmla="*/ 1621 h 1621"/>
                <a:gd name="T2" fmla="*/ 0 w 1619"/>
                <a:gd name="T3" fmla="*/ 810 h 1621"/>
                <a:gd name="T4" fmla="*/ 809 w 1619"/>
                <a:gd name="T5" fmla="*/ 0 h 1621"/>
                <a:gd name="T6" fmla="*/ 1619 w 1619"/>
                <a:gd name="T7" fmla="*/ 810 h 1621"/>
                <a:gd name="T8" fmla="*/ 809 w 1619"/>
                <a:gd name="T9" fmla="*/ 1621 h 1621"/>
              </a:gdLst>
              <a:ahLst/>
              <a:cxnLst>
                <a:cxn ang="0">
                  <a:pos x="T0" y="T1"/>
                </a:cxn>
                <a:cxn ang="0">
                  <a:pos x="T2" y="T3"/>
                </a:cxn>
                <a:cxn ang="0">
                  <a:pos x="T4" y="T5"/>
                </a:cxn>
                <a:cxn ang="0">
                  <a:pos x="T6" y="T7"/>
                </a:cxn>
                <a:cxn ang="0">
                  <a:pos x="T8" y="T9"/>
                </a:cxn>
              </a:cxnLst>
              <a:rect l="0" t="0" r="r" b="b"/>
              <a:pathLst>
                <a:path w="1619" h="1621">
                  <a:moveTo>
                    <a:pt x="809" y="1621"/>
                  </a:moveTo>
                  <a:lnTo>
                    <a:pt x="0" y="810"/>
                  </a:lnTo>
                  <a:lnTo>
                    <a:pt x="809" y="0"/>
                  </a:lnTo>
                  <a:lnTo>
                    <a:pt x="1619" y="810"/>
                  </a:lnTo>
                  <a:lnTo>
                    <a:pt x="809" y="1621"/>
                  </a:lnTo>
                  <a:close/>
                </a:path>
              </a:pathLst>
            </a:custGeom>
            <a:solidFill>
              <a:srgbClr val="DD24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dirty="0">
                <a:cs typeface="+mn-ea"/>
                <a:sym typeface="+mn-lt"/>
              </a:endParaRPr>
            </a:p>
          </p:txBody>
        </p:sp>
        <p:sp>
          <p:nvSpPr>
            <p:cNvPr id="13" name="Freeform 3301"/>
            <p:cNvSpPr/>
            <p:nvPr/>
          </p:nvSpPr>
          <p:spPr bwMode="auto">
            <a:xfrm>
              <a:off x="7893162" y="4520570"/>
              <a:ext cx="1636640" cy="1638160"/>
            </a:xfrm>
            <a:custGeom>
              <a:avLst/>
              <a:gdLst>
                <a:gd name="T0" fmla="*/ 1617 w 3233"/>
                <a:gd name="T1" fmla="*/ 3236 h 3236"/>
                <a:gd name="T2" fmla="*/ 0 w 3233"/>
                <a:gd name="T3" fmla="*/ 1619 h 3236"/>
                <a:gd name="T4" fmla="*/ 1617 w 3233"/>
                <a:gd name="T5" fmla="*/ 0 h 3236"/>
                <a:gd name="T6" fmla="*/ 3233 w 3233"/>
                <a:gd name="T7" fmla="*/ 1619 h 3236"/>
                <a:gd name="T8" fmla="*/ 1617 w 3233"/>
                <a:gd name="T9" fmla="*/ 3236 h 3236"/>
              </a:gdLst>
              <a:ahLst/>
              <a:cxnLst>
                <a:cxn ang="0">
                  <a:pos x="T0" y="T1"/>
                </a:cxn>
                <a:cxn ang="0">
                  <a:pos x="T2" y="T3"/>
                </a:cxn>
                <a:cxn ang="0">
                  <a:pos x="T4" y="T5"/>
                </a:cxn>
                <a:cxn ang="0">
                  <a:pos x="T6" y="T7"/>
                </a:cxn>
                <a:cxn ang="0">
                  <a:pos x="T8" y="T9"/>
                </a:cxn>
              </a:cxnLst>
              <a:rect l="0" t="0" r="r" b="b"/>
              <a:pathLst>
                <a:path w="3233" h="3236">
                  <a:moveTo>
                    <a:pt x="1617" y="3236"/>
                  </a:moveTo>
                  <a:lnTo>
                    <a:pt x="0" y="1619"/>
                  </a:lnTo>
                  <a:lnTo>
                    <a:pt x="1617" y="0"/>
                  </a:lnTo>
                  <a:lnTo>
                    <a:pt x="3233" y="1619"/>
                  </a:lnTo>
                  <a:lnTo>
                    <a:pt x="1617" y="3236"/>
                  </a:lnTo>
                  <a:close/>
                </a:path>
              </a:pathLst>
            </a:custGeom>
            <a:solidFill>
              <a:srgbClr val="333333"/>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dirty="0">
                <a:cs typeface="+mn-ea"/>
                <a:sym typeface="+mn-lt"/>
              </a:endParaRPr>
            </a:p>
          </p:txBody>
        </p:sp>
      </p:grpSp>
      <p:sp>
        <p:nvSpPr>
          <p:cNvPr id="2" name="灯片编号占位符 1">
            <a:extLst>
              <a:ext uri="{FF2B5EF4-FFF2-40B4-BE49-F238E27FC236}">
                <a16:creationId xmlns:a16="http://schemas.microsoft.com/office/drawing/2014/main" id="{A4390690-6CB5-43F4-8705-BC124DF3703E}"/>
              </a:ext>
            </a:extLst>
          </p:cNvPr>
          <p:cNvSpPr>
            <a:spLocks noGrp="1"/>
          </p:cNvSpPr>
          <p:nvPr>
            <p:ph type="sldNum" sz="quarter" idx="12"/>
          </p:nvPr>
        </p:nvSpPr>
        <p:spPr>
          <a:xfrm>
            <a:off x="6609130" y="4601365"/>
            <a:ext cx="2133600" cy="273844"/>
          </a:xfrm>
        </p:spPr>
        <p:txBody>
          <a:bodyPr/>
          <a:lstStyle/>
          <a:p>
            <a:fld id="{49AE70B2-8BF9-45C0-BB95-33D1B9D3A854}" type="slidenum">
              <a:rPr lang="zh-CN" altLang="en-US" smtClean="0">
                <a:cs typeface="+mn-ea"/>
                <a:sym typeface="+mn-lt"/>
              </a:rPr>
              <a:t>5</a:t>
            </a:fld>
            <a:endParaRPr lang="zh-CN" altLang="en-US" dirty="0">
              <a:cs typeface="+mn-ea"/>
              <a:sym typeface="+mn-lt"/>
            </a:endParaRPr>
          </a:p>
        </p:txBody>
      </p:sp>
      <p:sp>
        <p:nvSpPr>
          <p:cNvPr id="63" name="文本框 62">
            <a:extLst>
              <a:ext uri="{FF2B5EF4-FFF2-40B4-BE49-F238E27FC236}">
                <a16:creationId xmlns:a16="http://schemas.microsoft.com/office/drawing/2014/main" id="{C7576069-5610-4AC4-9EB4-323F9F4A0266}"/>
              </a:ext>
            </a:extLst>
          </p:cNvPr>
          <p:cNvSpPr txBox="1"/>
          <p:nvPr/>
        </p:nvSpPr>
        <p:spPr>
          <a:xfrm>
            <a:off x="1911938" y="619115"/>
            <a:ext cx="6408712" cy="1497461"/>
          </a:xfrm>
          <a:prstGeom prst="rect">
            <a:avLst/>
          </a:prstGeom>
          <a:noFill/>
        </p:spPr>
        <p:txBody>
          <a:bodyPr wrap="square">
            <a:spAutoFit/>
          </a:bodyPr>
          <a:lstStyle/>
          <a:p>
            <a:pPr marL="285750" indent="-285750" fontAlgn="base">
              <a:lnSpc>
                <a:spcPct val="130000"/>
              </a:lnSpc>
              <a:spcBef>
                <a:spcPct val="0"/>
              </a:spcBef>
              <a:spcAft>
                <a:spcPct val="0"/>
              </a:spcAft>
              <a:buClr>
                <a:srgbClr val="FF0000"/>
              </a:buClr>
              <a:buFont typeface="Wingdings" panose="05000000000000000000" pitchFamily="2" charset="2"/>
              <a:buChar char="n"/>
              <a:defRPr/>
            </a:pPr>
            <a:r>
              <a:rPr lang="en-US" altLang="zh-CN" sz="1800" dirty="0">
                <a:solidFill>
                  <a:srgbClr val="FF0000"/>
                </a:solidFill>
                <a:latin typeface="+mn-lt"/>
                <a:ea typeface="+mn-ea"/>
                <a:cs typeface="+mn-ea"/>
                <a:sym typeface="+mn-lt"/>
              </a:rPr>
              <a:t>T(n)</a:t>
            </a:r>
            <a:r>
              <a:rPr lang="zh-CN" altLang="en-US" sz="1800" dirty="0">
                <a:solidFill>
                  <a:srgbClr val="FF0000"/>
                </a:solidFill>
                <a:latin typeface="+mn-lt"/>
                <a:ea typeface="+mn-ea"/>
                <a:cs typeface="+mn-ea"/>
                <a:sym typeface="+mn-lt"/>
              </a:rPr>
              <a:t>：</a:t>
            </a:r>
            <a:r>
              <a:rPr lang="zh-CN" altLang="en-US" sz="1800" dirty="0">
                <a:solidFill>
                  <a:srgbClr val="000000"/>
                </a:solidFill>
                <a:latin typeface="+mn-lt"/>
                <a:ea typeface="+mn-ea"/>
                <a:cs typeface="+mn-ea"/>
                <a:sym typeface="+mn-lt"/>
              </a:rPr>
              <a:t>在查找表中查找某一数据元素的时间开销为</a:t>
            </a:r>
            <a:r>
              <a:rPr lang="en-US" altLang="zh-CN" sz="1800" dirty="0">
                <a:solidFill>
                  <a:srgbClr val="000000"/>
                </a:solidFill>
                <a:latin typeface="+mn-lt"/>
                <a:ea typeface="+mn-ea"/>
                <a:cs typeface="+mn-ea"/>
                <a:sym typeface="+mn-lt"/>
              </a:rPr>
              <a:t>T(n)</a:t>
            </a:r>
            <a:r>
              <a:rPr lang="zh-CN" altLang="en-US" sz="1800" dirty="0">
                <a:solidFill>
                  <a:srgbClr val="000000"/>
                </a:solidFill>
                <a:latin typeface="+mn-lt"/>
                <a:ea typeface="+mn-ea"/>
                <a:cs typeface="+mn-ea"/>
                <a:sym typeface="+mn-lt"/>
              </a:rPr>
              <a:t>，其通常与问题规模</a:t>
            </a:r>
            <a:r>
              <a:rPr lang="en-US" altLang="zh-CN" sz="1800" dirty="0">
                <a:solidFill>
                  <a:srgbClr val="000000"/>
                </a:solidFill>
                <a:latin typeface="+mn-lt"/>
                <a:ea typeface="+mn-ea"/>
                <a:cs typeface="+mn-ea"/>
                <a:sym typeface="+mn-lt"/>
              </a:rPr>
              <a:t>n</a:t>
            </a:r>
            <a:r>
              <a:rPr lang="zh-CN" altLang="en-US" sz="1800" dirty="0">
                <a:solidFill>
                  <a:srgbClr val="000000"/>
                </a:solidFill>
                <a:latin typeface="+mn-lt"/>
                <a:ea typeface="+mn-ea"/>
                <a:cs typeface="+mn-ea"/>
                <a:sym typeface="+mn-lt"/>
              </a:rPr>
              <a:t>相关，</a:t>
            </a:r>
            <a:r>
              <a:rPr lang="en-US" altLang="zh-CN" sz="1800" dirty="0">
                <a:solidFill>
                  <a:srgbClr val="000000"/>
                </a:solidFill>
                <a:latin typeface="+mn-lt"/>
                <a:ea typeface="+mn-ea"/>
                <a:cs typeface="+mn-ea"/>
                <a:sym typeface="+mn-lt"/>
              </a:rPr>
              <a:t>n</a:t>
            </a:r>
            <a:r>
              <a:rPr lang="zh-CN" altLang="en-US" sz="1800" dirty="0">
                <a:solidFill>
                  <a:srgbClr val="000000"/>
                </a:solidFill>
                <a:latin typeface="+mn-lt"/>
                <a:ea typeface="+mn-ea"/>
                <a:cs typeface="+mn-ea"/>
                <a:sym typeface="+mn-lt"/>
              </a:rPr>
              <a:t>定义为查找表中数据元素的个数。</a:t>
            </a:r>
            <a:endParaRPr lang="en-US" altLang="zh-CN" sz="1800" dirty="0">
              <a:solidFill>
                <a:srgbClr val="000000"/>
              </a:solidFill>
              <a:latin typeface="+mn-lt"/>
              <a:ea typeface="+mn-ea"/>
              <a:cs typeface="+mn-ea"/>
              <a:sym typeface="+mn-lt"/>
            </a:endParaRPr>
          </a:p>
          <a:p>
            <a:pPr marL="285750" indent="-285750" fontAlgn="base">
              <a:lnSpc>
                <a:spcPct val="130000"/>
              </a:lnSpc>
              <a:spcBef>
                <a:spcPct val="0"/>
              </a:spcBef>
              <a:spcAft>
                <a:spcPct val="0"/>
              </a:spcAft>
              <a:buClr>
                <a:srgbClr val="FF0000"/>
              </a:buClr>
              <a:buFont typeface="Wingdings" panose="05000000000000000000" pitchFamily="2" charset="2"/>
              <a:buChar char="n"/>
              <a:defRPr/>
            </a:pPr>
            <a:r>
              <a:rPr lang="en-US" altLang="zh-CN" dirty="0">
                <a:solidFill>
                  <a:srgbClr val="FF0000"/>
                </a:solidFill>
                <a:cs typeface="+mn-ea"/>
                <a:sym typeface="+mn-lt"/>
              </a:rPr>
              <a:t>T</a:t>
            </a:r>
            <a:r>
              <a:rPr lang="en-US" altLang="zh-CN" baseline="-25000" dirty="0">
                <a:solidFill>
                  <a:srgbClr val="FF0000"/>
                </a:solidFill>
                <a:cs typeface="+mn-ea"/>
                <a:sym typeface="+mn-lt"/>
              </a:rPr>
              <a:t>best</a:t>
            </a:r>
            <a:r>
              <a:rPr lang="en-US" altLang="zh-CN" dirty="0">
                <a:solidFill>
                  <a:srgbClr val="FF0000"/>
                </a:solidFill>
                <a:cs typeface="+mn-ea"/>
                <a:sym typeface="+mn-lt"/>
              </a:rPr>
              <a:t>(n)</a:t>
            </a:r>
            <a:r>
              <a:rPr lang="zh-CN" altLang="en-US" dirty="0">
                <a:solidFill>
                  <a:srgbClr val="FF0000"/>
                </a:solidFill>
                <a:cs typeface="+mn-ea"/>
                <a:sym typeface="+mn-lt"/>
              </a:rPr>
              <a:t>：</a:t>
            </a:r>
            <a:r>
              <a:rPr lang="zh-CN" altLang="en-US" dirty="0">
                <a:cs typeface="+mn-ea"/>
                <a:sym typeface="+mn-lt"/>
              </a:rPr>
              <a:t>指</a:t>
            </a:r>
            <a:r>
              <a:rPr lang="zh-CN" altLang="en-US" dirty="0">
                <a:solidFill>
                  <a:srgbClr val="FF0000"/>
                </a:solidFill>
                <a:cs typeface="+mn-ea"/>
                <a:sym typeface="+mn-lt"/>
              </a:rPr>
              <a:t>最好情况</a:t>
            </a:r>
            <a:r>
              <a:rPr lang="zh-CN" altLang="en-US" dirty="0">
                <a:cs typeface="+mn-ea"/>
                <a:sym typeface="+mn-lt"/>
              </a:rPr>
              <a:t>下的时间开销</a:t>
            </a:r>
            <a:endParaRPr lang="en-US" altLang="zh-CN" dirty="0">
              <a:cs typeface="+mn-ea"/>
              <a:sym typeface="+mn-lt"/>
            </a:endParaRPr>
          </a:p>
          <a:p>
            <a:pPr marL="285750" indent="-285750" fontAlgn="base">
              <a:lnSpc>
                <a:spcPct val="130000"/>
              </a:lnSpc>
              <a:spcBef>
                <a:spcPct val="0"/>
              </a:spcBef>
              <a:spcAft>
                <a:spcPct val="0"/>
              </a:spcAft>
              <a:buClr>
                <a:srgbClr val="FF0000"/>
              </a:buClr>
              <a:buFont typeface="Wingdings" panose="05000000000000000000" pitchFamily="2" charset="2"/>
              <a:buChar char="n"/>
              <a:defRPr/>
            </a:pPr>
            <a:r>
              <a:rPr lang="en-US" altLang="zh-CN" dirty="0">
                <a:solidFill>
                  <a:srgbClr val="FF0000"/>
                </a:solidFill>
                <a:cs typeface="+mn-ea"/>
                <a:sym typeface="+mn-lt"/>
              </a:rPr>
              <a:t>T</a:t>
            </a:r>
            <a:r>
              <a:rPr lang="en-US" altLang="zh-CN" baseline="-25000" dirty="0">
                <a:solidFill>
                  <a:srgbClr val="FF0000"/>
                </a:solidFill>
                <a:cs typeface="+mn-ea"/>
                <a:sym typeface="+mn-lt"/>
              </a:rPr>
              <a:t>worst</a:t>
            </a:r>
            <a:r>
              <a:rPr lang="en-US" altLang="zh-CN" dirty="0">
                <a:solidFill>
                  <a:srgbClr val="FF0000"/>
                </a:solidFill>
                <a:cs typeface="+mn-ea"/>
                <a:sym typeface="+mn-lt"/>
              </a:rPr>
              <a:t>(n)</a:t>
            </a:r>
            <a:r>
              <a:rPr lang="zh-CN" altLang="en-US" dirty="0">
                <a:solidFill>
                  <a:srgbClr val="FF0000"/>
                </a:solidFill>
                <a:cs typeface="+mn-ea"/>
                <a:sym typeface="+mn-lt"/>
              </a:rPr>
              <a:t>：</a:t>
            </a:r>
            <a:r>
              <a:rPr lang="zh-CN" altLang="en-US" dirty="0">
                <a:cs typeface="+mn-ea"/>
                <a:sym typeface="+mn-lt"/>
              </a:rPr>
              <a:t>指</a:t>
            </a:r>
            <a:r>
              <a:rPr lang="zh-CN" altLang="en-US" dirty="0">
                <a:solidFill>
                  <a:srgbClr val="FF0000"/>
                </a:solidFill>
                <a:cs typeface="+mn-ea"/>
                <a:sym typeface="+mn-lt"/>
              </a:rPr>
              <a:t>最坏情况</a:t>
            </a:r>
            <a:r>
              <a:rPr lang="zh-CN" altLang="en-US" dirty="0">
                <a:cs typeface="+mn-ea"/>
                <a:sym typeface="+mn-lt"/>
              </a:rPr>
              <a:t>下的时间开销</a:t>
            </a:r>
            <a:endParaRPr lang="en-US" altLang="zh-CN" dirty="0">
              <a:cs typeface="+mn-ea"/>
              <a:sym typeface="+mn-lt"/>
            </a:endParaRPr>
          </a:p>
        </p:txBody>
      </p:sp>
      <p:sp>
        <p:nvSpPr>
          <p:cNvPr id="65" name="文本框 64">
            <a:extLst>
              <a:ext uri="{FF2B5EF4-FFF2-40B4-BE49-F238E27FC236}">
                <a16:creationId xmlns:a16="http://schemas.microsoft.com/office/drawing/2014/main" id="{173F62D5-175B-4BE4-BF34-1D8D82F548FF}"/>
              </a:ext>
            </a:extLst>
          </p:cNvPr>
          <p:cNvSpPr txBox="1"/>
          <p:nvPr/>
        </p:nvSpPr>
        <p:spPr>
          <a:xfrm>
            <a:off x="582216" y="2193157"/>
            <a:ext cx="7917014" cy="1137363"/>
          </a:xfrm>
          <a:prstGeom prst="rect">
            <a:avLst/>
          </a:prstGeom>
          <a:noFill/>
          <a:ln>
            <a:solidFill>
              <a:srgbClr val="FF0000"/>
            </a:solidFill>
          </a:ln>
        </p:spPr>
        <p:txBody>
          <a:bodyPr wrap="square">
            <a:spAutoFit/>
          </a:bodyPr>
          <a:lstStyle/>
          <a:p>
            <a:pPr>
              <a:lnSpc>
                <a:spcPct val="130000"/>
              </a:lnSpc>
            </a:pPr>
            <a:r>
              <a:rPr lang="zh-CN" altLang="en-US" sz="1800" dirty="0">
                <a:solidFill>
                  <a:srgbClr val="000000"/>
                </a:solidFill>
                <a:latin typeface="+mn-lt"/>
                <a:ea typeface="+mn-ea"/>
                <a:cs typeface="+mn-ea"/>
                <a:sym typeface="+mn-lt"/>
              </a:rPr>
              <a:t>对于基于“比较”操作实现的查找算法，时间开销</a:t>
            </a:r>
            <a:r>
              <a:rPr lang="en-US" altLang="zh-CN" dirty="0">
                <a:solidFill>
                  <a:srgbClr val="FF0000"/>
                </a:solidFill>
                <a:cs typeface="+mn-ea"/>
                <a:sym typeface="+mn-lt"/>
              </a:rPr>
              <a:t>T(n)</a:t>
            </a:r>
            <a:r>
              <a:rPr lang="zh-CN" altLang="en-US" dirty="0">
                <a:cs typeface="+mn-ea"/>
                <a:sym typeface="+mn-lt"/>
              </a:rPr>
              <a:t>主要来源于关键字的“比较”。我们可以采用“平均查找长度”来衡量实现的查找算法中“比较”操作的平均执行次数，即平均时间开销</a:t>
            </a:r>
            <a:r>
              <a:rPr lang="en-US" altLang="zh-CN" dirty="0">
                <a:solidFill>
                  <a:srgbClr val="FF0000"/>
                </a:solidFill>
                <a:cs typeface="+mn-ea"/>
                <a:sym typeface="+mn-lt"/>
              </a:rPr>
              <a:t>T</a:t>
            </a:r>
            <a:r>
              <a:rPr lang="en-US" altLang="zh-CN" baseline="-25000" dirty="0">
                <a:solidFill>
                  <a:srgbClr val="FF0000"/>
                </a:solidFill>
                <a:cs typeface="+mn-ea"/>
                <a:sym typeface="+mn-lt"/>
              </a:rPr>
              <a:t>average</a:t>
            </a:r>
            <a:r>
              <a:rPr lang="en-US" altLang="zh-CN" dirty="0">
                <a:solidFill>
                  <a:srgbClr val="FF0000"/>
                </a:solidFill>
                <a:cs typeface="+mn-ea"/>
                <a:sym typeface="+mn-lt"/>
              </a:rPr>
              <a:t>(n)</a:t>
            </a:r>
            <a:r>
              <a:rPr lang="zh-CN" altLang="en-US" dirty="0">
                <a:solidFill>
                  <a:srgbClr val="FF0000"/>
                </a:solidFill>
                <a:cs typeface="+mn-ea"/>
                <a:sym typeface="+mn-lt"/>
              </a:rPr>
              <a:t>。</a:t>
            </a:r>
            <a:endParaRPr lang="zh-CN" altLang="en-US" dirty="0"/>
          </a:p>
        </p:txBody>
      </p:sp>
      <p:sp>
        <p:nvSpPr>
          <p:cNvPr id="12" name="文本框 11">
            <a:extLst>
              <a:ext uri="{FF2B5EF4-FFF2-40B4-BE49-F238E27FC236}">
                <a16:creationId xmlns:a16="http://schemas.microsoft.com/office/drawing/2014/main" id="{561ADB01-9891-446A-9F58-03CE5A71A5B0}"/>
              </a:ext>
            </a:extLst>
          </p:cNvPr>
          <p:cNvSpPr txBox="1"/>
          <p:nvPr/>
        </p:nvSpPr>
        <p:spPr>
          <a:xfrm>
            <a:off x="582215" y="3513284"/>
            <a:ext cx="7917015" cy="1137363"/>
          </a:xfrm>
          <a:prstGeom prst="rect">
            <a:avLst/>
          </a:prstGeom>
          <a:noFill/>
          <a:ln>
            <a:solidFill>
              <a:srgbClr val="FF0000"/>
            </a:solidFill>
          </a:ln>
        </p:spPr>
        <p:txBody>
          <a:bodyPr wrap="square">
            <a:spAutoFit/>
          </a:bodyPr>
          <a:lstStyle/>
          <a:p>
            <a:pPr>
              <a:lnSpc>
                <a:spcPct val="130000"/>
              </a:lnSpc>
            </a:pPr>
            <a:r>
              <a:rPr lang="zh-CN" altLang="en-US" sz="1800" dirty="0">
                <a:solidFill>
                  <a:srgbClr val="000000"/>
                </a:solidFill>
                <a:latin typeface="+mn-lt"/>
                <a:ea typeface="+mn-ea"/>
                <a:cs typeface="+mn-ea"/>
                <a:sym typeface="+mn-lt"/>
              </a:rPr>
              <a:t>在查找表中查找是否有某个数据元素的关键字值等于给定一个关键字值</a:t>
            </a:r>
            <a:r>
              <a:rPr lang="en-US" altLang="zh-CN" sz="1800" dirty="0">
                <a:solidFill>
                  <a:srgbClr val="000000"/>
                </a:solidFill>
                <a:latin typeface="+mn-lt"/>
                <a:ea typeface="+mn-ea"/>
                <a:cs typeface="+mn-ea"/>
                <a:sym typeface="+mn-lt"/>
              </a:rPr>
              <a:t>K</a:t>
            </a:r>
            <a:r>
              <a:rPr lang="zh-CN" altLang="en-US" sz="1800" dirty="0">
                <a:solidFill>
                  <a:srgbClr val="000000"/>
                </a:solidFill>
                <a:latin typeface="+mn-lt"/>
                <a:ea typeface="+mn-ea"/>
                <a:cs typeface="+mn-ea"/>
                <a:sym typeface="+mn-lt"/>
              </a:rPr>
              <a:t>，往往需要跟查找表中的多个数据元素的关键字值进行比较，称这种</a:t>
            </a:r>
            <a:r>
              <a:rPr lang="zh-CN" altLang="en-US" sz="1800" dirty="0">
                <a:solidFill>
                  <a:srgbClr val="0070C0"/>
                </a:solidFill>
                <a:latin typeface="+mn-lt"/>
                <a:ea typeface="+mn-ea"/>
                <a:cs typeface="+mn-ea"/>
                <a:sym typeface="+mn-lt"/>
              </a:rPr>
              <a:t>关键字值比较次数的数学期望值</a:t>
            </a:r>
            <a:r>
              <a:rPr lang="zh-CN" altLang="en-US" sz="1800" dirty="0">
                <a:solidFill>
                  <a:srgbClr val="000000"/>
                </a:solidFill>
                <a:latin typeface="+mn-lt"/>
                <a:ea typeface="+mn-ea"/>
                <a:cs typeface="+mn-ea"/>
                <a:sym typeface="+mn-lt"/>
              </a:rPr>
              <a:t>为</a:t>
            </a:r>
            <a:r>
              <a:rPr lang="zh-CN" altLang="en-US" sz="1800" dirty="0">
                <a:solidFill>
                  <a:srgbClr val="FF0000"/>
                </a:solidFill>
                <a:latin typeface="+mn-lt"/>
                <a:ea typeface="+mn-ea"/>
                <a:cs typeface="+mn-ea"/>
                <a:sym typeface="+mn-lt"/>
              </a:rPr>
              <a:t>平均查找长度</a:t>
            </a:r>
            <a:r>
              <a:rPr lang="zh-CN" altLang="en-US" sz="1800" dirty="0">
                <a:solidFill>
                  <a:srgbClr val="000000"/>
                </a:solidFill>
                <a:latin typeface="+mn-lt"/>
                <a:ea typeface="+mn-ea"/>
                <a:cs typeface="+mn-ea"/>
                <a:sym typeface="+mn-lt"/>
              </a:rPr>
              <a:t>（</a:t>
            </a:r>
            <a:r>
              <a:rPr lang="en-US" altLang="zh-CN" sz="1800" dirty="0">
                <a:solidFill>
                  <a:srgbClr val="000000"/>
                </a:solidFill>
                <a:latin typeface="+mn-lt"/>
                <a:ea typeface="+mn-ea"/>
                <a:cs typeface="+mn-ea"/>
                <a:sym typeface="+mn-lt"/>
              </a:rPr>
              <a:t>Average Search Length</a:t>
            </a:r>
            <a:r>
              <a:rPr lang="zh-CN" altLang="en-US" sz="1800" dirty="0">
                <a:solidFill>
                  <a:srgbClr val="000000"/>
                </a:solidFill>
                <a:latin typeface="+mn-lt"/>
                <a:ea typeface="+mn-ea"/>
                <a:cs typeface="+mn-ea"/>
                <a:sym typeface="+mn-lt"/>
              </a:rPr>
              <a:t>），记为</a:t>
            </a:r>
            <a:r>
              <a:rPr lang="en-US" altLang="zh-CN" sz="1800" dirty="0">
                <a:solidFill>
                  <a:srgbClr val="FF0000"/>
                </a:solidFill>
                <a:latin typeface="+mn-lt"/>
                <a:ea typeface="+mn-ea"/>
                <a:cs typeface="+mn-ea"/>
                <a:sym typeface="+mn-lt"/>
              </a:rPr>
              <a:t>ASL</a:t>
            </a:r>
            <a:r>
              <a:rPr lang="zh-CN" altLang="en-US" dirty="0">
                <a:solidFill>
                  <a:srgbClr val="000000"/>
                </a:solidFill>
                <a:cs typeface="+mn-ea"/>
                <a:sym typeface="+mn-lt"/>
              </a:rPr>
              <a:t>。</a:t>
            </a:r>
            <a:endParaRPr lang="zh-CN" altLang="en-US" dirty="0"/>
          </a:p>
        </p:txBody>
      </p:sp>
      <p:sp>
        <p:nvSpPr>
          <p:cNvPr id="14" name="文本框 13">
            <a:extLst>
              <a:ext uri="{FF2B5EF4-FFF2-40B4-BE49-F238E27FC236}">
                <a16:creationId xmlns:a16="http://schemas.microsoft.com/office/drawing/2014/main" id="{A0D96F4B-F148-47A7-98FF-FCF4FC845267}"/>
              </a:ext>
            </a:extLst>
          </p:cNvPr>
          <p:cNvSpPr txBox="1"/>
          <p:nvPr/>
        </p:nvSpPr>
        <p:spPr>
          <a:xfrm>
            <a:off x="1907704" y="219005"/>
            <a:ext cx="1728192" cy="400110"/>
          </a:xfrm>
          <a:prstGeom prst="rect">
            <a:avLst/>
          </a:prstGeom>
          <a:noFill/>
        </p:spPr>
        <p:txBody>
          <a:bodyPr wrap="square">
            <a:spAutoFit/>
          </a:bodyPr>
          <a:lstStyle/>
          <a:p>
            <a:r>
              <a:rPr lang="en-US" altLang="zh-CN" sz="2000" b="1" dirty="0"/>
              <a:t>9.1 </a:t>
            </a:r>
            <a:r>
              <a:rPr lang="zh-CN" altLang="en-US" sz="2000" b="1" dirty="0"/>
              <a:t>查找问题</a:t>
            </a:r>
          </a:p>
        </p:txBody>
      </p:sp>
    </p:spTree>
    <p:custDataLst>
      <p:tags r:id="rId1"/>
    </p:custDataLst>
    <p:extLst>
      <p:ext uri="{BB962C8B-B14F-4D97-AF65-F5344CB8AC3E}">
        <p14:creationId xmlns:p14="http://schemas.microsoft.com/office/powerpoint/2010/main" val="3134099906"/>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3">
                                            <p:txEl>
                                              <p:pRg st="0" end="0"/>
                                            </p:txEl>
                                          </p:spTgt>
                                        </p:tgtEl>
                                        <p:attrNameLst>
                                          <p:attrName>style.visibility</p:attrName>
                                        </p:attrNameLst>
                                      </p:cBhvr>
                                      <p:to>
                                        <p:strVal val="visible"/>
                                      </p:to>
                                    </p:set>
                                    <p:animEffect transition="in" filter="wipe(left)">
                                      <p:cBhvr>
                                        <p:cTn id="7" dur="500"/>
                                        <p:tgtEl>
                                          <p:spTgt spid="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3">
                                            <p:txEl>
                                              <p:pRg st="1" end="1"/>
                                            </p:txEl>
                                          </p:spTgt>
                                        </p:tgtEl>
                                        <p:attrNameLst>
                                          <p:attrName>style.visibility</p:attrName>
                                        </p:attrNameLst>
                                      </p:cBhvr>
                                      <p:to>
                                        <p:strVal val="visible"/>
                                      </p:to>
                                    </p:set>
                                    <p:animEffect transition="in" filter="wipe(left)">
                                      <p:cBhvr>
                                        <p:cTn id="12" dur="500"/>
                                        <p:tgtEl>
                                          <p:spTgt spid="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3">
                                            <p:txEl>
                                              <p:pRg st="2" end="2"/>
                                            </p:txEl>
                                          </p:spTgt>
                                        </p:tgtEl>
                                        <p:attrNameLst>
                                          <p:attrName>style.visibility</p:attrName>
                                        </p:attrNameLst>
                                      </p:cBhvr>
                                      <p:to>
                                        <p:strVal val="visible"/>
                                      </p:to>
                                    </p:set>
                                    <p:animEffect transition="in" filter="wipe(left)">
                                      <p:cBhvr>
                                        <p:cTn id="17" dur="500"/>
                                        <p:tgtEl>
                                          <p:spTgt spid="6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wipe(left)">
                                      <p:cBhvr>
                                        <p:cTn id="22" dur="500"/>
                                        <p:tgtEl>
                                          <p:spTgt spid="6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540568" y="-598083"/>
            <a:ext cx="2150080" cy="1634177"/>
            <a:chOff x="6084168" y="3923907"/>
            <a:chExt cx="3445634" cy="2618868"/>
          </a:xfrm>
        </p:grpSpPr>
        <p:sp>
          <p:nvSpPr>
            <p:cNvPr id="10" name="Freeform 5"/>
            <p:cNvSpPr/>
            <p:nvPr/>
          </p:nvSpPr>
          <p:spPr bwMode="auto">
            <a:xfrm>
              <a:off x="6084168" y="3923907"/>
              <a:ext cx="2615636" cy="2618868"/>
            </a:xfrm>
            <a:custGeom>
              <a:avLst/>
              <a:gdLst>
                <a:gd name="T0" fmla="*/ 809 w 1619"/>
                <a:gd name="T1" fmla="*/ 1621 h 1621"/>
                <a:gd name="T2" fmla="*/ 0 w 1619"/>
                <a:gd name="T3" fmla="*/ 810 h 1621"/>
                <a:gd name="T4" fmla="*/ 809 w 1619"/>
                <a:gd name="T5" fmla="*/ 0 h 1621"/>
                <a:gd name="T6" fmla="*/ 1619 w 1619"/>
                <a:gd name="T7" fmla="*/ 810 h 1621"/>
                <a:gd name="T8" fmla="*/ 809 w 1619"/>
                <a:gd name="T9" fmla="*/ 1621 h 1621"/>
              </a:gdLst>
              <a:ahLst/>
              <a:cxnLst>
                <a:cxn ang="0">
                  <a:pos x="T0" y="T1"/>
                </a:cxn>
                <a:cxn ang="0">
                  <a:pos x="T2" y="T3"/>
                </a:cxn>
                <a:cxn ang="0">
                  <a:pos x="T4" y="T5"/>
                </a:cxn>
                <a:cxn ang="0">
                  <a:pos x="T6" y="T7"/>
                </a:cxn>
                <a:cxn ang="0">
                  <a:pos x="T8" y="T9"/>
                </a:cxn>
              </a:cxnLst>
              <a:rect l="0" t="0" r="r" b="b"/>
              <a:pathLst>
                <a:path w="1619" h="1621">
                  <a:moveTo>
                    <a:pt x="809" y="1621"/>
                  </a:moveTo>
                  <a:lnTo>
                    <a:pt x="0" y="810"/>
                  </a:lnTo>
                  <a:lnTo>
                    <a:pt x="809" y="0"/>
                  </a:lnTo>
                  <a:lnTo>
                    <a:pt x="1619" y="810"/>
                  </a:lnTo>
                  <a:lnTo>
                    <a:pt x="809" y="1621"/>
                  </a:lnTo>
                  <a:close/>
                </a:path>
              </a:pathLst>
            </a:custGeom>
            <a:solidFill>
              <a:srgbClr val="DD24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dirty="0">
                <a:cs typeface="+mn-ea"/>
                <a:sym typeface="+mn-lt"/>
              </a:endParaRPr>
            </a:p>
          </p:txBody>
        </p:sp>
        <p:sp>
          <p:nvSpPr>
            <p:cNvPr id="13" name="Freeform 3301"/>
            <p:cNvSpPr/>
            <p:nvPr/>
          </p:nvSpPr>
          <p:spPr bwMode="auto">
            <a:xfrm>
              <a:off x="7893162" y="4520570"/>
              <a:ext cx="1636640" cy="1638160"/>
            </a:xfrm>
            <a:custGeom>
              <a:avLst/>
              <a:gdLst>
                <a:gd name="T0" fmla="*/ 1617 w 3233"/>
                <a:gd name="T1" fmla="*/ 3236 h 3236"/>
                <a:gd name="T2" fmla="*/ 0 w 3233"/>
                <a:gd name="T3" fmla="*/ 1619 h 3236"/>
                <a:gd name="T4" fmla="*/ 1617 w 3233"/>
                <a:gd name="T5" fmla="*/ 0 h 3236"/>
                <a:gd name="T6" fmla="*/ 3233 w 3233"/>
                <a:gd name="T7" fmla="*/ 1619 h 3236"/>
                <a:gd name="T8" fmla="*/ 1617 w 3233"/>
                <a:gd name="T9" fmla="*/ 3236 h 3236"/>
              </a:gdLst>
              <a:ahLst/>
              <a:cxnLst>
                <a:cxn ang="0">
                  <a:pos x="T0" y="T1"/>
                </a:cxn>
                <a:cxn ang="0">
                  <a:pos x="T2" y="T3"/>
                </a:cxn>
                <a:cxn ang="0">
                  <a:pos x="T4" y="T5"/>
                </a:cxn>
                <a:cxn ang="0">
                  <a:pos x="T6" y="T7"/>
                </a:cxn>
                <a:cxn ang="0">
                  <a:pos x="T8" y="T9"/>
                </a:cxn>
              </a:cxnLst>
              <a:rect l="0" t="0" r="r" b="b"/>
              <a:pathLst>
                <a:path w="3233" h="3236">
                  <a:moveTo>
                    <a:pt x="1617" y="3236"/>
                  </a:moveTo>
                  <a:lnTo>
                    <a:pt x="0" y="1619"/>
                  </a:lnTo>
                  <a:lnTo>
                    <a:pt x="1617" y="0"/>
                  </a:lnTo>
                  <a:lnTo>
                    <a:pt x="3233" y="1619"/>
                  </a:lnTo>
                  <a:lnTo>
                    <a:pt x="1617" y="3236"/>
                  </a:lnTo>
                  <a:close/>
                </a:path>
              </a:pathLst>
            </a:custGeom>
            <a:solidFill>
              <a:srgbClr val="333333"/>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dirty="0">
                <a:cs typeface="+mn-ea"/>
                <a:sym typeface="+mn-lt"/>
              </a:endParaRPr>
            </a:p>
          </p:txBody>
        </p:sp>
      </p:grpSp>
      <p:sp>
        <p:nvSpPr>
          <p:cNvPr id="2" name="灯片编号占位符 1">
            <a:extLst>
              <a:ext uri="{FF2B5EF4-FFF2-40B4-BE49-F238E27FC236}">
                <a16:creationId xmlns:a16="http://schemas.microsoft.com/office/drawing/2014/main" id="{A4390690-6CB5-43F4-8705-BC124DF3703E}"/>
              </a:ext>
            </a:extLst>
          </p:cNvPr>
          <p:cNvSpPr>
            <a:spLocks noGrp="1"/>
          </p:cNvSpPr>
          <p:nvPr>
            <p:ph type="sldNum" sz="quarter" idx="12"/>
          </p:nvPr>
        </p:nvSpPr>
        <p:spPr>
          <a:xfrm>
            <a:off x="6609130" y="4601365"/>
            <a:ext cx="2133600" cy="273844"/>
          </a:xfrm>
        </p:spPr>
        <p:txBody>
          <a:bodyPr/>
          <a:lstStyle/>
          <a:p>
            <a:fld id="{49AE70B2-8BF9-45C0-BB95-33D1B9D3A854}" type="slidenum">
              <a:rPr lang="zh-CN" altLang="en-US" smtClean="0">
                <a:cs typeface="+mn-ea"/>
                <a:sym typeface="+mn-lt"/>
              </a:rPr>
              <a:t>6</a:t>
            </a:fld>
            <a:endParaRPr lang="zh-CN" altLang="en-US">
              <a:cs typeface="+mn-ea"/>
              <a:sym typeface="+mn-lt"/>
            </a:endParaRPr>
          </a:p>
        </p:txBody>
      </p:sp>
      <p:sp>
        <p:nvSpPr>
          <p:cNvPr id="9" name="文本框 8">
            <a:extLst>
              <a:ext uri="{FF2B5EF4-FFF2-40B4-BE49-F238E27FC236}">
                <a16:creationId xmlns:a16="http://schemas.microsoft.com/office/drawing/2014/main" id="{58BA0ACB-77A1-4B90-BED3-1AE904D5FCAF}"/>
              </a:ext>
            </a:extLst>
          </p:cNvPr>
          <p:cNvSpPr txBox="1"/>
          <p:nvPr/>
        </p:nvSpPr>
        <p:spPr>
          <a:xfrm>
            <a:off x="1907704" y="219005"/>
            <a:ext cx="1728192" cy="400110"/>
          </a:xfrm>
          <a:prstGeom prst="rect">
            <a:avLst/>
          </a:prstGeom>
          <a:noFill/>
        </p:spPr>
        <p:txBody>
          <a:bodyPr wrap="square">
            <a:spAutoFit/>
          </a:bodyPr>
          <a:lstStyle/>
          <a:p>
            <a:r>
              <a:rPr lang="en-US" altLang="zh-CN" sz="2000" b="1" dirty="0"/>
              <a:t>9.1 </a:t>
            </a:r>
            <a:r>
              <a:rPr lang="zh-CN" altLang="en-US" sz="2000" b="1" dirty="0"/>
              <a:t>查找问题</a:t>
            </a:r>
          </a:p>
        </p:txBody>
      </p:sp>
      <p:sp>
        <p:nvSpPr>
          <p:cNvPr id="11" name="文本框 10">
            <a:extLst>
              <a:ext uri="{FF2B5EF4-FFF2-40B4-BE49-F238E27FC236}">
                <a16:creationId xmlns:a16="http://schemas.microsoft.com/office/drawing/2014/main" id="{21394278-95EA-4843-8072-252A2C2DC254}"/>
              </a:ext>
            </a:extLst>
          </p:cNvPr>
          <p:cNvSpPr txBox="1"/>
          <p:nvPr/>
        </p:nvSpPr>
        <p:spPr>
          <a:xfrm>
            <a:off x="4370997" y="662026"/>
            <a:ext cx="3337625" cy="417165"/>
          </a:xfrm>
          <a:prstGeom prst="rect">
            <a:avLst/>
          </a:prstGeom>
          <a:solidFill>
            <a:srgbClr val="B7DEE8"/>
          </a:solidFill>
          <a:ln w="12700">
            <a:solidFill>
              <a:srgbClr val="B7DEE8"/>
            </a:solidFill>
          </a:ln>
        </p:spPr>
        <p:txBody>
          <a:bodyPr wrap="square">
            <a:spAutoFit/>
          </a:bodyPr>
          <a:lstStyle/>
          <a:p>
            <a:pPr lvl="0" algn="dist" fontAlgn="base">
              <a:lnSpc>
                <a:spcPct val="130000"/>
              </a:lnSpc>
              <a:spcBef>
                <a:spcPct val="0"/>
              </a:spcBef>
              <a:spcAft>
                <a:spcPct val="0"/>
              </a:spcAft>
              <a:defRPr/>
            </a:pPr>
            <a:r>
              <a:rPr lang="zh-CN" altLang="zh-CN" noProof="1">
                <a:solidFill>
                  <a:srgbClr val="000000"/>
                </a:solidFill>
                <a:cs typeface="+mn-ea"/>
                <a:sym typeface="+mn-lt"/>
              </a:rPr>
              <a:t>查找表的类型及其查找方法</a:t>
            </a:r>
            <a:endParaRPr lang="zh-CN" altLang="en-US" dirty="0">
              <a:solidFill>
                <a:srgbClr val="000000"/>
              </a:solidFill>
              <a:cs typeface="+mn-ea"/>
              <a:sym typeface="+mn-lt"/>
            </a:endParaRPr>
          </a:p>
        </p:txBody>
      </p:sp>
      <p:pic>
        <p:nvPicPr>
          <p:cNvPr id="58" name="图片 57">
            <a:extLst>
              <a:ext uri="{FF2B5EF4-FFF2-40B4-BE49-F238E27FC236}">
                <a16:creationId xmlns:a16="http://schemas.microsoft.com/office/drawing/2014/main" id="{451372C4-4379-46DD-8541-DB58313A2799}"/>
              </a:ext>
            </a:extLst>
          </p:cNvPr>
          <p:cNvPicPr>
            <a:picLocks noChangeAspect="1"/>
          </p:cNvPicPr>
          <p:nvPr/>
        </p:nvPicPr>
        <p:blipFill>
          <a:blip r:embed="rId3"/>
          <a:stretch>
            <a:fillRect/>
          </a:stretch>
        </p:blipFill>
        <p:spPr>
          <a:xfrm>
            <a:off x="388272" y="1356737"/>
            <a:ext cx="2359624" cy="2359623"/>
          </a:xfrm>
          <a:prstGeom prst="rect">
            <a:avLst/>
          </a:prstGeom>
        </p:spPr>
      </p:pic>
      <p:sp>
        <p:nvSpPr>
          <p:cNvPr id="12" name="文本框 11">
            <a:extLst>
              <a:ext uri="{FF2B5EF4-FFF2-40B4-BE49-F238E27FC236}">
                <a16:creationId xmlns:a16="http://schemas.microsoft.com/office/drawing/2014/main" id="{557646BB-EC18-4A19-B375-3CEB6A7A1B48}"/>
              </a:ext>
            </a:extLst>
          </p:cNvPr>
          <p:cNvSpPr txBox="1"/>
          <p:nvPr/>
        </p:nvSpPr>
        <p:spPr>
          <a:xfrm>
            <a:off x="2972080" y="1185908"/>
            <a:ext cx="5407864" cy="1705210"/>
          </a:xfrm>
          <a:prstGeom prst="rect">
            <a:avLst/>
          </a:prstGeom>
          <a:noFill/>
        </p:spPr>
        <p:txBody>
          <a:bodyPr wrap="square">
            <a:spAutoFit/>
          </a:bodyPr>
          <a:lstStyle/>
          <a:p>
            <a:pPr fontAlgn="base">
              <a:lnSpc>
                <a:spcPct val="150000"/>
              </a:lnSpc>
              <a:spcBef>
                <a:spcPct val="0"/>
              </a:spcBef>
              <a:spcAft>
                <a:spcPct val="0"/>
              </a:spcAft>
              <a:buClrTx/>
              <a:buSzTx/>
              <a:buFont typeface="Wingdings" panose="05000000000000000000" pitchFamily="2" charset="2"/>
              <a:buChar char="Ø"/>
            </a:pPr>
            <a:r>
              <a:rPr lang="zh-CN" altLang="zh-CN" b="1" noProof="1">
                <a:solidFill>
                  <a:srgbClr val="6600CC"/>
                </a:solidFill>
                <a:latin typeface="+mn-lt"/>
                <a:ea typeface="+mn-ea"/>
                <a:cs typeface="+mn-ea"/>
                <a:sym typeface="+mn-lt"/>
              </a:rPr>
              <a:t>静态查找</a:t>
            </a:r>
            <a:r>
              <a:rPr lang="en-US" altLang="zh-CN" dirty="0">
                <a:solidFill>
                  <a:srgbClr val="6600CC"/>
                </a:solidFill>
                <a:latin typeface="+mn-lt"/>
                <a:ea typeface="+mn-ea"/>
                <a:cs typeface="+mn-ea"/>
                <a:sym typeface="+mn-lt"/>
              </a:rPr>
              <a:t>: </a:t>
            </a:r>
            <a:r>
              <a:rPr lang="zh-CN" altLang="zh-CN" noProof="1">
                <a:solidFill>
                  <a:srgbClr val="000000"/>
                </a:solidFill>
                <a:latin typeface="+mn-lt"/>
                <a:ea typeface="+mn-ea"/>
                <a:cs typeface="+mn-ea"/>
                <a:sym typeface="+mn-lt"/>
              </a:rPr>
              <a:t>查询某个特定的元素</a:t>
            </a:r>
            <a:r>
              <a:rPr lang="zh-CN" altLang="en-US" dirty="0">
                <a:solidFill>
                  <a:srgbClr val="000000"/>
                </a:solidFill>
                <a:latin typeface="+mn-lt"/>
                <a:ea typeface="+mn-ea"/>
                <a:cs typeface="+mn-ea"/>
                <a:sym typeface="+mn-lt"/>
              </a:rPr>
              <a:t>，</a:t>
            </a:r>
            <a:r>
              <a:rPr lang="zh-CN" altLang="zh-CN" noProof="1">
                <a:solidFill>
                  <a:srgbClr val="000000"/>
                </a:solidFill>
                <a:latin typeface="+mn-lt"/>
                <a:ea typeface="+mn-ea"/>
                <a:cs typeface="+mn-ea"/>
                <a:sym typeface="+mn-lt"/>
              </a:rPr>
              <a:t>检查某个特定的数据元素的属性</a:t>
            </a:r>
            <a:r>
              <a:rPr lang="zh-CN" altLang="en-US" noProof="1">
                <a:solidFill>
                  <a:srgbClr val="000000"/>
                </a:solidFill>
                <a:latin typeface="+mn-lt"/>
                <a:ea typeface="+mn-ea"/>
                <a:cs typeface="+mn-ea"/>
                <a:sym typeface="+mn-lt"/>
              </a:rPr>
              <a:t>，</a:t>
            </a:r>
            <a:r>
              <a:rPr lang="zh-CN" altLang="en-US" dirty="0">
                <a:solidFill>
                  <a:srgbClr val="FF3300"/>
                </a:solidFill>
                <a:latin typeface="+mn-lt"/>
                <a:ea typeface="+mn-ea"/>
                <a:cs typeface="+mn-ea"/>
                <a:sym typeface="+mn-lt"/>
              </a:rPr>
              <a:t>不插入新</a:t>
            </a:r>
            <a:r>
              <a:rPr lang="zh-CN" altLang="zh-CN" noProof="1">
                <a:solidFill>
                  <a:srgbClr val="FF3300"/>
                </a:solidFill>
                <a:latin typeface="+mn-lt"/>
                <a:ea typeface="+mn-ea"/>
                <a:cs typeface="+mn-ea"/>
                <a:sym typeface="+mn-lt"/>
              </a:rPr>
              <a:t>元素</a:t>
            </a:r>
            <a:r>
              <a:rPr lang="zh-CN" altLang="en-US" dirty="0">
                <a:solidFill>
                  <a:srgbClr val="FF3300"/>
                </a:solidFill>
                <a:latin typeface="+mn-lt"/>
                <a:ea typeface="+mn-ea"/>
                <a:cs typeface="+mn-ea"/>
                <a:sym typeface="+mn-lt"/>
              </a:rPr>
              <a:t>或删除</a:t>
            </a:r>
            <a:r>
              <a:rPr lang="zh-CN" altLang="zh-CN" noProof="1">
                <a:solidFill>
                  <a:srgbClr val="FF3300"/>
                </a:solidFill>
                <a:latin typeface="+mn-lt"/>
                <a:ea typeface="+mn-ea"/>
                <a:cs typeface="+mn-ea"/>
                <a:sym typeface="+mn-lt"/>
              </a:rPr>
              <a:t>元素</a:t>
            </a:r>
            <a:r>
              <a:rPr lang="en-US" altLang="zh-CN" dirty="0">
                <a:solidFill>
                  <a:srgbClr val="FF3300"/>
                </a:solidFill>
                <a:latin typeface="+mn-lt"/>
                <a:ea typeface="+mn-ea"/>
                <a:cs typeface="+mn-ea"/>
                <a:sym typeface="+mn-lt"/>
              </a:rPr>
              <a:t>(</a:t>
            </a:r>
            <a:r>
              <a:rPr lang="zh-CN" altLang="en-US" dirty="0">
                <a:solidFill>
                  <a:srgbClr val="FF3300"/>
                </a:solidFill>
                <a:latin typeface="+mn-lt"/>
                <a:ea typeface="+mn-ea"/>
                <a:cs typeface="+mn-ea"/>
                <a:sym typeface="+mn-lt"/>
              </a:rPr>
              <a:t>记录</a:t>
            </a:r>
            <a:r>
              <a:rPr lang="en-US" altLang="zh-CN" dirty="0">
                <a:solidFill>
                  <a:srgbClr val="FF3300"/>
                </a:solidFill>
                <a:latin typeface="+mn-lt"/>
                <a:ea typeface="+mn-ea"/>
                <a:cs typeface="+mn-ea"/>
                <a:sym typeface="+mn-lt"/>
              </a:rPr>
              <a:t>)</a:t>
            </a:r>
            <a:r>
              <a:rPr lang="en-US" altLang="zh-CN" noProof="1">
                <a:solidFill>
                  <a:srgbClr val="000000"/>
                </a:solidFill>
                <a:latin typeface="+mn-lt"/>
                <a:ea typeface="+mn-ea"/>
                <a:cs typeface="+mn-ea"/>
                <a:sym typeface="+mn-lt"/>
              </a:rPr>
              <a:t> 。</a:t>
            </a:r>
            <a:endParaRPr lang="zh-CN" altLang="zh-CN" noProof="1">
              <a:solidFill>
                <a:srgbClr val="000000"/>
              </a:solidFill>
              <a:latin typeface="+mn-lt"/>
              <a:ea typeface="+mn-ea"/>
              <a:cs typeface="+mn-ea"/>
              <a:sym typeface="+mn-lt"/>
            </a:endParaRPr>
          </a:p>
          <a:p>
            <a:pPr fontAlgn="base">
              <a:lnSpc>
                <a:spcPct val="150000"/>
              </a:lnSpc>
              <a:spcBef>
                <a:spcPct val="0"/>
              </a:spcBef>
              <a:spcAft>
                <a:spcPct val="0"/>
              </a:spcAft>
              <a:buClrTx/>
              <a:buSzTx/>
              <a:buFont typeface="Wingdings" panose="05000000000000000000" pitchFamily="2" charset="2"/>
              <a:buChar char="Ø"/>
            </a:pPr>
            <a:r>
              <a:rPr lang="zh-CN" altLang="zh-CN" sz="1800" noProof="1">
                <a:solidFill>
                  <a:srgbClr val="000000"/>
                </a:solidFill>
                <a:latin typeface="+mn-lt"/>
                <a:ea typeface="+mn-ea"/>
                <a:cs typeface="+mn-ea"/>
                <a:sym typeface="+mn-lt"/>
              </a:rPr>
              <a:t> </a:t>
            </a:r>
            <a:r>
              <a:rPr lang="zh-CN" altLang="zh-CN" sz="1800" b="1" noProof="1">
                <a:solidFill>
                  <a:srgbClr val="6600CC"/>
                </a:solidFill>
                <a:latin typeface="+mn-lt"/>
                <a:ea typeface="+mn-ea"/>
                <a:cs typeface="+mn-ea"/>
                <a:sym typeface="+mn-lt"/>
              </a:rPr>
              <a:t>动态查找</a:t>
            </a:r>
            <a:r>
              <a:rPr lang="en-US" altLang="zh-CN" sz="1800" dirty="0">
                <a:solidFill>
                  <a:srgbClr val="6600CC"/>
                </a:solidFill>
                <a:latin typeface="+mn-lt"/>
                <a:ea typeface="+mn-ea"/>
                <a:cs typeface="+mn-ea"/>
                <a:sym typeface="+mn-lt"/>
              </a:rPr>
              <a:t>: </a:t>
            </a:r>
            <a:r>
              <a:rPr lang="zh-CN" altLang="zh-CN" sz="1800" noProof="1">
                <a:solidFill>
                  <a:srgbClr val="000000"/>
                </a:solidFill>
                <a:latin typeface="+mn-lt"/>
                <a:ea typeface="+mn-ea"/>
                <a:cs typeface="+mn-ea"/>
                <a:sym typeface="+mn-lt"/>
              </a:rPr>
              <a:t>在查找过程中</a:t>
            </a:r>
            <a:r>
              <a:rPr lang="zh-CN" altLang="en-US" sz="1800" dirty="0">
                <a:solidFill>
                  <a:srgbClr val="000000"/>
                </a:solidFill>
                <a:latin typeface="+mn-lt"/>
                <a:ea typeface="+mn-ea"/>
                <a:cs typeface="+mn-ea"/>
                <a:sym typeface="+mn-lt"/>
              </a:rPr>
              <a:t>，</a:t>
            </a:r>
            <a:r>
              <a:rPr lang="zh-CN" altLang="zh-CN" sz="1800" noProof="1">
                <a:solidFill>
                  <a:srgbClr val="FF3300"/>
                </a:solidFill>
                <a:latin typeface="+mn-lt"/>
                <a:ea typeface="+mn-ea"/>
                <a:cs typeface="+mn-ea"/>
                <a:sym typeface="+mn-lt"/>
              </a:rPr>
              <a:t>同时</a:t>
            </a:r>
            <a:r>
              <a:rPr lang="zh-CN" altLang="en-US" sz="1800" noProof="1">
                <a:solidFill>
                  <a:srgbClr val="FF3300"/>
                </a:solidFill>
                <a:latin typeface="+mn-lt"/>
                <a:ea typeface="+mn-ea"/>
                <a:cs typeface="+mn-ea"/>
                <a:sym typeface="+mn-lt"/>
              </a:rPr>
              <a:t>可以</a:t>
            </a:r>
            <a:r>
              <a:rPr lang="zh-CN" altLang="zh-CN" sz="1800" noProof="1">
                <a:solidFill>
                  <a:srgbClr val="FF3300"/>
                </a:solidFill>
                <a:latin typeface="+mn-lt"/>
                <a:ea typeface="+mn-ea"/>
                <a:cs typeface="+mn-ea"/>
                <a:sym typeface="+mn-lt"/>
              </a:rPr>
              <a:t>插入查找表中不存在的数据元素</a:t>
            </a:r>
            <a:r>
              <a:rPr lang="en-US" altLang="zh-CN" sz="1800" dirty="0">
                <a:solidFill>
                  <a:srgbClr val="FF3300"/>
                </a:solidFill>
                <a:latin typeface="+mn-lt"/>
                <a:ea typeface="+mn-ea"/>
                <a:cs typeface="+mn-ea"/>
                <a:sym typeface="+mn-lt"/>
              </a:rPr>
              <a:t>(</a:t>
            </a:r>
            <a:r>
              <a:rPr lang="zh-CN" altLang="en-US" sz="1800" dirty="0">
                <a:solidFill>
                  <a:srgbClr val="FF3300"/>
                </a:solidFill>
                <a:latin typeface="+mn-lt"/>
                <a:ea typeface="+mn-ea"/>
                <a:cs typeface="+mn-ea"/>
                <a:sym typeface="+mn-lt"/>
              </a:rPr>
              <a:t>记录</a:t>
            </a:r>
            <a:r>
              <a:rPr lang="en-US" altLang="zh-CN" sz="1800" dirty="0">
                <a:solidFill>
                  <a:srgbClr val="FF3300"/>
                </a:solidFill>
                <a:latin typeface="+mn-lt"/>
                <a:ea typeface="+mn-ea"/>
                <a:cs typeface="+mn-ea"/>
                <a:sym typeface="+mn-lt"/>
              </a:rPr>
              <a:t>)</a:t>
            </a:r>
            <a:r>
              <a:rPr lang="zh-CN" altLang="en-US" sz="1800" dirty="0">
                <a:solidFill>
                  <a:srgbClr val="FF3300"/>
                </a:solidFill>
                <a:latin typeface="+mn-lt"/>
                <a:ea typeface="+mn-ea"/>
                <a:cs typeface="+mn-ea"/>
                <a:sym typeface="+mn-lt"/>
              </a:rPr>
              <a:t>，或删除元素</a:t>
            </a:r>
            <a:r>
              <a:rPr lang="zh-CN" altLang="zh-CN" sz="1800" noProof="1">
                <a:solidFill>
                  <a:srgbClr val="FF3300"/>
                </a:solidFill>
                <a:latin typeface="+mn-lt"/>
                <a:ea typeface="+mn-ea"/>
                <a:cs typeface="+mn-ea"/>
                <a:sym typeface="+mn-lt"/>
              </a:rPr>
              <a:t>。</a:t>
            </a:r>
            <a:endParaRPr lang="zh-CN" altLang="en-US" sz="1800" dirty="0">
              <a:solidFill>
                <a:srgbClr val="000000"/>
              </a:solidFill>
              <a:latin typeface="+mn-lt"/>
              <a:ea typeface="+mn-ea"/>
              <a:cs typeface="+mn-ea"/>
              <a:sym typeface="+mn-lt"/>
            </a:endParaRPr>
          </a:p>
        </p:txBody>
      </p:sp>
      <p:sp>
        <p:nvSpPr>
          <p:cNvPr id="14" name="文本框 13">
            <a:extLst>
              <a:ext uri="{FF2B5EF4-FFF2-40B4-BE49-F238E27FC236}">
                <a16:creationId xmlns:a16="http://schemas.microsoft.com/office/drawing/2014/main" id="{B385A219-0008-45CF-9FC2-8957013F403F}"/>
              </a:ext>
            </a:extLst>
          </p:cNvPr>
          <p:cNvSpPr txBox="1"/>
          <p:nvPr/>
        </p:nvSpPr>
        <p:spPr>
          <a:xfrm>
            <a:off x="2915816" y="3100674"/>
            <a:ext cx="6289811" cy="417165"/>
          </a:xfrm>
          <a:prstGeom prst="rect">
            <a:avLst/>
          </a:prstGeom>
          <a:noFill/>
        </p:spPr>
        <p:txBody>
          <a:bodyPr wrap="square">
            <a:spAutoFit/>
          </a:bodyPr>
          <a:lstStyle/>
          <a:p>
            <a:pPr marL="285750" marR="0" lvl="0" indent="-285750" algn="l" defTabSz="914400" rtl="0" eaLnBrk="1" fontAlgn="base" latinLnBrk="0" hangingPunct="1">
              <a:lnSpc>
                <a:spcPct val="130000"/>
              </a:lnSpc>
              <a:spcBef>
                <a:spcPct val="0"/>
              </a:spcBef>
              <a:spcAft>
                <a:spcPct val="0"/>
              </a:spcAft>
              <a:buClr>
                <a:srgbClr val="FF0000"/>
              </a:buClr>
              <a:buSzTx/>
              <a:buFont typeface="Wingdings" panose="05000000000000000000" pitchFamily="2" charset="2"/>
              <a:buChar char="u"/>
              <a:tabLst/>
              <a:defRPr/>
            </a:pPr>
            <a:r>
              <a:rPr kumimoji="0" lang="zh-CN" altLang="zh-CN" i="0" u="none" strike="noStrike" kern="1200" cap="none" spc="0" normalizeH="0" baseline="0" noProof="1">
                <a:ln>
                  <a:noFill/>
                </a:ln>
                <a:solidFill>
                  <a:srgbClr val="6600CC"/>
                </a:solidFill>
                <a:effectLst/>
                <a:uLnTx/>
                <a:uFillTx/>
                <a:cs typeface="+mn-ea"/>
                <a:sym typeface="+mn-lt"/>
              </a:rPr>
              <a:t>动态查找</a:t>
            </a:r>
            <a:r>
              <a:rPr kumimoji="0" lang="zh-CN" altLang="en-US" i="0" u="none" strike="noStrike" kern="1200" cap="none" spc="0" normalizeH="0" baseline="0" noProof="0" dirty="0">
                <a:ln>
                  <a:noFill/>
                </a:ln>
                <a:solidFill>
                  <a:srgbClr val="6600CC"/>
                </a:solidFill>
                <a:effectLst/>
                <a:uLnTx/>
                <a:uFillTx/>
                <a:cs typeface="+mn-ea"/>
                <a:sym typeface="+mn-lt"/>
              </a:rPr>
              <a:t>表</a:t>
            </a:r>
          </a:p>
        </p:txBody>
      </p:sp>
      <p:sp>
        <p:nvSpPr>
          <p:cNvPr id="15" name="文本框 14">
            <a:extLst>
              <a:ext uri="{FF2B5EF4-FFF2-40B4-BE49-F238E27FC236}">
                <a16:creationId xmlns:a16="http://schemas.microsoft.com/office/drawing/2014/main" id="{D1C86CE5-C65C-4616-8FD1-3E6DFB634B2F}"/>
              </a:ext>
            </a:extLst>
          </p:cNvPr>
          <p:cNvSpPr txBox="1"/>
          <p:nvPr/>
        </p:nvSpPr>
        <p:spPr>
          <a:xfrm>
            <a:off x="2915816" y="1232246"/>
            <a:ext cx="2359624" cy="417165"/>
          </a:xfrm>
          <a:prstGeom prst="rect">
            <a:avLst/>
          </a:prstGeom>
          <a:noFill/>
        </p:spPr>
        <p:txBody>
          <a:bodyPr wrap="square">
            <a:spAutoFit/>
          </a:bodyPr>
          <a:lstStyle/>
          <a:p>
            <a:pPr marL="285750" marR="0" lvl="0" indent="-285750" algn="l" defTabSz="914400" rtl="0" eaLnBrk="1" fontAlgn="base" latinLnBrk="0" hangingPunct="1">
              <a:lnSpc>
                <a:spcPct val="130000"/>
              </a:lnSpc>
              <a:spcBef>
                <a:spcPct val="0"/>
              </a:spcBef>
              <a:spcAft>
                <a:spcPct val="0"/>
              </a:spcAft>
              <a:buClr>
                <a:srgbClr val="FF0000"/>
              </a:buClr>
              <a:buSzTx/>
              <a:buFont typeface="Wingdings" panose="05000000000000000000" pitchFamily="2" charset="2"/>
              <a:buChar char="u"/>
              <a:tabLst/>
              <a:defRPr/>
            </a:pPr>
            <a:r>
              <a:rPr kumimoji="0" lang="zh-CN" altLang="zh-CN" i="0" u="none" strike="noStrike" kern="1200" cap="none" spc="0" normalizeH="0" baseline="0" noProof="1">
                <a:ln>
                  <a:noFill/>
                </a:ln>
                <a:solidFill>
                  <a:srgbClr val="6600CC"/>
                </a:solidFill>
                <a:effectLst/>
                <a:uLnTx/>
                <a:uFillTx/>
                <a:cs typeface="+mn-ea"/>
                <a:sym typeface="+mn-lt"/>
              </a:rPr>
              <a:t>静态查找</a:t>
            </a:r>
            <a:r>
              <a:rPr kumimoji="0" lang="zh-CN" altLang="en-US" i="0" u="none" strike="noStrike" kern="1200" cap="none" spc="0" normalizeH="0" baseline="0" noProof="0" dirty="0">
                <a:ln>
                  <a:noFill/>
                </a:ln>
                <a:solidFill>
                  <a:srgbClr val="6600CC"/>
                </a:solidFill>
                <a:effectLst/>
                <a:uLnTx/>
                <a:uFillTx/>
                <a:cs typeface="+mn-ea"/>
                <a:sym typeface="+mn-lt"/>
              </a:rPr>
              <a:t>表</a:t>
            </a:r>
          </a:p>
        </p:txBody>
      </p:sp>
      <p:sp>
        <p:nvSpPr>
          <p:cNvPr id="17" name="文本框 16">
            <a:extLst>
              <a:ext uri="{FF2B5EF4-FFF2-40B4-BE49-F238E27FC236}">
                <a16:creationId xmlns:a16="http://schemas.microsoft.com/office/drawing/2014/main" id="{7668B312-9DC9-4E1F-90A6-2ED851357014}"/>
              </a:ext>
            </a:extLst>
          </p:cNvPr>
          <p:cNvSpPr txBox="1"/>
          <p:nvPr/>
        </p:nvSpPr>
        <p:spPr>
          <a:xfrm>
            <a:off x="3195984" y="1590852"/>
            <a:ext cx="5912520" cy="1497461"/>
          </a:xfrm>
          <a:prstGeom prst="rect">
            <a:avLst/>
          </a:prstGeom>
          <a:noFill/>
        </p:spPr>
        <p:txBody>
          <a:bodyPr wrap="square">
            <a:spAutoFit/>
          </a:bodyPr>
          <a:lstStyle/>
          <a:p>
            <a:pPr marL="285750" marR="0" lvl="0" indent="-285750" algn="l" defTabSz="914400" rtl="0" eaLnBrk="1" fontAlgn="base" latinLnBrk="0" hangingPunct="1">
              <a:lnSpc>
                <a:spcPct val="130000"/>
              </a:lnSpc>
              <a:spcBef>
                <a:spcPct val="0"/>
              </a:spcBef>
              <a:spcAft>
                <a:spcPct val="0"/>
              </a:spcAft>
              <a:buClr>
                <a:srgbClr val="FF0000"/>
              </a:buClr>
              <a:buSzTx/>
              <a:buFont typeface="Wingdings" panose="05000000000000000000" pitchFamily="2" charset="2"/>
              <a:buChar char="Ø"/>
              <a:tabLst/>
              <a:defRPr/>
            </a:pPr>
            <a:r>
              <a:rPr kumimoji="0" lang="zh-CN" altLang="en-US" i="0" u="none" strike="noStrike" kern="1200" cap="none" spc="0" normalizeH="0" baseline="0" noProof="0" dirty="0">
                <a:ln>
                  <a:noFill/>
                </a:ln>
                <a:solidFill>
                  <a:srgbClr val="000000"/>
                </a:solidFill>
                <a:effectLst/>
                <a:uLnTx/>
                <a:uFillTx/>
                <a:cs typeface="+mn-ea"/>
                <a:sym typeface="+mn-lt"/>
              </a:rPr>
              <a:t>顺序表，用顺序</a:t>
            </a:r>
            <a:r>
              <a:rPr kumimoji="0" lang="zh-CN" altLang="zh-CN" i="0" u="none" strike="noStrike" kern="1200" cap="none" spc="0" normalizeH="0" baseline="0" noProof="1">
                <a:ln>
                  <a:noFill/>
                </a:ln>
                <a:solidFill>
                  <a:srgbClr val="000000"/>
                </a:solidFill>
                <a:effectLst/>
                <a:uLnTx/>
                <a:uFillTx/>
                <a:cs typeface="+mn-ea"/>
                <a:sym typeface="+mn-lt"/>
              </a:rPr>
              <a:t>查找法</a:t>
            </a:r>
            <a:endParaRPr kumimoji="0" lang="zh-CN" altLang="en-US" i="0" u="none" strike="noStrike" kern="1200" cap="none" spc="0" normalizeH="0" baseline="0" noProof="0" dirty="0">
              <a:ln>
                <a:noFill/>
              </a:ln>
              <a:solidFill>
                <a:srgbClr val="000000"/>
              </a:solidFill>
              <a:effectLst/>
              <a:uLnTx/>
              <a:uFillTx/>
              <a:cs typeface="+mn-ea"/>
              <a:sym typeface="+mn-lt"/>
            </a:endParaRPr>
          </a:p>
          <a:p>
            <a:pPr marL="285750" marR="0" lvl="0" indent="-285750" algn="l" defTabSz="914400" rtl="0" eaLnBrk="1" fontAlgn="base" latinLnBrk="0" hangingPunct="1">
              <a:lnSpc>
                <a:spcPct val="130000"/>
              </a:lnSpc>
              <a:spcBef>
                <a:spcPct val="0"/>
              </a:spcBef>
              <a:spcAft>
                <a:spcPct val="0"/>
              </a:spcAft>
              <a:buClr>
                <a:srgbClr val="FF0000"/>
              </a:buClr>
              <a:buSzTx/>
              <a:buFont typeface="Wingdings" panose="05000000000000000000" pitchFamily="2" charset="2"/>
              <a:buChar char="Ø"/>
              <a:tabLst/>
              <a:defRPr/>
            </a:pPr>
            <a:r>
              <a:rPr kumimoji="0" lang="zh-CN" altLang="en-US" i="0" u="none" strike="noStrike" kern="1200" cap="none" spc="0" normalizeH="0" baseline="0" noProof="0" dirty="0">
                <a:ln>
                  <a:noFill/>
                </a:ln>
                <a:solidFill>
                  <a:srgbClr val="000000"/>
                </a:solidFill>
                <a:effectLst/>
                <a:uLnTx/>
                <a:uFillTx/>
                <a:cs typeface="+mn-ea"/>
                <a:sym typeface="+mn-lt"/>
              </a:rPr>
              <a:t>线性链表，用顺序</a:t>
            </a:r>
            <a:r>
              <a:rPr kumimoji="0" lang="zh-CN" altLang="zh-CN" i="0" u="none" strike="noStrike" kern="1200" cap="none" spc="0" normalizeH="0" baseline="0" noProof="1">
                <a:ln>
                  <a:noFill/>
                </a:ln>
                <a:solidFill>
                  <a:srgbClr val="000000"/>
                </a:solidFill>
                <a:effectLst/>
                <a:uLnTx/>
                <a:uFillTx/>
                <a:cs typeface="+mn-ea"/>
                <a:sym typeface="+mn-lt"/>
              </a:rPr>
              <a:t>查找法</a:t>
            </a:r>
            <a:endParaRPr kumimoji="0" lang="zh-CN" altLang="en-US" i="0" u="none" strike="noStrike" kern="1200" cap="none" spc="0" normalizeH="0" baseline="0" noProof="0" dirty="0">
              <a:ln>
                <a:noFill/>
              </a:ln>
              <a:solidFill>
                <a:srgbClr val="000000"/>
              </a:solidFill>
              <a:effectLst/>
              <a:uLnTx/>
              <a:uFillTx/>
              <a:cs typeface="+mn-ea"/>
              <a:sym typeface="+mn-lt"/>
            </a:endParaRPr>
          </a:p>
          <a:p>
            <a:pPr marL="285750" marR="0" lvl="0" indent="-285750" algn="l" defTabSz="914400" rtl="0" eaLnBrk="1" fontAlgn="base" latinLnBrk="0" hangingPunct="1">
              <a:lnSpc>
                <a:spcPct val="130000"/>
              </a:lnSpc>
              <a:spcBef>
                <a:spcPct val="0"/>
              </a:spcBef>
              <a:spcAft>
                <a:spcPct val="0"/>
              </a:spcAft>
              <a:buClr>
                <a:srgbClr val="FF0000"/>
              </a:buClr>
              <a:buSzTx/>
              <a:buFont typeface="Wingdings" panose="05000000000000000000" pitchFamily="2" charset="2"/>
              <a:buChar char="Ø"/>
              <a:tabLst/>
              <a:defRPr/>
            </a:pPr>
            <a:r>
              <a:rPr kumimoji="0" lang="zh-CN" altLang="en-US" i="0" u="none" strike="noStrike" kern="1200" cap="none" spc="0" normalizeH="0" baseline="0" noProof="0" dirty="0">
                <a:ln>
                  <a:noFill/>
                </a:ln>
                <a:solidFill>
                  <a:srgbClr val="000000"/>
                </a:solidFill>
                <a:effectLst/>
                <a:uLnTx/>
                <a:uFillTx/>
                <a:cs typeface="+mn-ea"/>
                <a:sym typeface="+mn-lt"/>
              </a:rPr>
              <a:t>有序的顺序表，用：</a:t>
            </a:r>
            <a:r>
              <a:rPr kumimoji="0" lang="zh-CN" altLang="en-US" i="0" u="none" strike="noStrike" kern="1200" cap="none" spc="0" normalizeH="0" baseline="0" noProof="0" dirty="0">
                <a:ln>
                  <a:noFill/>
                </a:ln>
                <a:solidFill>
                  <a:srgbClr val="000000"/>
                </a:solidFill>
                <a:effectLst/>
                <a:highlight>
                  <a:srgbClr val="FFFF00"/>
                </a:highlight>
                <a:uLnTx/>
                <a:uFillTx/>
                <a:cs typeface="+mn-ea"/>
                <a:sym typeface="+mn-lt"/>
              </a:rPr>
              <a:t>折半</a:t>
            </a:r>
            <a:r>
              <a:rPr kumimoji="0" lang="zh-CN" altLang="zh-CN" i="0" u="none" strike="noStrike" kern="1200" cap="none" spc="0" normalizeH="0" baseline="0" noProof="1">
                <a:ln>
                  <a:noFill/>
                </a:ln>
                <a:solidFill>
                  <a:srgbClr val="000000"/>
                </a:solidFill>
                <a:effectLst/>
                <a:highlight>
                  <a:srgbClr val="FFFF00"/>
                </a:highlight>
                <a:uLnTx/>
                <a:uFillTx/>
                <a:cs typeface="+mn-ea"/>
                <a:sym typeface="+mn-lt"/>
              </a:rPr>
              <a:t>查找法</a:t>
            </a:r>
            <a:r>
              <a:rPr kumimoji="0" lang="zh-CN" altLang="en-US" i="0" u="none" strike="noStrike" kern="1200" cap="none" spc="0" normalizeH="0" baseline="0" noProof="0" dirty="0">
                <a:ln>
                  <a:noFill/>
                </a:ln>
                <a:solidFill>
                  <a:srgbClr val="000000"/>
                </a:solidFill>
                <a:effectLst/>
                <a:uLnTx/>
                <a:uFillTx/>
                <a:cs typeface="+mn-ea"/>
                <a:sym typeface="+mn-lt"/>
              </a:rPr>
              <a:t>；斐班那契</a:t>
            </a:r>
            <a:r>
              <a:rPr kumimoji="0" lang="zh-CN" altLang="zh-CN" i="0" u="none" strike="noStrike" kern="1200" cap="none" spc="0" normalizeH="0" baseline="0" noProof="1">
                <a:ln>
                  <a:noFill/>
                </a:ln>
                <a:solidFill>
                  <a:srgbClr val="000000"/>
                </a:solidFill>
                <a:effectLst/>
                <a:uLnTx/>
                <a:uFillTx/>
                <a:cs typeface="+mn-ea"/>
                <a:sym typeface="+mn-lt"/>
              </a:rPr>
              <a:t>查找法</a:t>
            </a:r>
            <a:r>
              <a:rPr kumimoji="0" lang="zh-CN" altLang="en-US" i="0" u="none" strike="noStrike" kern="1200" cap="none" spc="0" normalizeH="0" baseline="0" noProof="0" dirty="0">
                <a:ln>
                  <a:noFill/>
                </a:ln>
                <a:solidFill>
                  <a:srgbClr val="000000"/>
                </a:solidFill>
                <a:effectLst/>
                <a:uLnTx/>
                <a:uFillTx/>
                <a:cs typeface="+mn-ea"/>
                <a:sym typeface="+mn-lt"/>
              </a:rPr>
              <a:t>；插值</a:t>
            </a:r>
            <a:r>
              <a:rPr kumimoji="0" lang="zh-CN" altLang="zh-CN" i="0" u="none" strike="noStrike" kern="1200" cap="none" spc="0" normalizeH="0" baseline="0" noProof="1">
                <a:ln>
                  <a:noFill/>
                </a:ln>
                <a:solidFill>
                  <a:srgbClr val="000000"/>
                </a:solidFill>
                <a:effectLst/>
                <a:uLnTx/>
                <a:uFillTx/>
                <a:cs typeface="+mn-ea"/>
                <a:sym typeface="+mn-lt"/>
              </a:rPr>
              <a:t>查找法</a:t>
            </a:r>
            <a:r>
              <a:rPr kumimoji="0" lang="zh-CN" altLang="en-US" i="0" u="none" strike="noStrike" kern="1200" cap="none" spc="0" normalizeH="0" baseline="0" noProof="0" dirty="0">
                <a:ln>
                  <a:noFill/>
                </a:ln>
                <a:solidFill>
                  <a:srgbClr val="000000"/>
                </a:solidFill>
                <a:effectLst/>
                <a:uLnTx/>
                <a:uFillTx/>
                <a:cs typeface="+mn-ea"/>
                <a:sym typeface="+mn-lt"/>
              </a:rPr>
              <a:t>；索引顺序表</a:t>
            </a:r>
            <a:r>
              <a:rPr kumimoji="0" lang="en-US" altLang="zh-CN" i="0" u="none" strike="noStrike" kern="1200" cap="none" spc="0" normalizeH="0" baseline="0" noProof="0" dirty="0">
                <a:ln>
                  <a:noFill/>
                </a:ln>
                <a:solidFill>
                  <a:srgbClr val="000000"/>
                </a:solidFill>
                <a:effectLst/>
                <a:uLnTx/>
                <a:uFillTx/>
                <a:cs typeface="+mn-ea"/>
                <a:sym typeface="+mn-lt"/>
              </a:rPr>
              <a:t>/</a:t>
            </a:r>
            <a:r>
              <a:rPr kumimoji="0" lang="zh-CN" altLang="en-US" i="0" u="none" strike="noStrike" kern="1200" cap="none" spc="0" normalizeH="0" baseline="0" noProof="0" dirty="0">
                <a:ln>
                  <a:noFill/>
                </a:ln>
                <a:solidFill>
                  <a:srgbClr val="000000"/>
                </a:solidFill>
                <a:effectLst/>
                <a:uLnTx/>
                <a:uFillTx/>
                <a:cs typeface="+mn-ea"/>
                <a:sym typeface="+mn-lt"/>
              </a:rPr>
              <a:t>分块表，用分块</a:t>
            </a:r>
            <a:r>
              <a:rPr kumimoji="0" lang="zh-CN" altLang="zh-CN" i="0" u="none" strike="noStrike" kern="1200" cap="none" spc="0" normalizeH="0" baseline="0" noProof="1">
                <a:ln>
                  <a:noFill/>
                </a:ln>
                <a:solidFill>
                  <a:srgbClr val="000000"/>
                </a:solidFill>
                <a:effectLst/>
                <a:uLnTx/>
                <a:uFillTx/>
                <a:cs typeface="+mn-ea"/>
                <a:sym typeface="+mn-lt"/>
              </a:rPr>
              <a:t>查找法</a:t>
            </a:r>
            <a:r>
              <a:rPr kumimoji="0" lang="zh-CN" altLang="en-US" i="0" u="none" strike="noStrike" kern="1200" cap="none" spc="0" normalizeH="0" baseline="0" noProof="0" dirty="0">
                <a:ln>
                  <a:noFill/>
                </a:ln>
                <a:solidFill>
                  <a:srgbClr val="000000"/>
                </a:solidFill>
                <a:effectLst/>
                <a:uLnTx/>
                <a:uFillTx/>
                <a:cs typeface="+mn-ea"/>
                <a:sym typeface="+mn-lt"/>
              </a:rPr>
              <a:t>。 </a:t>
            </a:r>
          </a:p>
        </p:txBody>
      </p:sp>
      <p:sp>
        <p:nvSpPr>
          <p:cNvPr id="19" name="文本框 18">
            <a:extLst>
              <a:ext uri="{FF2B5EF4-FFF2-40B4-BE49-F238E27FC236}">
                <a16:creationId xmlns:a16="http://schemas.microsoft.com/office/drawing/2014/main" id="{DA4F1FAD-3747-4386-AE74-FAB4369774D2}"/>
              </a:ext>
            </a:extLst>
          </p:cNvPr>
          <p:cNvSpPr txBox="1"/>
          <p:nvPr/>
        </p:nvSpPr>
        <p:spPr>
          <a:xfrm>
            <a:off x="2915816" y="4296808"/>
            <a:ext cx="5922974" cy="369332"/>
          </a:xfrm>
          <a:prstGeom prst="rect">
            <a:avLst/>
          </a:prstGeom>
          <a:noFill/>
        </p:spPr>
        <p:txBody>
          <a:bodyPr wrap="square">
            <a:spAutoFit/>
          </a:bodyPr>
          <a:lstStyle/>
          <a:p>
            <a:pPr marL="285750" indent="-285750">
              <a:buClr>
                <a:srgbClr val="FF0000"/>
              </a:buClr>
              <a:buFont typeface="Wingdings" panose="05000000000000000000" pitchFamily="2" charset="2"/>
              <a:buChar char="u"/>
            </a:pPr>
            <a:r>
              <a:rPr kumimoji="0" lang="zh-CN" altLang="zh-CN" i="0" u="none" strike="noStrike" kern="1200" cap="none" spc="0" normalizeH="0" baseline="0" noProof="1">
                <a:ln>
                  <a:noFill/>
                </a:ln>
                <a:solidFill>
                  <a:srgbClr val="6600CC"/>
                </a:solidFill>
                <a:effectLst/>
                <a:uLnTx/>
                <a:uFillTx/>
                <a:cs typeface="+mn-ea"/>
                <a:sym typeface="+mn-lt"/>
              </a:rPr>
              <a:t>哈希</a:t>
            </a:r>
            <a:r>
              <a:rPr kumimoji="0" lang="en-US" altLang="zh-CN" i="0" u="none" strike="noStrike" kern="1200" cap="none" spc="0" normalizeH="0" baseline="0" noProof="0" dirty="0">
                <a:ln>
                  <a:noFill/>
                </a:ln>
                <a:solidFill>
                  <a:srgbClr val="6600CC"/>
                </a:solidFill>
                <a:effectLst/>
                <a:uLnTx/>
                <a:uFillTx/>
                <a:cs typeface="+mn-ea"/>
                <a:sym typeface="+mn-lt"/>
              </a:rPr>
              <a:t>(Hash)</a:t>
            </a:r>
            <a:r>
              <a:rPr kumimoji="0" lang="zh-CN" altLang="en-US" i="0" u="none" strike="noStrike" kern="1200" cap="none" spc="0" normalizeH="0" baseline="0" noProof="0" dirty="0">
                <a:ln>
                  <a:noFill/>
                </a:ln>
                <a:solidFill>
                  <a:srgbClr val="6600CC"/>
                </a:solidFill>
                <a:effectLst/>
                <a:uLnTx/>
                <a:uFillTx/>
                <a:cs typeface="+mn-ea"/>
                <a:sym typeface="+mn-lt"/>
              </a:rPr>
              <a:t>表</a:t>
            </a:r>
            <a:endParaRPr lang="zh-CN" altLang="en-US" dirty="0"/>
          </a:p>
        </p:txBody>
      </p:sp>
      <p:sp>
        <p:nvSpPr>
          <p:cNvPr id="21" name="文本框 20">
            <a:extLst>
              <a:ext uri="{FF2B5EF4-FFF2-40B4-BE49-F238E27FC236}">
                <a16:creationId xmlns:a16="http://schemas.microsoft.com/office/drawing/2014/main" id="{17CDF675-57A5-4329-8CA7-0A422E52FEF0}"/>
              </a:ext>
            </a:extLst>
          </p:cNvPr>
          <p:cNvSpPr txBox="1"/>
          <p:nvPr/>
        </p:nvSpPr>
        <p:spPr>
          <a:xfrm>
            <a:off x="3302926" y="3494775"/>
            <a:ext cx="5922974" cy="777264"/>
          </a:xfrm>
          <a:prstGeom prst="rect">
            <a:avLst/>
          </a:prstGeom>
          <a:noFill/>
        </p:spPr>
        <p:txBody>
          <a:bodyPr wrap="square">
            <a:spAutoFit/>
          </a:bodyPr>
          <a:lstStyle/>
          <a:p>
            <a:pPr marL="285750" marR="0" lvl="0" indent="-285750" algn="l" defTabSz="914400" rtl="0" eaLnBrk="1" fontAlgn="base" latinLnBrk="0" hangingPunct="1">
              <a:lnSpc>
                <a:spcPct val="130000"/>
              </a:lnSpc>
              <a:spcBef>
                <a:spcPct val="0"/>
              </a:spcBef>
              <a:spcAft>
                <a:spcPct val="0"/>
              </a:spcAft>
              <a:buClr>
                <a:srgbClr val="FF0000"/>
              </a:buClr>
              <a:buSzTx/>
              <a:buFont typeface="Wingdings" panose="05000000000000000000" pitchFamily="2" charset="2"/>
              <a:buChar char="Ø"/>
              <a:tabLst/>
              <a:defRPr/>
            </a:pPr>
            <a:r>
              <a:rPr kumimoji="0" lang="zh-CN" altLang="en-US" i="0" u="none" strike="noStrike" kern="1200" cap="none" spc="0" normalizeH="0" baseline="0" noProof="0" dirty="0">
                <a:ln>
                  <a:noFill/>
                </a:ln>
                <a:solidFill>
                  <a:srgbClr val="000000"/>
                </a:solidFill>
                <a:effectLst/>
                <a:highlight>
                  <a:srgbClr val="FFFF00"/>
                </a:highlight>
                <a:uLnTx/>
                <a:uFillTx/>
                <a:cs typeface="+mn-ea"/>
                <a:sym typeface="+mn-lt"/>
              </a:rPr>
              <a:t>二叉排序树</a:t>
            </a:r>
            <a:r>
              <a:rPr lang="zh-CN" altLang="en-US" dirty="0">
                <a:solidFill>
                  <a:srgbClr val="000000"/>
                </a:solidFill>
                <a:highlight>
                  <a:srgbClr val="FFFF00"/>
                </a:highlight>
                <a:cs typeface="+mn-ea"/>
                <a:sym typeface="+mn-lt"/>
              </a:rPr>
              <a:t>，</a:t>
            </a:r>
            <a:r>
              <a:rPr kumimoji="0" lang="zh-CN" altLang="en-US" i="0" u="none" strike="noStrike" kern="1200" cap="none" spc="0" normalizeH="0" baseline="0" noProof="0" dirty="0">
                <a:ln>
                  <a:noFill/>
                </a:ln>
                <a:solidFill>
                  <a:srgbClr val="000000"/>
                </a:solidFill>
                <a:effectLst/>
                <a:highlight>
                  <a:srgbClr val="FFFF00"/>
                </a:highlight>
                <a:uLnTx/>
                <a:uFillTx/>
                <a:cs typeface="+mn-ea"/>
                <a:sym typeface="+mn-lt"/>
              </a:rPr>
              <a:t>平衡二叉树</a:t>
            </a:r>
            <a:r>
              <a:rPr kumimoji="0" lang="en-US" altLang="zh-CN" i="0" u="none" strike="noStrike" kern="1200" cap="none" spc="0" normalizeH="0" baseline="0" noProof="0" dirty="0">
                <a:ln>
                  <a:noFill/>
                </a:ln>
                <a:solidFill>
                  <a:srgbClr val="000000"/>
                </a:solidFill>
                <a:effectLst/>
                <a:highlight>
                  <a:srgbClr val="FFFF00"/>
                </a:highlight>
                <a:uLnTx/>
                <a:uFillTx/>
                <a:cs typeface="+mn-ea"/>
                <a:sym typeface="+mn-lt"/>
              </a:rPr>
              <a:t>(AVL</a:t>
            </a:r>
            <a:r>
              <a:rPr kumimoji="0" lang="zh-CN" altLang="en-US" i="0" u="none" strike="noStrike" kern="1200" cap="none" spc="0" normalizeH="0" baseline="0" noProof="0" dirty="0">
                <a:ln>
                  <a:noFill/>
                </a:ln>
                <a:solidFill>
                  <a:srgbClr val="000000"/>
                </a:solidFill>
                <a:effectLst/>
                <a:highlight>
                  <a:srgbClr val="FFFF00"/>
                </a:highlight>
                <a:uLnTx/>
                <a:uFillTx/>
                <a:cs typeface="+mn-ea"/>
                <a:sym typeface="+mn-lt"/>
              </a:rPr>
              <a:t>树）</a:t>
            </a:r>
          </a:p>
          <a:p>
            <a:pPr marL="285750" marR="0" lvl="0" indent="-285750" algn="l" defTabSz="914400" rtl="0" eaLnBrk="1" fontAlgn="base" latinLnBrk="0" hangingPunct="1">
              <a:lnSpc>
                <a:spcPct val="130000"/>
              </a:lnSpc>
              <a:spcBef>
                <a:spcPct val="0"/>
              </a:spcBef>
              <a:spcAft>
                <a:spcPct val="0"/>
              </a:spcAft>
              <a:buClr>
                <a:srgbClr val="FF0000"/>
              </a:buClr>
              <a:buSzTx/>
              <a:buFont typeface="Wingdings" panose="05000000000000000000" pitchFamily="2" charset="2"/>
              <a:buChar char="Ø"/>
              <a:tabLst/>
              <a:defRPr/>
            </a:pPr>
            <a:r>
              <a:rPr kumimoji="0" lang="en-US" altLang="zh-CN" i="0" u="none" strike="noStrike" kern="1200" cap="none" spc="0" normalizeH="0" baseline="0" noProof="0" dirty="0">
                <a:ln>
                  <a:noFill/>
                </a:ln>
                <a:solidFill>
                  <a:srgbClr val="000000"/>
                </a:solidFill>
                <a:effectLst/>
                <a:uLnTx/>
                <a:uFillTx/>
                <a:cs typeface="+mn-ea"/>
                <a:sym typeface="+mn-lt"/>
              </a:rPr>
              <a:t>B</a:t>
            </a:r>
            <a:r>
              <a:rPr kumimoji="0" lang="zh-CN" altLang="en-US" i="0" u="none" strike="noStrike" kern="1200" cap="none" spc="0" normalizeH="0" baseline="0" noProof="0" dirty="0">
                <a:ln>
                  <a:noFill/>
                </a:ln>
                <a:solidFill>
                  <a:srgbClr val="000000"/>
                </a:solidFill>
                <a:effectLst/>
                <a:uLnTx/>
                <a:uFillTx/>
                <a:cs typeface="+mn-ea"/>
                <a:sym typeface="+mn-lt"/>
              </a:rPr>
              <a:t>树</a:t>
            </a:r>
            <a:r>
              <a:rPr lang="zh-CN" altLang="en-US" dirty="0">
                <a:solidFill>
                  <a:srgbClr val="000000"/>
                </a:solidFill>
                <a:cs typeface="+mn-ea"/>
                <a:sym typeface="+mn-lt"/>
              </a:rPr>
              <a:t>，</a:t>
            </a:r>
            <a:r>
              <a:rPr kumimoji="0" lang="en-US" altLang="zh-CN" i="0" u="none" strike="noStrike" kern="1200" cap="none" spc="0" normalizeH="0" baseline="0" noProof="0" dirty="0">
                <a:ln>
                  <a:noFill/>
                </a:ln>
                <a:solidFill>
                  <a:srgbClr val="000000"/>
                </a:solidFill>
                <a:effectLst/>
                <a:uLnTx/>
                <a:uFillTx/>
                <a:cs typeface="+mn-ea"/>
                <a:sym typeface="+mn-lt"/>
              </a:rPr>
              <a:t>B+</a:t>
            </a:r>
            <a:r>
              <a:rPr kumimoji="0" lang="zh-CN" altLang="en-US" i="0" u="none" strike="noStrike" kern="1200" cap="none" spc="0" normalizeH="0" baseline="0" noProof="0" dirty="0">
                <a:ln>
                  <a:noFill/>
                </a:ln>
                <a:solidFill>
                  <a:srgbClr val="000000"/>
                </a:solidFill>
                <a:effectLst/>
                <a:uLnTx/>
                <a:uFillTx/>
                <a:cs typeface="+mn-ea"/>
                <a:sym typeface="+mn-lt"/>
              </a:rPr>
              <a:t>树</a:t>
            </a:r>
            <a:r>
              <a:rPr lang="zh-CN" altLang="en-US" dirty="0">
                <a:solidFill>
                  <a:srgbClr val="000000"/>
                </a:solidFill>
                <a:cs typeface="+mn-ea"/>
                <a:sym typeface="+mn-lt"/>
              </a:rPr>
              <a:t>，</a:t>
            </a:r>
            <a:r>
              <a:rPr kumimoji="0" lang="zh-CN" altLang="en-US" i="0" u="none" strike="noStrike" kern="1200" cap="none" spc="0" normalizeH="0" baseline="0" noProof="0" dirty="0">
                <a:ln>
                  <a:noFill/>
                </a:ln>
                <a:solidFill>
                  <a:srgbClr val="000000"/>
                </a:solidFill>
                <a:effectLst/>
                <a:uLnTx/>
                <a:uFillTx/>
                <a:cs typeface="+mn-ea"/>
                <a:sym typeface="+mn-lt"/>
              </a:rPr>
              <a:t>键树</a:t>
            </a:r>
          </a:p>
        </p:txBody>
      </p:sp>
      <mc:AlternateContent xmlns:mc="http://schemas.openxmlformats.org/markup-compatibility/2006" xmlns:a14="http://schemas.microsoft.com/office/drawing/2010/main">
        <mc:Choice Requires="a14">
          <p:sp>
            <p:nvSpPr>
              <p:cNvPr id="22" name="Text Box 3">
                <a:extLst>
                  <a:ext uri="{FF2B5EF4-FFF2-40B4-BE49-F238E27FC236}">
                    <a16:creationId xmlns:a16="http://schemas.microsoft.com/office/drawing/2014/main" id="{964FE6A1-722E-4F5A-87C8-9F6AC8D1493C}"/>
                  </a:ext>
                </a:extLst>
              </p:cNvPr>
              <p:cNvSpPr txBox="1">
                <a:spLocks noChangeArrowheads="1"/>
              </p:cNvSpPr>
              <p:nvPr/>
            </p:nvSpPr>
            <p:spPr bwMode="auto">
              <a:xfrm>
                <a:off x="2843808" y="1624003"/>
                <a:ext cx="6211234" cy="1759777"/>
              </a:xfrm>
              <a:prstGeom prst="rect">
                <a:avLst/>
              </a:prstGeom>
              <a:solidFill>
                <a:srgbClr val="CCFFCC"/>
              </a:solidFill>
              <a:ln>
                <a:noFill/>
              </a:ln>
            </p:spPr>
            <p:txBody>
              <a:bodyPr wrap="square">
                <a:spAutoFit/>
              </a:bodyPr>
              <a:lstStyle>
                <a:lvl1pPr>
                  <a:defRPr sz="1600">
                    <a:solidFill>
                      <a:schemeClr val="tx1"/>
                    </a:solidFill>
                    <a:latin typeface="Tahoma" panose="020B0604030504040204" pitchFamily="34" charset="0"/>
                    <a:ea typeface="宋体" panose="02010600030101010101" pitchFamily="2" charset="-122"/>
                  </a:defRPr>
                </a:lvl1pPr>
                <a:lvl2pPr marL="742950" indent="-285750">
                  <a:defRPr sz="1600">
                    <a:solidFill>
                      <a:schemeClr val="tx1"/>
                    </a:solidFill>
                    <a:latin typeface="Tahoma" panose="020B0604030504040204" pitchFamily="34" charset="0"/>
                    <a:ea typeface="宋体" panose="02010600030101010101" pitchFamily="2" charset="-122"/>
                  </a:defRPr>
                </a:lvl2pPr>
                <a:lvl3pPr marL="1143000" indent="-228600">
                  <a:defRPr sz="1600">
                    <a:solidFill>
                      <a:schemeClr val="tx1"/>
                    </a:solidFill>
                    <a:latin typeface="Tahoma" panose="020B0604030504040204" pitchFamily="34" charset="0"/>
                    <a:ea typeface="宋体" panose="02010600030101010101" pitchFamily="2" charset="-122"/>
                  </a:defRPr>
                </a:lvl3pPr>
                <a:lvl4pPr marL="1600200" indent="-228600">
                  <a:defRPr sz="1600">
                    <a:solidFill>
                      <a:schemeClr val="tx1"/>
                    </a:solidFill>
                    <a:latin typeface="Tahoma" panose="020B0604030504040204" pitchFamily="34" charset="0"/>
                    <a:ea typeface="宋体" panose="02010600030101010101" pitchFamily="2" charset="-122"/>
                  </a:defRPr>
                </a:lvl4pPr>
                <a:lvl5pPr marL="2057400" indent="-228600">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Tahoma" panose="020B0604030504040204" pitchFamily="34" charset="0"/>
                    <a:ea typeface="宋体" panose="02010600030101010101" pitchFamily="2" charset="-122"/>
                  </a:defRPr>
                </a:lvl9pPr>
              </a:lstStyle>
              <a:p>
                <a:pPr fontAlgn="base">
                  <a:lnSpc>
                    <a:spcPct val="150000"/>
                  </a:lnSpc>
                  <a:spcBef>
                    <a:spcPct val="0"/>
                  </a:spcBef>
                  <a:spcAft>
                    <a:spcPct val="0"/>
                  </a:spcAft>
                  <a:buFont typeface="Wingdings" panose="05000000000000000000" pitchFamily="2" charset="2"/>
                  <a:buChar char="Ø"/>
                  <a:defRPr/>
                </a:pPr>
                <a:r>
                  <a:rPr lang="zh-CN" altLang="en-US" sz="1800" dirty="0">
                    <a:solidFill>
                      <a:srgbClr val="FF0000"/>
                    </a:solidFill>
                    <a:latin typeface="+mn-lt"/>
                    <a:ea typeface="+mn-ea"/>
                    <a:cs typeface="+mn-ea"/>
                    <a:sym typeface="+mn-lt"/>
                  </a:rPr>
                  <a:t>平均查找长度： </a:t>
                </a:r>
                <a:r>
                  <a:rPr lang="zh-CN" altLang="en-US" sz="1800" dirty="0">
                    <a:solidFill>
                      <a:srgbClr val="000000"/>
                    </a:solidFill>
                    <a:latin typeface="+mn-lt"/>
                    <a:ea typeface="+mn-ea"/>
                    <a:cs typeface="+mn-ea"/>
                    <a:sym typeface="+mn-lt"/>
                  </a:rPr>
                  <a:t>查找一个记录时比较关键字次数的平均值。  </a:t>
                </a:r>
              </a:p>
              <a:p>
                <a:pPr fontAlgn="base">
                  <a:lnSpc>
                    <a:spcPct val="150000"/>
                  </a:lnSpc>
                  <a:spcBef>
                    <a:spcPct val="0"/>
                  </a:spcBef>
                  <a:spcAft>
                    <a:spcPct val="0"/>
                  </a:spcAft>
                  <a:defRPr/>
                </a:pPr>
                <a:r>
                  <a:rPr lang="en-US" altLang="zh-CN" sz="1800" dirty="0">
                    <a:solidFill>
                      <a:srgbClr val="000000"/>
                    </a:solidFill>
                    <a:latin typeface="+mn-lt"/>
                    <a:ea typeface="+mn-ea"/>
                    <a:cs typeface="+mn-ea"/>
                    <a:sym typeface="+mn-lt"/>
                  </a:rPr>
                  <a:t>       ASL = </a:t>
                </a:r>
                <a14:m>
                  <m:oMath xmlns:m="http://schemas.openxmlformats.org/officeDocument/2006/math">
                    <m:nary>
                      <m:naryPr>
                        <m:chr m:val="∑"/>
                        <m:ctrlPr>
                          <a:rPr lang="en-US" altLang="zh-CN" sz="1800" i="1" dirty="0" smtClean="0">
                            <a:solidFill>
                              <a:srgbClr val="000000"/>
                            </a:solidFill>
                            <a:latin typeface="Cambria Math" panose="02040503050406030204" pitchFamily="18" charset="0"/>
                            <a:ea typeface="+mn-ea"/>
                            <a:cs typeface="+mn-ea"/>
                            <a:sym typeface="+mn-lt"/>
                          </a:rPr>
                        </m:ctrlPr>
                      </m:naryPr>
                      <m:sub>
                        <m:r>
                          <m:rPr>
                            <m:nor/>
                          </m:rPr>
                          <a:rPr lang="en-US" altLang="zh-CN" sz="1800">
                            <a:solidFill>
                              <a:srgbClr val="000000"/>
                            </a:solidFill>
                            <a:latin typeface="+mn-lt"/>
                            <a:ea typeface="+mn-ea"/>
                            <a:cs typeface="+mn-ea"/>
                            <a:sym typeface="+mn-lt"/>
                          </a:rPr>
                          <m:t>i</m:t>
                        </m:r>
                        <m:r>
                          <m:rPr>
                            <m:nor/>
                          </m:rPr>
                          <a:rPr lang="en-US" altLang="zh-CN" sz="1800" dirty="0">
                            <a:solidFill>
                              <a:srgbClr val="000000"/>
                            </a:solidFill>
                            <a:latin typeface="+mn-lt"/>
                            <a:ea typeface="+mn-ea"/>
                            <a:cs typeface="+mn-ea"/>
                            <a:sym typeface="+mn-lt"/>
                          </a:rPr>
                          <m:t>=1</m:t>
                        </m:r>
                      </m:sub>
                      <m:sup>
                        <m:r>
                          <a:rPr lang="en-US" altLang="zh-CN" sz="1800" b="0" i="1" dirty="0" smtClean="0">
                            <a:solidFill>
                              <a:srgbClr val="000000"/>
                            </a:solidFill>
                            <a:latin typeface="Cambria Math" panose="02040503050406030204" pitchFamily="18" charset="0"/>
                            <a:ea typeface="+mn-ea"/>
                            <a:cs typeface="+mn-ea"/>
                            <a:sym typeface="+mn-lt"/>
                          </a:rPr>
                          <m:t>𝑛</m:t>
                        </m:r>
                      </m:sup>
                      <m:e>
                        <m:r>
                          <m:rPr>
                            <m:nor/>
                          </m:rPr>
                          <a:rPr lang="en-US" altLang="zh-CN" sz="1800" dirty="0">
                            <a:solidFill>
                              <a:srgbClr val="000000"/>
                            </a:solidFill>
                            <a:latin typeface="+mn-lt"/>
                            <a:ea typeface="+mn-ea"/>
                            <a:cs typeface="+mn-ea"/>
                            <a:sym typeface="+mn-lt"/>
                          </a:rPr>
                          <m:t>P</m:t>
                        </m:r>
                        <m:r>
                          <m:rPr>
                            <m:nor/>
                          </m:rPr>
                          <a:rPr lang="en-US" altLang="zh-CN" sz="1800" baseline="-25000" dirty="0">
                            <a:solidFill>
                              <a:srgbClr val="000000"/>
                            </a:solidFill>
                            <a:latin typeface="+mn-lt"/>
                            <a:ea typeface="+mn-ea"/>
                            <a:cs typeface="+mn-ea"/>
                            <a:sym typeface="+mn-lt"/>
                          </a:rPr>
                          <m:t>i</m:t>
                        </m:r>
                        <m:r>
                          <m:rPr>
                            <m:nor/>
                          </m:rPr>
                          <a:rPr lang="en-US" altLang="zh-CN" sz="1800" dirty="0">
                            <a:solidFill>
                              <a:srgbClr val="000000"/>
                            </a:solidFill>
                            <a:latin typeface="+mn-lt"/>
                            <a:ea typeface="+mn-ea"/>
                            <a:cs typeface="+mn-ea"/>
                            <a:sym typeface="+mn-lt"/>
                          </a:rPr>
                          <m:t>C</m:t>
                        </m:r>
                        <m:r>
                          <m:rPr>
                            <m:nor/>
                          </m:rPr>
                          <a:rPr lang="en-US" altLang="zh-CN" sz="1800" baseline="-25000" dirty="0">
                            <a:solidFill>
                              <a:srgbClr val="000000"/>
                            </a:solidFill>
                            <a:latin typeface="+mn-lt"/>
                            <a:ea typeface="+mn-ea"/>
                            <a:cs typeface="+mn-ea"/>
                            <a:sym typeface="+mn-lt"/>
                          </a:rPr>
                          <m:t>i</m:t>
                        </m:r>
                      </m:e>
                    </m:nary>
                  </m:oMath>
                </a14:m>
                <a:endParaRPr lang="en-US" altLang="zh-CN" sz="1800" baseline="-25000" dirty="0">
                  <a:solidFill>
                    <a:srgbClr val="000000"/>
                  </a:solidFill>
                  <a:latin typeface="+mn-lt"/>
                  <a:ea typeface="+mn-ea"/>
                  <a:cs typeface="+mn-ea"/>
                  <a:sym typeface="+mn-lt"/>
                </a:endParaRPr>
              </a:p>
              <a:p>
                <a:pPr fontAlgn="base">
                  <a:lnSpc>
                    <a:spcPct val="150000"/>
                  </a:lnSpc>
                  <a:spcBef>
                    <a:spcPct val="0"/>
                  </a:spcBef>
                  <a:spcAft>
                    <a:spcPct val="0"/>
                  </a:spcAft>
                  <a:defRPr/>
                </a:pPr>
                <a:r>
                  <a:rPr lang="en-US" altLang="zh-CN" sz="1800" dirty="0">
                    <a:solidFill>
                      <a:srgbClr val="000000"/>
                    </a:solidFill>
                    <a:latin typeface="+mn-lt"/>
                    <a:ea typeface="+mn-ea"/>
                    <a:cs typeface="+mn-ea"/>
                    <a:sym typeface="+mn-lt"/>
                  </a:rPr>
                  <a:t>        P</a:t>
                </a:r>
                <a:r>
                  <a:rPr lang="en-US" altLang="zh-CN" sz="1800" baseline="-25000" dirty="0">
                    <a:solidFill>
                      <a:srgbClr val="000000"/>
                    </a:solidFill>
                    <a:latin typeface="+mn-lt"/>
                    <a:ea typeface="+mn-ea"/>
                    <a:cs typeface="+mn-ea"/>
                    <a:sym typeface="+mn-lt"/>
                  </a:rPr>
                  <a:t>i</a:t>
                </a:r>
                <a:r>
                  <a:rPr lang="en-US" altLang="zh-CN" sz="1800" dirty="0">
                    <a:solidFill>
                      <a:srgbClr val="000000"/>
                    </a:solidFill>
                    <a:latin typeface="+mn-lt"/>
                    <a:ea typeface="+mn-ea"/>
                    <a:cs typeface="+mn-ea"/>
                    <a:sym typeface="+mn-lt"/>
                  </a:rPr>
                  <a:t> --- </a:t>
                </a:r>
                <a:r>
                  <a:rPr lang="zh-CN" altLang="en-US" sz="1800" dirty="0">
                    <a:solidFill>
                      <a:srgbClr val="000000"/>
                    </a:solidFill>
                    <a:latin typeface="+mn-lt"/>
                    <a:ea typeface="+mn-ea"/>
                    <a:cs typeface="+mn-ea"/>
                    <a:sym typeface="+mn-lt"/>
                  </a:rPr>
                  <a:t>查找</a:t>
                </a:r>
                <a:r>
                  <a:rPr lang="en-US" altLang="zh-CN" sz="1800" dirty="0">
                    <a:solidFill>
                      <a:srgbClr val="000000"/>
                    </a:solidFill>
                    <a:latin typeface="+mn-lt"/>
                    <a:ea typeface="+mn-ea"/>
                    <a:cs typeface="+mn-ea"/>
                    <a:sym typeface="+mn-lt"/>
                  </a:rPr>
                  <a:t>r[i]</a:t>
                </a:r>
                <a:r>
                  <a:rPr lang="zh-CN" altLang="en-US" sz="1800" dirty="0">
                    <a:solidFill>
                      <a:srgbClr val="000000"/>
                    </a:solidFill>
                    <a:latin typeface="+mn-lt"/>
                    <a:ea typeface="+mn-ea"/>
                    <a:cs typeface="+mn-ea"/>
                    <a:sym typeface="+mn-lt"/>
                  </a:rPr>
                  <a:t>的</a:t>
                </a:r>
                <a:r>
                  <a:rPr lang="zh-CN" altLang="en-US" sz="1800" dirty="0">
                    <a:solidFill>
                      <a:srgbClr val="000000"/>
                    </a:solidFill>
                    <a:highlight>
                      <a:srgbClr val="FFFF00"/>
                    </a:highlight>
                    <a:latin typeface="+mn-lt"/>
                    <a:ea typeface="+mn-ea"/>
                    <a:cs typeface="+mn-ea"/>
                    <a:sym typeface="+mn-lt"/>
                  </a:rPr>
                  <a:t>概率</a:t>
                </a:r>
              </a:p>
              <a:p>
                <a:pPr fontAlgn="base">
                  <a:lnSpc>
                    <a:spcPct val="150000"/>
                  </a:lnSpc>
                  <a:spcBef>
                    <a:spcPct val="0"/>
                  </a:spcBef>
                  <a:spcAft>
                    <a:spcPct val="0"/>
                  </a:spcAft>
                  <a:defRPr/>
                </a:pPr>
                <a:r>
                  <a:rPr lang="zh-CN" altLang="en-US" sz="1800" dirty="0">
                    <a:solidFill>
                      <a:srgbClr val="000000"/>
                    </a:solidFill>
                    <a:latin typeface="+mn-lt"/>
                    <a:ea typeface="+mn-ea"/>
                    <a:cs typeface="+mn-ea"/>
                    <a:sym typeface="+mn-lt"/>
                  </a:rPr>
                  <a:t>        </a:t>
                </a:r>
                <a:r>
                  <a:rPr lang="en-US" altLang="zh-CN" sz="1800" dirty="0">
                    <a:solidFill>
                      <a:srgbClr val="000000"/>
                    </a:solidFill>
                    <a:latin typeface="+mn-lt"/>
                    <a:ea typeface="+mn-ea"/>
                    <a:cs typeface="+mn-ea"/>
                    <a:sym typeface="+mn-lt"/>
                  </a:rPr>
                  <a:t>C</a:t>
                </a:r>
                <a:r>
                  <a:rPr lang="en-US" altLang="zh-CN" sz="1800" baseline="-25000" dirty="0">
                    <a:solidFill>
                      <a:srgbClr val="000000"/>
                    </a:solidFill>
                    <a:latin typeface="+mn-lt"/>
                    <a:ea typeface="+mn-ea"/>
                    <a:cs typeface="+mn-ea"/>
                    <a:sym typeface="+mn-lt"/>
                  </a:rPr>
                  <a:t>i</a:t>
                </a:r>
                <a:r>
                  <a:rPr lang="en-US" altLang="zh-CN" sz="1800" dirty="0">
                    <a:solidFill>
                      <a:srgbClr val="000000"/>
                    </a:solidFill>
                    <a:latin typeface="+mn-lt"/>
                    <a:ea typeface="+mn-ea"/>
                    <a:cs typeface="+mn-ea"/>
                    <a:sym typeface="+mn-lt"/>
                  </a:rPr>
                  <a:t> --- </a:t>
                </a:r>
                <a:r>
                  <a:rPr lang="zh-CN" altLang="en-US" sz="1800" dirty="0">
                    <a:solidFill>
                      <a:srgbClr val="000000"/>
                    </a:solidFill>
                    <a:latin typeface="+mn-lt"/>
                    <a:ea typeface="+mn-ea"/>
                    <a:cs typeface="+mn-ea"/>
                    <a:sym typeface="+mn-lt"/>
                  </a:rPr>
                  <a:t>查找</a:t>
                </a:r>
                <a:r>
                  <a:rPr lang="en-US" altLang="zh-CN" sz="1800" dirty="0">
                    <a:solidFill>
                      <a:srgbClr val="000000"/>
                    </a:solidFill>
                    <a:latin typeface="+mn-lt"/>
                    <a:ea typeface="+mn-ea"/>
                    <a:cs typeface="+mn-ea"/>
                    <a:sym typeface="+mn-lt"/>
                  </a:rPr>
                  <a:t>r[i]</a:t>
                </a:r>
                <a:r>
                  <a:rPr lang="zh-CN" altLang="en-US" sz="1800" dirty="0">
                    <a:solidFill>
                      <a:srgbClr val="000000"/>
                    </a:solidFill>
                    <a:latin typeface="+mn-lt"/>
                    <a:ea typeface="+mn-ea"/>
                    <a:cs typeface="+mn-ea"/>
                    <a:sym typeface="+mn-lt"/>
                  </a:rPr>
                  <a:t>所需比较关键字的次数</a:t>
                </a:r>
              </a:p>
            </p:txBody>
          </p:sp>
        </mc:Choice>
        <mc:Fallback xmlns="">
          <p:sp>
            <p:nvSpPr>
              <p:cNvPr id="22" name="Text Box 3">
                <a:extLst>
                  <a:ext uri="{FF2B5EF4-FFF2-40B4-BE49-F238E27FC236}">
                    <a16:creationId xmlns:a16="http://schemas.microsoft.com/office/drawing/2014/main" id="{964FE6A1-722E-4F5A-87C8-9F6AC8D1493C}"/>
                  </a:ext>
                </a:extLst>
              </p:cNvPr>
              <p:cNvSpPr txBox="1">
                <a:spLocks noRot="1" noChangeAspect="1" noMove="1" noResize="1" noEditPoints="1" noAdjustHandles="1" noChangeArrowheads="1" noChangeShapeType="1" noTextEdit="1"/>
              </p:cNvSpPr>
              <p:nvPr/>
            </p:nvSpPr>
            <p:spPr bwMode="auto">
              <a:xfrm>
                <a:off x="2843808" y="1624003"/>
                <a:ext cx="6211234" cy="1759777"/>
              </a:xfrm>
              <a:prstGeom prst="rect">
                <a:avLst/>
              </a:prstGeom>
              <a:blipFill>
                <a:blip r:embed="rId4"/>
                <a:stretch>
                  <a:fillRect l="-688" r="-3438" b="-4498"/>
                </a:stretch>
              </a:blipFill>
              <a:ln>
                <a:noFill/>
              </a:ln>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2467161959"/>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left)">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wipe(left)">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xit" presetSubtype="0" fill="hold" grpId="0" nodeType="withEffect">
                                  <p:stCondLst>
                                    <p:cond delay="0"/>
                                  </p:stCondLst>
                                  <p:childTnLst>
                                    <p:animEffect transition="out" filter="fade">
                                      <p:cBhvr>
                                        <p:cTn id="19" dur="500"/>
                                        <p:tgtEl>
                                          <p:spTgt spid="12">
                                            <p:txEl>
                                              <p:pRg st="0" end="0"/>
                                            </p:txEl>
                                          </p:spTgt>
                                        </p:tgtEl>
                                      </p:cBhvr>
                                    </p:animEffect>
                                    <p:set>
                                      <p:cBhvr>
                                        <p:cTn id="20" dur="1" fill="hold">
                                          <p:stCondLst>
                                            <p:cond delay="499"/>
                                          </p:stCondLst>
                                        </p:cTn>
                                        <p:tgtEl>
                                          <p:spTgt spid="12">
                                            <p:txEl>
                                              <p:pRg st="0" end="0"/>
                                            </p:txEl>
                                          </p:spTgt>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2">
                                            <p:txEl>
                                              <p:pRg st="1" end="1"/>
                                            </p:txEl>
                                          </p:spTgt>
                                        </p:tgtEl>
                                      </p:cBhvr>
                                    </p:animEffect>
                                    <p:set>
                                      <p:cBhvr>
                                        <p:cTn id="23" dur="1" fill="hold">
                                          <p:stCondLst>
                                            <p:cond delay="499"/>
                                          </p:stCondLst>
                                        </p:cTn>
                                        <p:tgtEl>
                                          <p:spTgt spid="12">
                                            <p:txEl>
                                              <p:pRg st="1" end="1"/>
                                            </p:txEl>
                                          </p:spTgt>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left)">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7">
                                            <p:txEl>
                                              <p:pRg st="0" end="0"/>
                                            </p:txEl>
                                          </p:spTgt>
                                        </p:tgtEl>
                                        <p:attrNameLst>
                                          <p:attrName>style.visibility</p:attrName>
                                        </p:attrNameLst>
                                      </p:cBhvr>
                                      <p:to>
                                        <p:strVal val="visible"/>
                                      </p:to>
                                    </p:set>
                                    <p:animEffect transition="in" filter="fade">
                                      <p:cBhvr>
                                        <p:cTn id="33" dur="500"/>
                                        <p:tgtEl>
                                          <p:spTgt spid="17">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7">
                                            <p:txEl>
                                              <p:pRg st="1" end="1"/>
                                            </p:txEl>
                                          </p:spTgt>
                                        </p:tgtEl>
                                        <p:attrNameLst>
                                          <p:attrName>style.visibility</p:attrName>
                                        </p:attrNameLst>
                                      </p:cBhvr>
                                      <p:to>
                                        <p:strVal val="visible"/>
                                      </p:to>
                                    </p:set>
                                    <p:animEffect transition="in" filter="fade">
                                      <p:cBhvr>
                                        <p:cTn id="38" dur="500"/>
                                        <p:tgtEl>
                                          <p:spTgt spid="17">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7">
                                            <p:txEl>
                                              <p:pRg st="2" end="2"/>
                                            </p:txEl>
                                          </p:spTgt>
                                        </p:tgtEl>
                                        <p:attrNameLst>
                                          <p:attrName>style.visibility</p:attrName>
                                        </p:attrNameLst>
                                      </p:cBhvr>
                                      <p:to>
                                        <p:strVal val="visible"/>
                                      </p:to>
                                    </p:set>
                                    <p:animEffect transition="in" filter="fade">
                                      <p:cBhvr>
                                        <p:cTn id="43" dur="500"/>
                                        <p:tgtEl>
                                          <p:spTgt spid="17">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left)">
                                      <p:cBhvr>
                                        <p:cTn id="48" dur="500"/>
                                        <p:tgtEl>
                                          <p:spTgt spid="1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1">
                                            <p:txEl>
                                              <p:pRg st="0" end="0"/>
                                            </p:txEl>
                                          </p:spTgt>
                                        </p:tgtEl>
                                        <p:attrNameLst>
                                          <p:attrName>style.visibility</p:attrName>
                                        </p:attrNameLst>
                                      </p:cBhvr>
                                      <p:to>
                                        <p:strVal val="visible"/>
                                      </p:to>
                                    </p:set>
                                    <p:animEffect transition="in" filter="fade">
                                      <p:cBhvr>
                                        <p:cTn id="53" dur="500"/>
                                        <p:tgtEl>
                                          <p:spTgt spid="21">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1">
                                            <p:txEl>
                                              <p:pRg st="1" end="1"/>
                                            </p:txEl>
                                          </p:spTgt>
                                        </p:tgtEl>
                                        <p:attrNameLst>
                                          <p:attrName>style.visibility</p:attrName>
                                        </p:attrNameLst>
                                      </p:cBhvr>
                                      <p:to>
                                        <p:strVal val="visible"/>
                                      </p:to>
                                    </p:set>
                                    <p:animEffect transition="in" filter="fade">
                                      <p:cBhvr>
                                        <p:cTn id="58" dur="500"/>
                                        <p:tgtEl>
                                          <p:spTgt spid="21">
                                            <p:txEl>
                                              <p:pRg st="1" end="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wipe(left)">
                                      <p:cBhvr>
                                        <p:cTn id="63" dur="500"/>
                                        <p:tgtEl>
                                          <p:spTgt spid="1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grpId="1" nodeType="clickEffect">
                                  <p:stCondLst>
                                    <p:cond delay="0"/>
                                  </p:stCondLst>
                                  <p:childTnLst>
                                    <p:animEffect transition="out" filter="fade">
                                      <p:cBhvr>
                                        <p:cTn id="67" dur="500"/>
                                        <p:tgtEl>
                                          <p:spTgt spid="12">
                                            <p:txEl>
                                              <p:pRg st="0" end="0"/>
                                            </p:txEl>
                                          </p:spTgt>
                                        </p:tgtEl>
                                      </p:cBhvr>
                                    </p:animEffect>
                                    <p:set>
                                      <p:cBhvr>
                                        <p:cTn id="68" dur="1" fill="hold">
                                          <p:stCondLst>
                                            <p:cond delay="499"/>
                                          </p:stCondLst>
                                        </p:cTn>
                                        <p:tgtEl>
                                          <p:spTgt spid="12">
                                            <p:txEl>
                                              <p:pRg st="0" end="0"/>
                                            </p:txEl>
                                          </p:spTgt>
                                        </p:tgtEl>
                                        <p:attrNameLst>
                                          <p:attrName>style.visibility</p:attrName>
                                        </p:attrNameLst>
                                      </p:cBhvr>
                                      <p:to>
                                        <p:strVal val="hidden"/>
                                      </p:to>
                                    </p:set>
                                  </p:childTnLst>
                                </p:cTn>
                              </p:par>
                              <p:par>
                                <p:cTn id="69" presetID="10" presetClass="exit" presetSubtype="0" fill="hold" grpId="1" nodeType="withEffect">
                                  <p:stCondLst>
                                    <p:cond delay="0"/>
                                  </p:stCondLst>
                                  <p:childTnLst>
                                    <p:animEffect transition="out" filter="fade">
                                      <p:cBhvr>
                                        <p:cTn id="70" dur="500"/>
                                        <p:tgtEl>
                                          <p:spTgt spid="12">
                                            <p:txEl>
                                              <p:pRg st="1" end="1"/>
                                            </p:txEl>
                                          </p:spTgt>
                                        </p:tgtEl>
                                      </p:cBhvr>
                                    </p:animEffect>
                                    <p:set>
                                      <p:cBhvr>
                                        <p:cTn id="71" dur="1" fill="hold">
                                          <p:stCondLst>
                                            <p:cond delay="499"/>
                                          </p:stCondLst>
                                        </p:cTn>
                                        <p:tgtEl>
                                          <p:spTgt spid="12">
                                            <p:txEl>
                                              <p:pRg st="1" end="1"/>
                                            </p:txEl>
                                          </p:spTgt>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15"/>
                                        </p:tgtEl>
                                      </p:cBhvr>
                                    </p:animEffect>
                                    <p:set>
                                      <p:cBhvr>
                                        <p:cTn id="74" dur="1" fill="hold">
                                          <p:stCondLst>
                                            <p:cond delay="499"/>
                                          </p:stCondLst>
                                        </p:cTn>
                                        <p:tgtEl>
                                          <p:spTgt spid="15"/>
                                        </p:tgtEl>
                                        <p:attrNameLst>
                                          <p:attrName>style.visibility</p:attrName>
                                        </p:attrNameLst>
                                      </p:cBhvr>
                                      <p:to>
                                        <p:strVal val="hidden"/>
                                      </p:to>
                                    </p:set>
                                  </p:childTnLst>
                                </p:cTn>
                              </p:par>
                              <p:par>
                                <p:cTn id="75" presetID="10" presetClass="exit" presetSubtype="0" fill="hold" grpId="0" nodeType="withEffect">
                                  <p:stCondLst>
                                    <p:cond delay="0"/>
                                  </p:stCondLst>
                                  <p:childTnLst>
                                    <p:animEffect transition="out" filter="fade">
                                      <p:cBhvr>
                                        <p:cTn id="76" dur="500"/>
                                        <p:tgtEl>
                                          <p:spTgt spid="17">
                                            <p:txEl>
                                              <p:pRg st="0" end="0"/>
                                            </p:txEl>
                                          </p:spTgt>
                                        </p:tgtEl>
                                      </p:cBhvr>
                                    </p:animEffect>
                                    <p:set>
                                      <p:cBhvr>
                                        <p:cTn id="77" dur="1" fill="hold">
                                          <p:stCondLst>
                                            <p:cond delay="499"/>
                                          </p:stCondLst>
                                        </p:cTn>
                                        <p:tgtEl>
                                          <p:spTgt spid="17">
                                            <p:txEl>
                                              <p:pRg st="0" end="0"/>
                                            </p:txEl>
                                          </p:spTgt>
                                        </p:tgtEl>
                                        <p:attrNameLst>
                                          <p:attrName>style.visibility</p:attrName>
                                        </p:attrNameLst>
                                      </p:cBhvr>
                                      <p:to>
                                        <p:strVal val="hidden"/>
                                      </p:to>
                                    </p:set>
                                  </p:childTnLst>
                                </p:cTn>
                              </p:par>
                              <p:par>
                                <p:cTn id="78" presetID="10" presetClass="exit" presetSubtype="0" fill="hold" grpId="0" nodeType="withEffect">
                                  <p:stCondLst>
                                    <p:cond delay="0"/>
                                  </p:stCondLst>
                                  <p:childTnLst>
                                    <p:animEffect transition="out" filter="fade">
                                      <p:cBhvr>
                                        <p:cTn id="79" dur="500"/>
                                        <p:tgtEl>
                                          <p:spTgt spid="17">
                                            <p:txEl>
                                              <p:pRg st="1" end="1"/>
                                            </p:txEl>
                                          </p:spTgt>
                                        </p:tgtEl>
                                      </p:cBhvr>
                                    </p:animEffect>
                                    <p:set>
                                      <p:cBhvr>
                                        <p:cTn id="80" dur="1" fill="hold">
                                          <p:stCondLst>
                                            <p:cond delay="499"/>
                                          </p:stCondLst>
                                        </p:cTn>
                                        <p:tgtEl>
                                          <p:spTgt spid="17">
                                            <p:txEl>
                                              <p:pRg st="1" end="1"/>
                                            </p:txEl>
                                          </p:spTgt>
                                        </p:tgtEl>
                                        <p:attrNameLst>
                                          <p:attrName>style.visibility</p:attrName>
                                        </p:attrNameLst>
                                      </p:cBhvr>
                                      <p:to>
                                        <p:strVal val="hidden"/>
                                      </p:to>
                                    </p:set>
                                  </p:childTnLst>
                                </p:cTn>
                              </p:par>
                              <p:par>
                                <p:cTn id="81" presetID="10" presetClass="exit" presetSubtype="0" fill="hold" grpId="0" nodeType="withEffect">
                                  <p:stCondLst>
                                    <p:cond delay="0"/>
                                  </p:stCondLst>
                                  <p:childTnLst>
                                    <p:animEffect transition="out" filter="fade">
                                      <p:cBhvr>
                                        <p:cTn id="82" dur="500"/>
                                        <p:tgtEl>
                                          <p:spTgt spid="17">
                                            <p:txEl>
                                              <p:pRg st="2" end="2"/>
                                            </p:txEl>
                                          </p:spTgt>
                                        </p:tgtEl>
                                      </p:cBhvr>
                                    </p:animEffect>
                                    <p:set>
                                      <p:cBhvr>
                                        <p:cTn id="83" dur="1" fill="hold">
                                          <p:stCondLst>
                                            <p:cond delay="499"/>
                                          </p:stCondLst>
                                        </p:cTn>
                                        <p:tgtEl>
                                          <p:spTgt spid="17">
                                            <p:txEl>
                                              <p:pRg st="2" end="2"/>
                                            </p:txEl>
                                          </p:spTgt>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14"/>
                                        </p:tgtEl>
                                      </p:cBhvr>
                                    </p:animEffect>
                                    <p:set>
                                      <p:cBhvr>
                                        <p:cTn id="86" dur="1" fill="hold">
                                          <p:stCondLst>
                                            <p:cond delay="499"/>
                                          </p:stCondLst>
                                        </p:cTn>
                                        <p:tgtEl>
                                          <p:spTgt spid="14"/>
                                        </p:tgtEl>
                                        <p:attrNameLst>
                                          <p:attrName>style.visibility</p:attrName>
                                        </p:attrNameLst>
                                      </p:cBhvr>
                                      <p:to>
                                        <p:strVal val="hidden"/>
                                      </p:to>
                                    </p:set>
                                  </p:childTnLst>
                                </p:cTn>
                              </p:par>
                              <p:par>
                                <p:cTn id="87" presetID="10" presetClass="exit" presetSubtype="0" fill="hold" grpId="0" nodeType="withEffect">
                                  <p:stCondLst>
                                    <p:cond delay="0"/>
                                  </p:stCondLst>
                                  <p:childTnLst>
                                    <p:animEffect transition="out" filter="fade">
                                      <p:cBhvr>
                                        <p:cTn id="88" dur="500"/>
                                        <p:tgtEl>
                                          <p:spTgt spid="21">
                                            <p:txEl>
                                              <p:pRg st="0" end="0"/>
                                            </p:txEl>
                                          </p:spTgt>
                                        </p:tgtEl>
                                      </p:cBhvr>
                                    </p:animEffect>
                                    <p:set>
                                      <p:cBhvr>
                                        <p:cTn id="89" dur="1" fill="hold">
                                          <p:stCondLst>
                                            <p:cond delay="499"/>
                                          </p:stCondLst>
                                        </p:cTn>
                                        <p:tgtEl>
                                          <p:spTgt spid="21">
                                            <p:txEl>
                                              <p:pRg st="0" end="0"/>
                                            </p:txEl>
                                          </p:spTgt>
                                        </p:tgtEl>
                                        <p:attrNameLst>
                                          <p:attrName>style.visibility</p:attrName>
                                        </p:attrNameLst>
                                      </p:cBhvr>
                                      <p:to>
                                        <p:strVal val="hidden"/>
                                      </p:to>
                                    </p:set>
                                  </p:childTnLst>
                                </p:cTn>
                              </p:par>
                              <p:par>
                                <p:cTn id="90" presetID="10" presetClass="exit" presetSubtype="0" fill="hold" grpId="0" nodeType="withEffect">
                                  <p:stCondLst>
                                    <p:cond delay="0"/>
                                  </p:stCondLst>
                                  <p:childTnLst>
                                    <p:animEffect transition="out" filter="fade">
                                      <p:cBhvr>
                                        <p:cTn id="91" dur="500"/>
                                        <p:tgtEl>
                                          <p:spTgt spid="21">
                                            <p:txEl>
                                              <p:pRg st="1" end="1"/>
                                            </p:txEl>
                                          </p:spTgt>
                                        </p:tgtEl>
                                      </p:cBhvr>
                                    </p:animEffect>
                                    <p:set>
                                      <p:cBhvr>
                                        <p:cTn id="92" dur="1" fill="hold">
                                          <p:stCondLst>
                                            <p:cond delay="499"/>
                                          </p:stCondLst>
                                        </p:cTn>
                                        <p:tgtEl>
                                          <p:spTgt spid="21">
                                            <p:txEl>
                                              <p:pRg st="1" end="1"/>
                                            </p:txEl>
                                          </p:spTgt>
                                        </p:tgtEl>
                                        <p:attrNameLst>
                                          <p:attrName>style.visibility</p:attrName>
                                        </p:attrNameLst>
                                      </p:cBhvr>
                                      <p:to>
                                        <p:strVal val="hidden"/>
                                      </p:to>
                                    </p:set>
                                  </p:childTnLst>
                                </p:cTn>
                              </p:par>
                              <p:par>
                                <p:cTn id="93" presetID="10" presetClass="exit" presetSubtype="0" fill="hold" grpId="1" nodeType="withEffect">
                                  <p:stCondLst>
                                    <p:cond delay="0"/>
                                  </p:stCondLst>
                                  <p:childTnLst>
                                    <p:animEffect transition="out" filter="fade">
                                      <p:cBhvr>
                                        <p:cTn id="94" dur="500"/>
                                        <p:tgtEl>
                                          <p:spTgt spid="19"/>
                                        </p:tgtEl>
                                      </p:cBhvr>
                                    </p:animEffect>
                                    <p:set>
                                      <p:cBhvr>
                                        <p:cTn id="95" dur="1" fill="hold">
                                          <p:stCondLst>
                                            <p:cond delay="499"/>
                                          </p:stCondLst>
                                        </p:cTn>
                                        <p:tgtEl>
                                          <p:spTgt spid="19"/>
                                        </p:tgtEl>
                                        <p:attrNameLst>
                                          <p:attrName>style.visibility</p:attrName>
                                        </p:attrNameLst>
                                      </p:cBhvr>
                                      <p:to>
                                        <p:strVal val="hidden"/>
                                      </p:to>
                                    </p:set>
                                  </p:childTnLst>
                                </p:cTn>
                              </p:par>
                              <p:par>
                                <p:cTn id="96" presetID="10" presetClass="entr" presetSubtype="0" fill="hold" grpId="0" nodeType="withEffect">
                                  <p:stCondLst>
                                    <p:cond delay="0"/>
                                  </p:stCondLst>
                                  <p:childTnLst>
                                    <p:set>
                                      <p:cBhvr>
                                        <p:cTn id="97" dur="1" fill="hold">
                                          <p:stCondLst>
                                            <p:cond delay="0"/>
                                          </p:stCondLst>
                                        </p:cTn>
                                        <p:tgtEl>
                                          <p:spTgt spid="22"/>
                                        </p:tgtEl>
                                        <p:attrNameLst>
                                          <p:attrName>style.visibility</p:attrName>
                                        </p:attrNameLst>
                                      </p:cBhvr>
                                      <p:to>
                                        <p:strVal val="visible"/>
                                      </p:to>
                                    </p:set>
                                    <p:animEffect transition="in" filter="fade">
                                      <p:cBhvr>
                                        <p:cTn id="9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build="allAtOnce"/>
      <p:bldP spid="12" grpId="1" build="allAtOnce"/>
      <p:bldP spid="14" grpId="0"/>
      <p:bldP spid="14" grpId="1"/>
      <p:bldP spid="15" grpId="0"/>
      <p:bldP spid="15" grpId="1"/>
      <p:bldP spid="17" grpId="0" build="allAtOnce"/>
      <p:bldP spid="19" grpId="0"/>
      <p:bldP spid="19" grpId="1"/>
      <p:bldP spid="21" grpId="0" build="allAtOnce"/>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540568" y="-598083"/>
            <a:ext cx="2150080" cy="1634177"/>
            <a:chOff x="6084168" y="3923907"/>
            <a:chExt cx="3445634" cy="2618868"/>
          </a:xfrm>
        </p:grpSpPr>
        <p:sp>
          <p:nvSpPr>
            <p:cNvPr id="10" name="Freeform 5"/>
            <p:cNvSpPr/>
            <p:nvPr/>
          </p:nvSpPr>
          <p:spPr bwMode="auto">
            <a:xfrm>
              <a:off x="6084168" y="3923907"/>
              <a:ext cx="2615636" cy="2618868"/>
            </a:xfrm>
            <a:custGeom>
              <a:avLst/>
              <a:gdLst>
                <a:gd name="T0" fmla="*/ 809 w 1619"/>
                <a:gd name="T1" fmla="*/ 1621 h 1621"/>
                <a:gd name="T2" fmla="*/ 0 w 1619"/>
                <a:gd name="T3" fmla="*/ 810 h 1621"/>
                <a:gd name="T4" fmla="*/ 809 w 1619"/>
                <a:gd name="T5" fmla="*/ 0 h 1621"/>
                <a:gd name="T6" fmla="*/ 1619 w 1619"/>
                <a:gd name="T7" fmla="*/ 810 h 1621"/>
                <a:gd name="T8" fmla="*/ 809 w 1619"/>
                <a:gd name="T9" fmla="*/ 1621 h 1621"/>
              </a:gdLst>
              <a:ahLst/>
              <a:cxnLst>
                <a:cxn ang="0">
                  <a:pos x="T0" y="T1"/>
                </a:cxn>
                <a:cxn ang="0">
                  <a:pos x="T2" y="T3"/>
                </a:cxn>
                <a:cxn ang="0">
                  <a:pos x="T4" y="T5"/>
                </a:cxn>
                <a:cxn ang="0">
                  <a:pos x="T6" y="T7"/>
                </a:cxn>
                <a:cxn ang="0">
                  <a:pos x="T8" y="T9"/>
                </a:cxn>
              </a:cxnLst>
              <a:rect l="0" t="0" r="r" b="b"/>
              <a:pathLst>
                <a:path w="1619" h="1621">
                  <a:moveTo>
                    <a:pt x="809" y="1621"/>
                  </a:moveTo>
                  <a:lnTo>
                    <a:pt x="0" y="810"/>
                  </a:lnTo>
                  <a:lnTo>
                    <a:pt x="809" y="0"/>
                  </a:lnTo>
                  <a:lnTo>
                    <a:pt x="1619" y="810"/>
                  </a:lnTo>
                  <a:lnTo>
                    <a:pt x="809" y="1621"/>
                  </a:lnTo>
                  <a:close/>
                </a:path>
              </a:pathLst>
            </a:custGeom>
            <a:solidFill>
              <a:srgbClr val="DD24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dirty="0">
                <a:cs typeface="+mn-ea"/>
                <a:sym typeface="+mn-lt"/>
              </a:endParaRPr>
            </a:p>
          </p:txBody>
        </p:sp>
        <p:sp>
          <p:nvSpPr>
            <p:cNvPr id="13" name="Freeform 3301"/>
            <p:cNvSpPr/>
            <p:nvPr/>
          </p:nvSpPr>
          <p:spPr bwMode="auto">
            <a:xfrm>
              <a:off x="7893162" y="4520570"/>
              <a:ext cx="1636640" cy="1638160"/>
            </a:xfrm>
            <a:custGeom>
              <a:avLst/>
              <a:gdLst>
                <a:gd name="T0" fmla="*/ 1617 w 3233"/>
                <a:gd name="T1" fmla="*/ 3236 h 3236"/>
                <a:gd name="T2" fmla="*/ 0 w 3233"/>
                <a:gd name="T3" fmla="*/ 1619 h 3236"/>
                <a:gd name="T4" fmla="*/ 1617 w 3233"/>
                <a:gd name="T5" fmla="*/ 0 h 3236"/>
                <a:gd name="T6" fmla="*/ 3233 w 3233"/>
                <a:gd name="T7" fmla="*/ 1619 h 3236"/>
                <a:gd name="T8" fmla="*/ 1617 w 3233"/>
                <a:gd name="T9" fmla="*/ 3236 h 3236"/>
              </a:gdLst>
              <a:ahLst/>
              <a:cxnLst>
                <a:cxn ang="0">
                  <a:pos x="T0" y="T1"/>
                </a:cxn>
                <a:cxn ang="0">
                  <a:pos x="T2" y="T3"/>
                </a:cxn>
                <a:cxn ang="0">
                  <a:pos x="T4" y="T5"/>
                </a:cxn>
                <a:cxn ang="0">
                  <a:pos x="T6" y="T7"/>
                </a:cxn>
                <a:cxn ang="0">
                  <a:pos x="T8" y="T9"/>
                </a:cxn>
              </a:cxnLst>
              <a:rect l="0" t="0" r="r" b="b"/>
              <a:pathLst>
                <a:path w="3233" h="3236">
                  <a:moveTo>
                    <a:pt x="1617" y="3236"/>
                  </a:moveTo>
                  <a:lnTo>
                    <a:pt x="0" y="1619"/>
                  </a:lnTo>
                  <a:lnTo>
                    <a:pt x="1617" y="0"/>
                  </a:lnTo>
                  <a:lnTo>
                    <a:pt x="3233" y="1619"/>
                  </a:lnTo>
                  <a:lnTo>
                    <a:pt x="1617" y="3236"/>
                  </a:lnTo>
                  <a:close/>
                </a:path>
              </a:pathLst>
            </a:custGeom>
            <a:solidFill>
              <a:srgbClr val="333333"/>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dirty="0">
                <a:cs typeface="+mn-ea"/>
                <a:sym typeface="+mn-lt"/>
              </a:endParaRPr>
            </a:p>
          </p:txBody>
        </p:sp>
      </p:grpSp>
      <p:sp>
        <p:nvSpPr>
          <p:cNvPr id="2" name="灯片编号占位符 1">
            <a:extLst>
              <a:ext uri="{FF2B5EF4-FFF2-40B4-BE49-F238E27FC236}">
                <a16:creationId xmlns:a16="http://schemas.microsoft.com/office/drawing/2014/main" id="{A4390690-6CB5-43F4-8705-BC124DF3703E}"/>
              </a:ext>
            </a:extLst>
          </p:cNvPr>
          <p:cNvSpPr>
            <a:spLocks noGrp="1"/>
          </p:cNvSpPr>
          <p:nvPr>
            <p:ph type="sldNum" sz="quarter" idx="12"/>
          </p:nvPr>
        </p:nvSpPr>
        <p:spPr>
          <a:xfrm>
            <a:off x="6609130" y="4601365"/>
            <a:ext cx="2133600" cy="273844"/>
          </a:xfrm>
        </p:spPr>
        <p:txBody>
          <a:bodyPr/>
          <a:lstStyle/>
          <a:p>
            <a:fld id="{49AE70B2-8BF9-45C0-BB95-33D1B9D3A854}" type="slidenum">
              <a:rPr lang="zh-CN" altLang="en-US" smtClean="0">
                <a:cs typeface="+mn-ea"/>
                <a:sym typeface="+mn-lt"/>
              </a:rPr>
              <a:t>7</a:t>
            </a:fld>
            <a:endParaRPr lang="zh-CN" altLang="en-US">
              <a:cs typeface="+mn-ea"/>
              <a:sym typeface="+mn-lt"/>
            </a:endParaRPr>
          </a:p>
        </p:txBody>
      </p:sp>
      <p:sp>
        <p:nvSpPr>
          <p:cNvPr id="11" name="文本框 10">
            <a:extLst>
              <a:ext uri="{FF2B5EF4-FFF2-40B4-BE49-F238E27FC236}">
                <a16:creationId xmlns:a16="http://schemas.microsoft.com/office/drawing/2014/main" id="{21394278-95EA-4843-8072-252A2C2DC254}"/>
              </a:ext>
            </a:extLst>
          </p:cNvPr>
          <p:cNvSpPr txBox="1"/>
          <p:nvPr/>
        </p:nvSpPr>
        <p:spPr>
          <a:xfrm>
            <a:off x="3372239" y="711379"/>
            <a:ext cx="5472912" cy="1857560"/>
          </a:xfrm>
          <a:prstGeom prst="rect">
            <a:avLst/>
          </a:prstGeom>
          <a:noFill/>
          <a:ln w="12700">
            <a:solidFill>
              <a:srgbClr val="FF0000"/>
            </a:solidFill>
          </a:ln>
        </p:spPr>
        <p:txBody>
          <a:bodyPr wrap="square">
            <a:spAutoFit/>
          </a:bodyPr>
          <a:lstStyle/>
          <a:p>
            <a:pPr>
              <a:lnSpc>
                <a:spcPct val="130000"/>
              </a:lnSpc>
            </a:pPr>
            <a:r>
              <a:rPr lang="zh-CN" altLang="en-US" dirty="0">
                <a:latin typeface="Times New Roman" panose="02020603050405020304" pitchFamily="18" charset="0"/>
                <a:ea typeface="微软雅黑" panose="020B0503020204020204" pitchFamily="34" charset="-122"/>
              </a:rPr>
              <a:t>假设一个查找表中有</a:t>
            </a:r>
            <a:r>
              <a:rPr lang="en-US" altLang="zh-CN" dirty="0">
                <a:latin typeface="Times New Roman" panose="02020603050405020304" pitchFamily="18" charset="0"/>
                <a:ea typeface="微软雅黑" panose="020B0503020204020204" pitchFamily="34" charset="-122"/>
              </a:rPr>
              <a:t>n</a:t>
            </a:r>
            <a:r>
              <a:rPr lang="zh-CN" altLang="en-US" dirty="0">
                <a:latin typeface="Times New Roman" panose="02020603050405020304" pitchFamily="18" charset="0"/>
                <a:ea typeface="微软雅黑" panose="020B0503020204020204" pitchFamily="34" charset="-122"/>
              </a:rPr>
              <a:t>个数据元素，如上所述，分别记作</a:t>
            </a:r>
            <a:r>
              <a:rPr lang="en-US" altLang="zh-CN" dirty="0">
                <a:latin typeface="Times New Roman" panose="02020603050405020304" pitchFamily="18" charset="0"/>
                <a:ea typeface="微软雅黑" panose="020B0503020204020204" pitchFamily="34" charset="-122"/>
              </a:rPr>
              <a:t>a</a:t>
            </a:r>
            <a:r>
              <a:rPr lang="en-US" altLang="zh-CN" baseline="-25000" dirty="0">
                <a:latin typeface="Times New Roman" panose="02020603050405020304" pitchFamily="18" charset="0"/>
                <a:ea typeface="微软雅黑" panose="020B0503020204020204" pitchFamily="34" charset="-122"/>
              </a:rPr>
              <a:t>1</a:t>
            </a:r>
            <a:r>
              <a:rPr lang="en-US" altLang="zh-CN" dirty="0">
                <a:latin typeface="Times New Roman" panose="02020603050405020304" pitchFamily="18" charset="0"/>
                <a:ea typeface="微软雅黑" panose="020B0503020204020204" pitchFamily="34" charset="-122"/>
              </a:rPr>
              <a:t>, a</a:t>
            </a:r>
            <a:r>
              <a:rPr lang="en-US" altLang="zh-CN" baseline="-25000" dirty="0">
                <a:latin typeface="Times New Roman" panose="02020603050405020304" pitchFamily="18" charset="0"/>
                <a:ea typeface="微软雅黑" panose="020B0503020204020204" pitchFamily="34" charset="-122"/>
              </a:rPr>
              <a:t>2</a:t>
            </a:r>
            <a:r>
              <a:rPr lang="en-US" altLang="zh-CN" dirty="0">
                <a:latin typeface="Times New Roman" panose="02020603050405020304" pitchFamily="18" charset="0"/>
                <a:ea typeface="微软雅黑" panose="020B0503020204020204" pitchFamily="34" charset="-122"/>
              </a:rPr>
              <a:t>,… a</a:t>
            </a:r>
            <a:r>
              <a:rPr lang="en-US" altLang="zh-CN" baseline="-25000" dirty="0">
                <a:latin typeface="Times New Roman" panose="02020603050405020304" pitchFamily="18" charset="0"/>
                <a:ea typeface="微软雅黑" panose="020B0503020204020204" pitchFamily="34" charset="-122"/>
              </a:rPr>
              <a:t>i</a:t>
            </a:r>
            <a:r>
              <a:rPr lang="en-US" altLang="zh-CN" dirty="0">
                <a:latin typeface="Times New Roman" panose="02020603050405020304" pitchFamily="18" charset="0"/>
                <a:ea typeface="微软雅黑" panose="020B0503020204020204" pitchFamily="34" charset="-122"/>
              </a:rPr>
              <a:t>,… a</a:t>
            </a:r>
            <a:r>
              <a:rPr lang="en-US" altLang="zh-CN" baseline="-25000" dirty="0">
                <a:latin typeface="Times New Roman" panose="02020603050405020304" pitchFamily="18" charset="0"/>
                <a:ea typeface="微软雅黑" panose="020B0503020204020204" pitchFamily="34" charset="-122"/>
              </a:rPr>
              <a:t>n</a:t>
            </a:r>
            <a:r>
              <a:rPr lang="zh-CN" altLang="en-US" dirty="0">
                <a:latin typeface="Times New Roman" panose="02020603050405020304" pitchFamily="18" charset="0"/>
                <a:ea typeface="微软雅黑" panose="020B0503020204020204" pitchFamily="34" charset="-122"/>
              </a:rPr>
              <a:t>。</a:t>
            </a:r>
            <a:r>
              <a:rPr lang="en-US" altLang="zh-CN" dirty="0">
                <a:latin typeface="Times New Roman" panose="02020603050405020304" pitchFamily="18" charset="0"/>
                <a:ea typeface="微软雅黑" panose="020B0503020204020204" pitchFamily="34" charset="-122"/>
              </a:rPr>
              <a:t> </a:t>
            </a:r>
            <a:r>
              <a:rPr lang="zh-CN" altLang="en-US" dirty="0">
                <a:latin typeface="Times New Roman" panose="02020603050405020304" pitchFamily="18" charset="0"/>
                <a:ea typeface="微软雅黑" panose="020B0503020204020204" pitchFamily="34" charset="-122"/>
              </a:rPr>
              <a:t>显然，一共有</a:t>
            </a:r>
            <a:r>
              <a:rPr lang="en-US" altLang="zh-CN" dirty="0">
                <a:latin typeface="Times New Roman" panose="02020603050405020304" pitchFamily="18" charset="0"/>
                <a:ea typeface="微软雅黑" panose="020B0503020204020204" pitchFamily="34" charset="-122"/>
              </a:rPr>
              <a:t>n</a:t>
            </a:r>
            <a:r>
              <a:rPr lang="zh-CN" altLang="en-US" dirty="0">
                <a:latin typeface="Times New Roman" panose="02020603050405020304" pitchFamily="18" charset="0"/>
                <a:ea typeface="微软雅黑" panose="020B0503020204020204" pitchFamily="34" charset="-122"/>
              </a:rPr>
              <a:t>个查找成功的不同情形，分别对应于成功查找这</a:t>
            </a:r>
            <a:r>
              <a:rPr lang="en-US" altLang="zh-CN" dirty="0">
                <a:latin typeface="Times New Roman" panose="02020603050405020304" pitchFamily="18" charset="0"/>
                <a:ea typeface="微软雅黑" panose="020B0503020204020204" pitchFamily="34" charset="-122"/>
              </a:rPr>
              <a:t>n</a:t>
            </a:r>
            <a:r>
              <a:rPr lang="zh-CN" altLang="en-US" dirty="0">
                <a:latin typeface="Times New Roman" panose="02020603050405020304" pitchFamily="18" charset="0"/>
                <a:ea typeface="微软雅黑" panose="020B0503020204020204" pitchFamily="34" charset="-122"/>
              </a:rPr>
              <a:t>个数据元素。对于任意一个数据元素</a:t>
            </a:r>
            <a:r>
              <a:rPr lang="en-US" altLang="zh-CN" dirty="0">
                <a:latin typeface="Times New Roman" panose="02020603050405020304" pitchFamily="18" charset="0"/>
                <a:ea typeface="微软雅黑" panose="020B0503020204020204" pitchFamily="34" charset="-122"/>
              </a:rPr>
              <a:t>a</a:t>
            </a:r>
            <a:r>
              <a:rPr lang="en-US" altLang="zh-CN" baseline="-25000" dirty="0">
                <a:latin typeface="Times New Roman" panose="02020603050405020304" pitchFamily="18" charset="0"/>
                <a:ea typeface="微软雅黑" panose="020B0503020204020204" pitchFamily="34" charset="-122"/>
              </a:rPr>
              <a:t>i</a:t>
            </a:r>
            <a:r>
              <a:rPr lang="en-US" altLang="zh-CN" dirty="0">
                <a:latin typeface="Times New Roman" panose="02020603050405020304" pitchFamily="18" charset="0"/>
                <a:ea typeface="微软雅黑" panose="020B0503020204020204" pitchFamily="34" charset="-122"/>
              </a:rPr>
              <a:t>(1&lt;=i&lt;=n)</a:t>
            </a:r>
            <a:r>
              <a:rPr lang="zh-CN" altLang="en-US" dirty="0">
                <a:latin typeface="Times New Roman" panose="02020603050405020304" pitchFamily="18" charset="0"/>
                <a:ea typeface="微软雅黑" panose="020B0503020204020204" pitchFamily="34" charset="-122"/>
              </a:rPr>
              <a:t>，假设其查找概率为</a:t>
            </a:r>
            <a:r>
              <a:rPr lang="en-US" altLang="zh-CN" dirty="0">
                <a:latin typeface="Times New Roman" panose="02020603050405020304" pitchFamily="18" charset="0"/>
                <a:ea typeface="微软雅黑" panose="020B0503020204020204" pitchFamily="34" charset="-122"/>
              </a:rPr>
              <a:t>P</a:t>
            </a:r>
            <a:r>
              <a:rPr lang="en-US" altLang="zh-CN" baseline="-25000" dirty="0">
                <a:latin typeface="Times New Roman" panose="02020603050405020304" pitchFamily="18" charset="0"/>
                <a:ea typeface="微软雅黑" panose="020B0503020204020204" pitchFamily="34" charset="-122"/>
              </a:rPr>
              <a:t>i</a:t>
            </a:r>
            <a:r>
              <a:rPr lang="zh-CN" altLang="en-US" dirty="0">
                <a:latin typeface="Times New Roman" panose="02020603050405020304" pitchFamily="18" charset="0"/>
                <a:ea typeface="微软雅黑" panose="020B0503020204020204" pitchFamily="34" charset="-122"/>
              </a:rPr>
              <a:t>，查找</a:t>
            </a:r>
            <a:r>
              <a:rPr lang="en-US" altLang="zh-CN" dirty="0">
                <a:latin typeface="Times New Roman" panose="02020603050405020304" pitchFamily="18" charset="0"/>
                <a:ea typeface="微软雅黑" panose="020B0503020204020204" pitchFamily="34" charset="-122"/>
              </a:rPr>
              <a:t>a</a:t>
            </a:r>
            <a:r>
              <a:rPr lang="en-US" altLang="zh-CN" baseline="-25000" dirty="0">
                <a:latin typeface="Times New Roman" panose="02020603050405020304" pitchFamily="18" charset="0"/>
                <a:ea typeface="微软雅黑" panose="020B0503020204020204" pitchFamily="34" charset="-122"/>
              </a:rPr>
              <a:t>i</a:t>
            </a:r>
            <a:r>
              <a:rPr lang="zh-CN" altLang="en-US" dirty="0">
                <a:latin typeface="Times New Roman" panose="02020603050405020304" pitchFamily="18" charset="0"/>
                <a:ea typeface="微软雅黑" panose="020B0503020204020204" pitchFamily="34" charset="-122"/>
              </a:rPr>
              <a:t>成功时关键字比较次数记为</a:t>
            </a:r>
            <a:r>
              <a:rPr lang="en-US" altLang="zh-CN" dirty="0">
                <a:latin typeface="Times New Roman" panose="02020603050405020304" pitchFamily="18" charset="0"/>
                <a:ea typeface="微软雅黑" panose="020B0503020204020204" pitchFamily="34" charset="-122"/>
              </a:rPr>
              <a:t>C</a:t>
            </a:r>
            <a:r>
              <a:rPr lang="en-US" altLang="zh-CN" baseline="-25000" dirty="0">
                <a:latin typeface="Times New Roman" panose="02020603050405020304" pitchFamily="18" charset="0"/>
                <a:ea typeface="微软雅黑" panose="020B0503020204020204" pitchFamily="34" charset="-122"/>
              </a:rPr>
              <a:t>i</a:t>
            </a:r>
            <a:r>
              <a:rPr lang="zh-CN" altLang="en-US" dirty="0">
                <a:latin typeface="Times New Roman" panose="02020603050405020304" pitchFamily="18" charset="0"/>
                <a:ea typeface="微软雅黑" panose="020B0503020204020204" pitchFamily="34" charset="-122"/>
              </a:rPr>
              <a:t>：</a:t>
            </a:r>
          </a:p>
        </p:txBody>
      </p:sp>
      <p:grpSp>
        <p:nvGrpSpPr>
          <p:cNvPr id="61" name="组合 60">
            <a:extLst>
              <a:ext uri="{FF2B5EF4-FFF2-40B4-BE49-F238E27FC236}">
                <a16:creationId xmlns:a16="http://schemas.microsoft.com/office/drawing/2014/main" id="{C97FBCAF-19E2-4C66-81DB-D18095671030}"/>
              </a:ext>
            </a:extLst>
          </p:cNvPr>
          <p:cNvGrpSpPr/>
          <p:nvPr/>
        </p:nvGrpSpPr>
        <p:grpSpPr>
          <a:xfrm>
            <a:off x="388272" y="1356737"/>
            <a:ext cx="2884046" cy="2994531"/>
            <a:chOff x="365760" y="1169670"/>
            <a:chExt cx="3427380" cy="3558680"/>
          </a:xfrm>
        </p:grpSpPr>
        <p:pic>
          <p:nvPicPr>
            <p:cNvPr id="58" name="图片 57">
              <a:extLst>
                <a:ext uri="{FF2B5EF4-FFF2-40B4-BE49-F238E27FC236}">
                  <a16:creationId xmlns:a16="http://schemas.microsoft.com/office/drawing/2014/main" id="{451372C4-4379-46DD-8541-DB58313A2799}"/>
                </a:ext>
              </a:extLst>
            </p:cNvPr>
            <p:cNvPicPr>
              <a:picLocks noChangeAspect="1"/>
            </p:cNvPicPr>
            <p:nvPr/>
          </p:nvPicPr>
          <p:blipFill>
            <a:blip r:embed="rId3"/>
            <a:stretch>
              <a:fillRect/>
            </a:stretch>
          </p:blipFill>
          <p:spPr>
            <a:xfrm>
              <a:off x="365760" y="1169670"/>
              <a:ext cx="2804160" cy="2804160"/>
            </a:xfrm>
            <a:prstGeom prst="rect">
              <a:avLst/>
            </a:prstGeom>
          </p:spPr>
        </p:pic>
        <p:sp>
          <p:nvSpPr>
            <p:cNvPr id="59" name="椭圆 58">
              <a:extLst>
                <a:ext uri="{FF2B5EF4-FFF2-40B4-BE49-F238E27FC236}">
                  <a16:creationId xmlns:a16="http://schemas.microsoft.com/office/drawing/2014/main" id="{EEACA1EE-2D4F-4877-B36C-A916648E4CD8}"/>
                </a:ext>
              </a:extLst>
            </p:cNvPr>
            <p:cNvSpPr/>
            <p:nvPr/>
          </p:nvSpPr>
          <p:spPr>
            <a:xfrm>
              <a:off x="2631432" y="2939344"/>
              <a:ext cx="1161708" cy="1161708"/>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p>
          </p:txBody>
        </p:sp>
        <p:sp>
          <p:nvSpPr>
            <p:cNvPr id="60" name="椭圆 59">
              <a:extLst>
                <a:ext uri="{FF2B5EF4-FFF2-40B4-BE49-F238E27FC236}">
                  <a16:creationId xmlns:a16="http://schemas.microsoft.com/office/drawing/2014/main" id="{01B90A43-D863-4AFE-AC89-ABAA6A631BBD}"/>
                </a:ext>
              </a:extLst>
            </p:cNvPr>
            <p:cNvSpPr/>
            <p:nvPr/>
          </p:nvSpPr>
          <p:spPr>
            <a:xfrm>
              <a:off x="2438907" y="4343301"/>
              <a:ext cx="385049" cy="38504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p>
          </p:txBody>
        </p:sp>
      </p:grpSp>
      <p:sp>
        <p:nvSpPr>
          <p:cNvPr id="47" name="文本框 46">
            <a:extLst>
              <a:ext uri="{FF2B5EF4-FFF2-40B4-BE49-F238E27FC236}">
                <a16:creationId xmlns:a16="http://schemas.microsoft.com/office/drawing/2014/main" id="{F86445A7-43BB-4513-8979-CD262A030A47}"/>
              </a:ext>
            </a:extLst>
          </p:cNvPr>
          <p:cNvSpPr txBox="1"/>
          <p:nvPr/>
        </p:nvSpPr>
        <p:spPr>
          <a:xfrm>
            <a:off x="3372239" y="2767124"/>
            <a:ext cx="3023867" cy="369332"/>
          </a:xfrm>
          <a:prstGeom prst="rect">
            <a:avLst/>
          </a:prstGeom>
          <a:solidFill>
            <a:srgbClr val="B7DEE8"/>
          </a:solidFill>
        </p:spPr>
        <p:txBody>
          <a:bodyPr wrap="square">
            <a:spAutoFit/>
          </a:bodyPr>
          <a:lstStyle/>
          <a:p>
            <a:r>
              <a:rPr lang="zh-CN" altLang="en-US" dirty="0">
                <a:latin typeface="Times New Roman" panose="02020603050405020304" pitchFamily="18" charset="0"/>
                <a:ea typeface="微软雅黑" panose="020B0503020204020204" pitchFamily="34" charset="-122"/>
              </a:rPr>
              <a:t>查找成功时的平均查找长度：</a:t>
            </a:r>
            <a:endParaRPr lang="zh-CN" altLang="en-US" dirty="0"/>
          </a:p>
        </p:txBody>
      </p:sp>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59C800F8-EEC2-4D1C-86BE-B23372AC0580}"/>
                  </a:ext>
                </a:extLst>
              </p:cNvPr>
              <p:cNvSpPr txBox="1"/>
              <p:nvPr/>
            </p:nvSpPr>
            <p:spPr>
              <a:xfrm>
                <a:off x="3372239" y="3334641"/>
                <a:ext cx="4840940" cy="369332"/>
              </a:xfrm>
              <a:prstGeom prst="rect">
                <a:avLst/>
              </a:prstGeom>
              <a:noFill/>
            </p:spPr>
            <p:txBody>
              <a:bodyPr wrap="square">
                <a:spAutoFit/>
              </a:bodyPr>
              <a:lstStyle/>
              <a:p>
                <a:r>
                  <a:rPr lang="en-US" altLang="zh-CN" dirty="0">
                    <a:solidFill>
                      <a:srgbClr val="FF0000"/>
                    </a:solidFill>
                    <a:latin typeface="Times New Roman" panose="02020603050405020304" pitchFamily="18" charset="0"/>
                    <a:ea typeface="微软雅黑" panose="020B0503020204020204" pitchFamily="34" charset="-122"/>
                  </a:rPr>
                  <a:t>ASL = </a:t>
                </a:r>
                <a14:m>
                  <m:oMath xmlns:m="http://schemas.openxmlformats.org/officeDocument/2006/math">
                    <m:r>
                      <m:rPr>
                        <m:nor/>
                      </m:rPr>
                      <a:rPr lang="en-US" altLang="zh-CN" dirty="0">
                        <a:solidFill>
                          <a:srgbClr val="FF0000"/>
                        </a:solidFill>
                        <a:latin typeface="Times New Roman" panose="02020603050405020304" pitchFamily="18" charset="0"/>
                        <a:ea typeface="微软雅黑" panose="020B0503020204020204" pitchFamily="34" charset="-122"/>
                      </a:rPr>
                      <m:t>C</m:t>
                    </m:r>
                    <m:r>
                      <m:rPr>
                        <m:nor/>
                      </m:rPr>
                      <a:rPr lang="en-US" altLang="zh-CN" baseline="-25000" dirty="0">
                        <a:solidFill>
                          <a:srgbClr val="FF0000"/>
                        </a:solidFill>
                        <a:latin typeface="Times New Roman" panose="02020603050405020304" pitchFamily="18" charset="0"/>
                        <a:ea typeface="微软雅黑" panose="020B0503020204020204" pitchFamily="34" charset="-122"/>
                      </a:rPr>
                      <m:t>1</m:t>
                    </m:r>
                    <m:r>
                      <a:rPr lang="en-US" altLang="zh-CN" i="1">
                        <a:solidFill>
                          <a:srgbClr val="FF0000"/>
                        </a:solidFill>
                        <a:latin typeface="Cambria Math" panose="02040503050406030204" pitchFamily="18" charset="0"/>
                        <a:ea typeface="Cambria Math" panose="02040503050406030204" pitchFamily="18" charset="0"/>
                      </a:rPr>
                      <m:t>×</m:t>
                    </m:r>
                    <m:r>
                      <a:rPr lang="en-US" altLang="zh-CN" b="0" i="1" smtClean="0">
                        <a:solidFill>
                          <a:srgbClr val="FF0000"/>
                        </a:solidFill>
                        <a:latin typeface="Cambria Math" panose="02040503050406030204" pitchFamily="18" charset="0"/>
                        <a:ea typeface="Cambria Math" panose="02040503050406030204" pitchFamily="18" charset="0"/>
                      </a:rPr>
                      <m:t>𝑃</m:t>
                    </m:r>
                    <m:r>
                      <a:rPr lang="en-US" altLang="zh-CN" b="0" i="1" baseline="-25000" smtClean="0">
                        <a:solidFill>
                          <a:srgbClr val="FF0000"/>
                        </a:solidFill>
                        <a:latin typeface="Cambria Math" panose="02040503050406030204" pitchFamily="18" charset="0"/>
                        <a:ea typeface="Cambria Math" panose="02040503050406030204" pitchFamily="18" charset="0"/>
                      </a:rPr>
                      <m:t>1</m:t>
                    </m:r>
                    <m:r>
                      <a:rPr lang="en-US" altLang="zh-CN" b="0" i="1" smtClean="0">
                        <a:solidFill>
                          <a:srgbClr val="FF0000"/>
                        </a:solidFill>
                        <a:latin typeface="Cambria Math" panose="02040503050406030204" pitchFamily="18" charset="0"/>
                        <a:ea typeface="Cambria Math" panose="02040503050406030204" pitchFamily="18" charset="0"/>
                      </a:rPr>
                      <m:t>+</m:t>
                    </m:r>
                    <m:r>
                      <m:rPr>
                        <m:nor/>
                      </m:rPr>
                      <a:rPr lang="en-US" altLang="zh-CN" dirty="0">
                        <a:solidFill>
                          <a:srgbClr val="FF0000"/>
                        </a:solidFill>
                        <a:latin typeface="Times New Roman" panose="02020603050405020304" pitchFamily="18" charset="0"/>
                        <a:ea typeface="微软雅黑" panose="020B0503020204020204" pitchFamily="34" charset="-122"/>
                      </a:rPr>
                      <m:t>C</m:t>
                    </m:r>
                    <m:r>
                      <m:rPr>
                        <m:nor/>
                      </m:rPr>
                      <a:rPr lang="en-US" altLang="zh-CN" b="0" i="0" baseline="-25000" dirty="0" smtClean="0">
                        <a:solidFill>
                          <a:srgbClr val="FF0000"/>
                        </a:solidFill>
                        <a:latin typeface="Times New Roman" panose="02020603050405020304" pitchFamily="18" charset="0"/>
                        <a:ea typeface="微软雅黑" panose="020B0503020204020204" pitchFamily="34" charset="-122"/>
                      </a:rPr>
                      <m:t>2</m:t>
                    </m:r>
                    <m:r>
                      <a:rPr lang="en-US" altLang="zh-CN" i="1">
                        <a:solidFill>
                          <a:srgbClr val="FF0000"/>
                        </a:solidFill>
                        <a:latin typeface="Cambria Math" panose="02040503050406030204" pitchFamily="18" charset="0"/>
                        <a:ea typeface="Cambria Math" panose="02040503050406030204" pitchFamily="18" charset="0"/>
                      </a:rPr>
                      <m:t>×</m:t>
                    </m:r>
                    <m:r>
                      <a:rPr lang="en-US" altLang="zh-CN" i="1">
                        <a:solidFill>
                          <a:srgbClr val="FF0000"/>
                        </a:solidFill>
                        <a:latin typeface="Cambria Math" panose="02040503050406030204" pitchFamily="18" charset="0"/>
                        <a:ea typeface="Cambria Math" panose="02040503050406030204" pitchFamily="18" charset="0"/>
                      </a:rPr>
                      <m:t>𝑃</m:t>
                    </m:r>
                    <m:r>
                      <a:rPr lang="en-US" altLang="zh-CN" b="0" i="1" baseline="-25000" smtClean="0">
                        <a:solidFill>
                          <a:srgbClr val="FF0000"/>
                        </a:solidFill>
                        <a:latin typeface="Cambria Math" panose="02040503050406030204" pitchFamily="18" charset="0"/>
                        <a:ea typeface="Cambria Math" panose="02040503050406030204" pitchFamily="18" charset="0"/>
                      </a:rPr>
                      <m:t>2</m:t>
                    </m:r>
                    <m:r>
                      <m:rPr>
                        <m:nor/>
                      </m:rPr>
                      <a:rPr lang="en-US" altLang="zh-CN" b="0" i="0" smtClean="0">
                        <a:solidFill>
                          <a:srgbClr val="FF0000"/>
                        </a:solidFill>
                        <a:latin typeface="Cambria Math" panose="02040503050406030204" pitchFamily="18" charset="0"/>
                        <a:ea typeface="Cambria Math" panose="02040503050406030204" pitchFamily="18" charset="0"/>
                      </a:rPr>
                      <m:t>+</m:t>
                    </m:r>
                    <m:r>
                      <m:rPr>
                        <m:nor/>
                      </m:rPr>
                      <a:rPr lang="en-US" altLang="zh-CN" dirty="0">
                        <a:solidFill>
                          <a:srgbClr val="FF0000"/>
                        </a:solidFill>
                        <a:latin typeface="Times New Roman" panose="02020603050405020304" pitchFamily="18" charset="0"/>
                        <a:ea typeface="微软雅黑" panose="020B0503020204020204" pitchFamily="34" charset="-122"/>
                      </a:rPr>
                      <m:t>C</m:t>
                    </m:r>
                    <m:r>
                      <m:rPr>
                        <m:nor/>
                      </m:rPr>
                      <a:rPr lang="en-US" altLang="zh-CN" b="0" i="0" baseline="-25000" dirty="0" smtClean="0">
                        <a:solidFill>
                          <a:srgbClr val="FF0000"/>
                        </a:solidFill>
                        <a:latin typeface="Times New Roman" panose="02020603050405020304" pitchFamily="18" charset="0"/>
                        <a:ea typeface="微软雅黑" panose="020B0503020204020204" pitchFamily="34" charset="-122"/>
                      </a:rPr>
                      <m:t>3</m:t>
                    </m:r>
                    <m:r>
                      <a:rPr lang="en-US" altLang="zh-CN" i="1">
                        <a:solidFill>
                          <a:srgbClr val="FF0000"/>
                        </a:solidFill>
                        <a:latin typeface="Cambria Math" panose="02040503050406030204" pitchFamily="18" charset="0"/>
                        <a:ea typeface="Cambria Math" panose="02040503050406030204" pitchFamily="18" charset="0"/>
                      </a:rPr>
                      <m:t>×</m:t>
                    </m:r>
                    <m:r>
                      <a:rPr lang="en-US" altLang="zh-CN" i="1">
                        <a:solidFill>
                          <a:srgbClr val="FF0000"/>
                        </a:solidFill>
                        <a:latin typeface="Cambria Math" panose="02040503050406030204" pitchFamily="18" charset="0"/>
                        <a:ea typeface="Cambria Math" panose="02040503050406030204" pitchFamily="18" charset="0"/>
                      </a:rPr>
                      <m:t>𝑃</m:t>
                    </m:r>
                    <m:r>
                      <a:rPr lang="en-US" altLang="zh-CN" b="0" i="1" baseline="-25000" smtClean="0">
                        <a:solidFill>
                          <a:srgbClr val="FF0000"/>
                        </a:solidFill>
                        <a:latin typeface="Cambria Math" panose="02040503050406030204" pitchFamily="18" charset="0"/>
                        <a:ea typeface="Cambria Math" panose="02040503050406030204" pitchFamily="18" charset="0"/>
                      </a:rPr>
                      <m:t>3</m:t>
                    </m:r>
                  </m:oMath>
                </a14:m>
                <a:r>
                  <a:rPr lang="en-US" altLang="zh-CN" dirty="0">
                    <a:solidFill>
                      <a:srgbClr val="FF0000"/>
                    </a:solidFill>
                    <a:ea typeface="微软雅黑" panose="020B0503020204020204" pitchFamily="34" charset="-122"/>
                  </a:rPr>
                  <a:t>+…+ </a:t>
                </a:r>
                <a14:m>
                  <m:oMath xmlns:m="http://schemas.openxmlformats.org/officeDocument/2006/math">
                    <m:r>
                      <m:rPr>
                        <m:nor/>
                      </m:rPr>
                      <a:rPr lang="en-US" altLang="zh-CN" dirty="0">
                        <a:solidFill>
                          <a:srgbClr val="FF0000"/>
                        </a:solidFill>
                        <a:latin typeface="Times New Roman" panose="02020603050405020304" pitchFamily="18" charset="0"/>
                        <a:ea typeface="微软雅黑" panose="020B0503020204020204" pitchFamily="34" charset="-122"/>
                      </a:rPr>
                      <m:t>C</m:t>
                    </m:r>
                    <m:r>
                      <m:rPr>
                        <m:nor/>
                      </m:rPr>
                      <a:rPr lang="en-US" altLang="zh-CN" b="0" i="0" baseline="-25000" dirty="0" smtClean="0">
                        <a:solidFill>
                          <a:srgbClr val="FF0000"/>
                        </a:solidFill>
                        <a:latin typeface="Times New Roman" panose="02020603050405020304" pitchFamily="18" charset="0"/>
                        <a:ea typeface="微软雅黑" panose="020B0503020204020204" pitchFamily="34" charset="-122"/>
                      </a:rPr>
                      <m:t>n</m:t>
                    </m:r>
                    <m:r>
                      <a:rPr lang="en-US" altLang="zh-CN" i="1">
                        <a:solidFill>
                          <a:srgbClr val="FF0000"/>
                        </a:solidFill>
                        <a:latin typeface="Cambria Math" panose="02040503050406030204" pitchFamily="18" charset="0"/>
                        <a:ea typeface="Cambria Math" panose="02040503050406030204" pitchFamily="18" charset="0"/>
                      </a:rPr>
                      <m:t>×</m:t>
                    </m:r>
                    <m:r>
                      <a:rPr lang="en-US" altLang="zh-CN" i="1">
                        <a:solidFill>
                          <a:srgbClr val="FF0000"/>
                        </a:solidFill>
                        <a:latin typeface="Cambria Math" panose="02040503050406030204" pitchFamily="18" charset="0"/>
                        <a:ea typeface="Cambria Math" panose="02040503050406030204" pitchFamily="18" charset="0"/>
                      </a:rPr>
                      <m:t>𝑃𝑛</m:t>
                    </m:r>
                  </m:oMath>
                </a14:m>
                <a:endParaRPr lang="zh-CN" altLang="en-US" baseline="-25000" dirty="0">
                  <a:solidFill>
                    <a:srgbClr val="FF0000"/>
                  </a:solidFill>
                </a:endParaRPr>
              </a:p>
            </p:txBody>
          </p:sp>
        </mc:Choice>
        <mc:Fallback xmlns="">
          <p:sp>
            <p:nvSpPr>
              <p:cNvPr id="48" name="文本框 47">
                <a:extLst>
                  <a:ext uri="{FF2B5EF4-FFF2-40B4-BE49-F238E27FC236}">
                    <a16:creationId xmlns:a16="http://schemas.microsoft.com/office/drawing/2014/main" id="{59C800F8-EEC2-4D1C-86BE-B23372AC0580}"/>
                  </a:ext>
                </a:extLst>
              </p:cNvPr>
              <p:cNvSpPr txBox="1">
                <a:spLocks noRot="1" noChangeAspect="1" noMove="1" noResize="1" noEditPoints="1" noAdjustHandles="1" noChangeArrowheads="1" noChangeShapeType="1" noTextEdit="1"/>
              </p:cNvSpPr>
              <p:nvPr/>
            </p:nvSpPr>
            <p:spPr>
              <a:xfrm>
                <a:off x="3372239" y="3334641"/>
                <a:ext cx="4840940" cy="369332"/>
              </a:xfrm>
              <a:prstGeom prst="rect">
                <a:avLst/>
              </a:prstGeom>
              <a:blipFill>
                <a:blip r:embed="rId4"/>
                <a:stretch>
                  <a:fillRect l="-1008" t="-8197" b="-24590"/>
                </a:stretch>
              </a:blipFill>
            </p:spPr>
            <p:txBody>
              <a:bodyPr/>
              <a:lstStyle/>
              <a:p>
                <a:r>
                  <a:rPr lang="zh-CN" altLang="en-US">
                    <a:noFill/>
                  </a:rPr>
                  <a:t> </a:t>
                </a:r>
              </a:p>
            </p:txBody>
          </p:sp>
        </mc:Fallback>
      </mc:AlternateContent>
      <p:sp>
        <p:nvSpPr>
          <p:cNvPr id="50" name="文本框 49">
            <a:extLst>
              <a:ext uri="{FF2B5EF4-FFF2-40B4-BE49-F238E27FC236}">
                <a16:creationId xmlns:a16="http://schemas.microsoft.com/office/drawing/2014/main" id="{3A9062C6-5E11-4E01-917A-9144AF277F1B}"/>
              </a:ext>
            </a:extLst>
          </p:cNvPr>
          <p:cNvSpPr txBox="1"/>
          <p:nvPr/>
        </p:nvSpPr>
        <p:spPr>
          <a:xfrm>
            <a:off x="1907704" y="219005"/>
            <a:ext cx="1728192" cy="400110"/>
          </a:xfrm>
          <a:prstGeom prst="rect">
            <a:avLst/>
          </a:prstGeom>
          <a:noFill/>
        </p:spPr>
        <p:txBody>
          <a:bodyPr wrap="square">
            <a:spAutoFit/>
          </a:bodyPr>
          <a:lstStyle/>
          <a:p>
            <a:r>
              <a:rPr lang="en-US" altLang="zh-CN" sz="2000" b="1" dirty="0"/>
              <a:t>9.1 </a:t>
            </a:r>
            <a:r>
              <a:rPr lang="zh-CN" altLang="en-US" sz="2000" b="1" dirty="0"/>
              <a:t>查找问题</a:t>
            </a:r>
          </a:p>
        </p:txBody>
      </p:sp>
    </p:spTree>
    <p:custDataLst>
      <p:tags r:id="rId1"/>
    </p:custDataLst>
    <p:extLst>
      <p:ext uri="{BB962C8B-B14F-4D97-AF65-F5344CB8AC3E}">
        <p14:creationId xmlns:p14="http://schemas.microsoft.com/office/powerpoint/2010/main" val="3499270904"/>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left)">
                                      <p:cBhvr>
                                        <p:cTn id="12" dur="500"/>
                                        <p:tgtEl>
                                          <p:spTgt spid="47"/>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7" grpId="0" animBg="1"/>
      <p:bldP spid="4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540568" y="-598083"/>
            <a:ext cx="2150080" cy="1634177"/>
            <a:chOff x="6084168" y="3923907"/>
            <a:chExt cx="3445634" cy="2618868"/>
          </a:xfrm>
        </p:grpSpPr>
        <p:sp>
          <p:nvSpPr>
            <p:cNvPr id="10" name="Freeform 5"/>
            <p:cNvSpPr/>
            <p:nvPr/>
          </p:nvSpPr>
          <p:spPr bwMode="auto">
            <a:xfrm>
              <a:off x="6084168" y="3923907"/>
              <a:ext cx="2615636" cy="2618868"/>
            </a:xfrm>
            <a:custGeom>
              <a:avLst/>
              <a:gdLst>
                <a:gd name="T0" fmla="*/ 809 w 1619"/>
                <a:gd name="T1" fmla="*/ 1621 h 1621"/>
                <a:gd name="T2" fmla="*/ 0 w 1619"/>
                <a:gd name="T3" fmla="*/ 810 h 1621"/>
                <a:gd name="T4" fmla="*/ 809 w 1619"/>
                <a:gd name="T5" fmla="*/ 0 h 1621"/>
                <a:gd name="T6" fmla="*/ 1619 w 1619"/>
                <a:gd name="T7" fmla="*/ 810 h 1621"/>
                <a:gd name="T8" fmla="*/ 809 w 1619"/>
                <a:gd name="T9" fmla="*/ 1621 h 1621"/>
              </a:gdLst>
              <a:ahLst/>
              <a:cxnLst>
                <a:cxn ang="0">
                  <a:pos x="T0" y="T1"/>
                </a:cxn>
                <a:cxn ang="0">
                  <a:pos x="T2" y="T3"/>
                </a:cxn>
                <a:cxn ang="0">
                  <a:pos x="T4" y="T5"/>
                </a:cxn>
                <a:cxn ang="0">
                  <a:pos x="T6" y="T7"/>
                </a:cxn>
                <a:cxn ang="0">
                  <a:pos x="T8" y="T9"/>
                </a:cxn>
              </a:cxnLst>
              <a:rect l="0" t="0" r="r" b="b"/>
              <a:pathLst>
                <a:path w="1619" h="1621">
                  <a:moveTo>
                    <a:pt x="809" y="1621"/>
                  </a:moveTo>
                  <a:lnTo>
                    <a:pt x="0" y="810"/>
                  </a:lnTo>
                  <a:lnTo>
                    <a:pt x="809" y="0"/>
                  </a:lnTo>
                  <a:lnTo>
                    <a:pt x="1619" y="810"/>
                  </a:lnTo>
                  <a:lnTo>
                    <a:pt x="809" y="1621"/>
                  </a:lnTo>
                  <a:close/>
                </a:path>
              </a:pathLst>
            </a:custGeom>
            <a:solidFill>
              <a:srgbClr val="DD24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dirty="0">
                <a:cs typeface="+mn-ea"/>
                <a:sym typeface="+mn-lt"/>
              </a:endParaRPr>
            </a:p>
          </p:txBody>
        </p:sp>
        <p:sp>
          <p:nvSpPr>
            <p:cNvPr id="13" name="Freeform 3301"/>
            <p:cNvSpPr/>
            <p:nvPr/>
          </p:nvSpPr>
          <p:spPr bwMode="auto">
            <a:xfrm>
              <a:off x="7893162" y="4520570"/>
              <a:ext cx="1636640" cy="1638160"/>
            </a:xfrm>
            <a:custGeom>
              <a:avLst/>
              <a:gdLst>
                <a:gd name="T0" fmla="*/ 1617 w 3233"/>
                <a:gd name="T1" fmla="*/ 3236 h 3236"/>
                <a:gd name="T2" fmla="*/ 0 w 3233"/>
                <a:gd name="T3" fmla="*/ 1619 h 3236"/>
                <a:gd name="T4" fmla="*/ 1617 w 3233"/>
                <a:gd name="T5" fmla="*/ 0 h 3236"/>
                <a:gd name="T6" fmla="*/ 3233 w 3233"/>
                <a:gd name="T7" fmla="*/ 1619 h 3236"/>
                <a:gd name="T8" fmla="*/ 1617 w 3233"/>
                <a:gd name="T9" fmla="*/ 3236 h 3236"/>
              </a:gdLst>
              <a:ahLst/>
              <a:cxnLst>
                <a:cxn ang="0">
                  <a:pos x="T0" y="T1"/>
                </a:cxn>
                <a:cxn ang="0">
                  <a:pos x="T2" y="T3"/>
                </a:cxn>
                <a:cxn ang="0">
                  <a:pos x="T4" y="T5"/>
                </a:cxn>
                <a:cxn ang="0">
                  <a:pos x="T6" y="T7"/>
                </a:cxn>
                <a:cxn ang="0">
                  <a:pos x="T8" y="T9"/>
                </a:cxn>
              </a:cxnLst>
              <a:rect l="0" t="0" r="r" b="b"/>
              <a:pathLst>
                <a:path w="3233" h="3236">
                  <a:moveTo>
                    <a:pt x="1617" y="3236"/>
                  </a:moveTo>
                  <a:lnTo>
                    <a:pt x="0" y="1619"/>
                  </a:lnTo>
                  <a:lnTo>
                    <a:pt x="1617" y="0"/>
                  </a:lnTo>
                  <a:lnTo>
                    <a:pt x="3233" y="1619"/>
                  </a:lnTo>
                  <a:lnTo>
                    <a:pt x="1617" y="3236"/>
                  </a:lnTo>
                  <a:close/>
                </a:path>
              </a:pathLst>
            </a:custGeom>
            <a:solidFill>
              <a:srgbClr val="333333"/>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dirty="0">
                <a:cs typeface="+mn-ea"/>
                <a:sym typeface="+mn-lt"/>
              </a:endParaRPr>
            </a:p>
          </p:txBody>
        </p:sp>
      </p:grpSp>
      <p:sp>
        <p:nvSpPr>
          <p:cNvPr id="2" name="灯片编号占位符 1">
            <a:extLst>
              <a:ext uri="{FF2B5EF4-FFF2-40B4-BE49-F238E27FC236}">
                <a16:creationId xmlns:a16="http://schemas.microsoft.com/office/drawing/2014/main" id="{A4390690-6CB5-43F4-8705-BC124DF3703E}"/>
              </a:ext>
            </a:extLst>
          </p:cNvPr>
          <p:cNvSpPr>
            <a:spLocks noGrp="1"/>
          </p:cNvSpPr>
          <p:nvPr>
            <p:ph type="sldNum" sz="quarter" idx="12"/>
          </p:nvPr>
        </p:nvSpPr>
        <p:spPr>
          <a:xfrm>
            <a:off x="6913836" y="4656356"/>
            <a:ext cx="2133600" cy="273844"/>
          </a:xfrm>
        </p:spPr>
        <p:txBody>
          <a:bodyPr/>
          <a:lstStyle/>
          <a:p>
            <a:fld id="{49AE70B2-8BF9-45C0-BB95-33D1B9D3A854}" type="slidenum">
              <a:rPr lang="zh-CN" altLang="en-US" smtClean="0">
                <a:cs typeface="+mn-ea"/>
                <a:sym typeface="+mn-lt"/>
              </a:rPr>
              <a:t>8</a:t>
            </a:fld>
            <a:endParaRPr lang="zh-CN" altLang="en-US" dirty="0">
              <a:cs typeface="+mn-ea"/>
              <a:sym typeface="+mn-lt"/>
            </a:endParaRPr>
          </a:p>
        </p:txBody>
      </p:sp>
      <p:sp>
        <p:nvSpPr>
          <p:cNvPr id="14" name="文本框 13">
            <a:extLst>
              <a:ext uri="{FF2B5EF4-FFF2-40B4-BE49-F238E27FC236}">
                <a16:creationId xmlns:a16="http://schemas.microsoft.com/office/drawing/2014/main" id="{A0D96F4B-F148-47A7-98FF-FCF4FC845267}"/>
              </a:ext>
            </a:extLst>
          </p:cNvPr>
          <p:cNvSpPr txBox="1"/>
          <p:nvPr/>
        </p:nvSpPr>
        <p:spPr>
          <a:xfrm>
            <a:off x="1907704" y="219005"/>
            <a:ext cx="2448272" cy="400110"/>
          </a:xfrm>
          <a:prstGeom prst="rect">
            <a:avLst/>
          </a:prstGeom>
          <a:noFill/>
        </p:spPr>
        <p:txBody>
          <a:bodyPr wrap="square">
            <a:spAutoFit/>
          </a:bodyPr>
          <a:lstStyle/>
          <a:p>
            <a:r>
              <a:rPr lang="zh-CN" altLang="en-US" sz="2000" b="1" dirty="0"/>
              <a:t>两种主要存储方式</a:t>
            </a:r>
          </a:p>
        </p:txBody>
      </p:sp>
      <p:sp>
        <p:nvSpPr>
          <p:cNvPr id="11" name="文本框 10">
            <a:extLst>
              <a:ext uri="{FF2B5EF4-FFF2-40B4-BE49-F238E27FC236}">
                <a16:creationId xmlns:a16="http://schemas.microsoft.com/office/drawing/2014/main" id="{34C81CED-39B1-48BB-B2E1-46F069439479}"/>
              </a:ext>
            </a:extLst>
          </p:cNvPr>
          <p:cNvSpPr txBox="1"/>
          <p:nvPr/>
        </p:nvSpPr>
        <p:spPr>
          <a:xfrm>
            <a:off x="1907704" y="699542"/>
            <a:ext cx="4840940" cy="369332"/>
          </a:xfrm>
          <a:prstGeom prst="rect">
            <a:avLst/>
          </a:prstGeom>
          <a:noFill/>
        </p:spPr>
        <p:txBody>
          <a:bodyPr wrap="square">
            <a:spAutoFit/>
          </a:bodyPr>
          <a:lstStyle/>
          <a:p>
            <a:pPr marL="285750" indent="-285750">
              <a:buClr>
                <a:srgbClr val="FF0000"/>
              </a:buClr>
              <a:buFont typeface="Wingdings" panose="05000000000000000000" pitchFamily="2" charset="2"/>
              <a:buChar char="n"/>
            </a:pPr>
            <a:r>
              <a:rPr lang="zh-CN" altLang="en-US" sz="1800" dirty="0">
                <a:solidFill>
                  <a:srgbClr val="FF0000"/>
                </a:solidFill>
                <a:latin typeface="+mn-lt"/>
                <a:ea typeface="+mn-ea"/>
                <a:cs typeface="+mn-ea"/>
                <a:sym typeface="+mn-lt"/>
              </a:rPr>
              <a:t>顺序表：</a:t>
            </a:r>
            <a:r>
              <a:rPr lang="zh-CN" altLang="en-US" sz="1800" dirty="0">
                <a:solidFill>
                  <a:srgbClr val="000000"/>
                </a:solidFill>
                <a:latin typeface="+mn-lt"/>
                <a:ea typeface="+mn-ea"/>
                <a:cs typeface="+mn-ea"/>
                <a:sym typeface="+mn-lt"/>
              </a:rPr>
              <a:t>以数组形式存在的线性表</a:t>
            </a:r>
            <a:endParaRPr lang="zh-CN" altLang="en-US" dirty="0"/>
          </a:p>
        </p:txBody>
      </p:sp>
      <p:graphicFrame>
        <p:nvGraphicFramePr>
          <p:cNvPr id="15" name="Group 2">
            <a:extLst>
              <a:ext uri="{FF2B5EF4-FFF2-40B4-BE49-F238E27FC236}">
                <a16:creationId xmlns:a16="http://schemas.microsoft.com/office/drawing/2014/main" id="{5E2807DE-EE70-4EEB-9233-78C1125F6F1D}"/>
              </a:ext>
            </a:extLst>
          </p:cNvPr>
          <p:cNvGraphicFramePr>
            <a:graphicFrameLocks noGrp="1"/>
          </p:cNvGraphicFramePr>
          <p:nvPr>
            <p:extLst>
              <p:ext uri="{D42A27DB-BD31-4B8C-83A1-F6EECF244321}">
                <p14:modId xmlns:p14="http://schemas.microsoft.com/office/powerpoint/2010/main" val="3284439816"/>
              </p:ext>
            </p:extLst>
          </p:nvPr>
        </p:nvGraphicFramePr>
        <p:xfrm>
          <a:off x="3507442" y="1275606"/>
          <a:ext cx="4114800" cy="412012"/>
        </p:xfrm>
        <a:graphic>
          <a:graphicData uri="http://schemas.openxmlformats.org/drawingml/2006/table">
            <a:tbl>
              <a:tblPr/>
              <a:tblGrid>
                <a:gridCol w="514350">
                  <a:extLst>
                    <a:ext uri="{9D8B030D-6E8A-4147-A177-3AD203B41FA5}">
                      <a16:colId xmlns:a16="http://schemas.microsoft.com/office/drawing/2014/main" val="20001"/>
                    </a:ext>
                  </a:extLst>
                </a:gridCol>
                <a:gridCol w="514350">
                  <a:extLst>
                    <a:ext uri="{9D8B030D-6E8A-4147-A177-3AD203B41FA5}">
                      <a16:colId xmlns:a16="http://schemas.microsoft.com/office/drawing/2014/main" val="20002"/>
                    </a:ext>
                  </a:extLst>
                </a:gridCol>
                <a:gridCol w="514350">
                  <a:extLst>
                    <a:ext uri="{9D8B030D-6E8A-4147-A177-3AD203B41FA5}">
                      <a16:colId xmlns:a16="http://schemas.microsoft.com/office/drawing/2014/main" val="20003"/>
                    </a:ext>
                  </a:extLst>
                </a:gridCol>
                <a:gridCol w="514350">
                  <a:extLst>
                    <a:ext uri="{9D8B030D-6E8A-4147-A177-3AD203B41FA5}">
                      <a16:colId xmlns:a16="http://schemas.microsoft.com/office/drawing/2014/main" val="20004"/>
                    </a:ext>
                  </a:extLst>
                </a:gridCol>
                <a:gridCol w="514350">
                  <a:extLst>
                    <a:ext uri="{9D8B030D-6E8A-4147-A177-3AD203B41FA5}">
                      <a16:colId xmlns:a16="http://schemas.microsoft.com/office/drawing/2014/main" val="20005"/>
                    </a:ext>
                  </a:extLst>
                </a:gridCol>
                <a:gridCol w="1028700">
                  <a:extLst>
                    <a:ext uri="{9D8B030D-6E8A-4147-A177-3AD203B41FA5}">
                      <a16:colId xmlns:a16="http://schemas.microsoft.com/office/drawing/2014/main" val="20007"/>
                    </a:ext>
                  </a:extLst>
                </a:gridCol>
                <a:gridCol w="514350">
                  <a:extLst>
                    <a:ext uri="{9D8B030D-6E8A-4147-A177-3AD203B41FA5}">
                      <a16:colId xmlns:a16="http://schemas.microsoft.com/office/drawing/2014/main" val="20008"/>
                    </a:ext>
                  </a:extLst>
                </a:gridCol>
              </a:tblGrid>
              <a:tr h="365125">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a</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1</a:t>
                      </a:r>
                      <a:endParaRPr kumimoji="1" lang="en-US" altLang="zh-CN" sz="1800" b="0" i="0" u="none" strike="noStrike" cap="none" normalizeH="0" baseline="0" noProof="1">
                        <a:ln>
                          <a:noFill/>
                        </a:ln>
                        <a:solidFill>
                          <a:srgbClr val="000000"/>
                        </a:solidFill>
                        <a:effectLst/>
                        <a:latin typeface="+mn-lt"/>
                        <a:ea typeface="+mn-ea"/>
                        <a:cs typeface="+mn-ea"/>
                        <a:sym typeface="+mn-lt"/>
                      </a:endParaRPr>
                    </a:p>
                  </a:txBody>
                  <a:tcPr marT="45478" marB="4547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pPr>
                      <a:r>
                        <a:rPr lang="en-US" altLang="zh-CN" sz="1800" b="0" dirty="0">
                          <a:latin typeface="Times New Roman" panose="02020603050405020304" pitchFamily="18" charset="0"/>
                          <a:ea typeface="微软雅黑" panose="020B0503020204020204" pitchFamily="34" charset="-122"/>
                        </a:rPr>
                        <a:t>a</a:t>
                      </a:r>
                      <a:r>
                        <a:rPr lang="en-US" altLang="zh-CN" sz="1800" b="0" baseline="-25000" dirty="0">
                          <a:latin typeface="Times New Roman" panose="02020603050405020304" pitchFamily="18" charset="0"/>
                          <a:ea typeface="微软雅黑" panose="020B0503020204020204" pitchFamily="34" charset="-122"/>
                        </a:rPr>
                        <a:t>2</a:t>
                      </a:r>
                      <a:endParaRPr kumimoji="1" lang="en-US" altLang="zh-CN" sz="1800" b="0" i="0" u="none" strike="noStrike" cap="none" normalizeH="0" baseline="0" noProof="1">
                        <a:ln>
                          <a:noFill/>
                        </a:ln>
                        <a:solidFill>
                          <a:srgbClr val="000000"/>
                        </a:solidFill>
                        <a:effectLst/>
                        <a:latin typeface="+mn-lt"/>
                        <a:ea typeface="+mn-ea"/>
                        <a:cs typeface="+mn-ea"/>
                        <a:sym typeface="+mn-lt"/>
                      </a:endParaRPr>
                    </a:p>
                  </a:txBody>
                  <a:tcPr marT="45478" marB="4547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pPr>
                      <a:r>
                        <a:rPr kumimoji="1" lang="en-US" altLang="zh-CN" sz="1800" b="0" i="0" u="none" strike="noStrike" cap="none" normalizeH="0" baseline="0" dirty="0">
                          <a:ln>
                            <a:noFill/>
                          </a:ln>
                          <a:solidFill>
                            <a:srgbClr val="000000"/>
                          </a:solidFill>
                          <a:effectLst/>
                          <a:latin typeface="+mn-lt"/>
                          <a:ea typeface="+mn-ea"/>
                          <a:cs typeface="+mn-ea"/>
                          <a:sym typeface="+mn-lt"/>
                        </a:rPr>
                        <a:t>…</a:t>
                      </a:r>
                      <a:endParaRPr kumimoji="1" lang="en-US" altLang="zh-CN" sz="1800" b="0" i="0" u="none" strike="noStrike" cap="none" normalizeH="0" baseline="0" noProof="1">
                        <a:ln>
                          <a:noFill/>
                        </a:ln>
                        <a:solidFill>
                          <a:srgbClr val="000000"/>
                        </a:solidFill>
                        <a:effectLst/>
                        <a:latin typeface="+mn-lt"/>
                        <a:ea typeface="+mn-ea"/>
                        <a:cs typeface="+mn-ea"/>
                        <a:sym typeface="+mn-lt"/>
                      </a:endParaRPr>
                    </a:p>
                  </a:txBody>
                  <a:tcPr marT="45478" marB="4547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pPr>
                      <a:r>
                        <a:rPr lang="en-US" altLang="zh-CN" sz="1800" b="0" dirty="0">
                          <a:latin typeface="Times New Roman" panose="02020603050405020304" pitchFamily="18" charset="0"/>
                          <a:ea typeface="微软雅黑" panose="020B0503020204020204" pitchFamily="34" charset="-122"/>
                        </a:rPr>
                        <a:t>a</a:t>
                      </a:r>
                      <a:r>
                        <a:rPr lang="en-US" altLang="zh-CN" sz="1800" b="0" baseline="-25000" dirty="0">
                          <a:latin typeface="Times New Roman" panose="02020603050405020304" pitchFamily="18" charset="0"/>
                          <a:ea typeface="微软雅黑" panose="020B0503020204020204" pitchFamily="34" charset="-122"/>
                        </a:rPr>
                        <a:t>n</a:t>
                      </a:r>
                      <a:endParaRPr kumimoji="1" lang="en-US" altLang="zh-CN" sz="1800" b="0" i="0" u="none" strike="noStrike" cap="none" normalizeH="0" baseline="0" noProof="1">
                        <a:ln>
                          <a:noFill/>
                        </a:ln>
                        <a:solidFill>
                          <a:srgbClr val="000000"/>
                        </a:solidFill>
                        <a:effectLst/>
                        <a:latin typeface="+mn-lt"/>
                        <a:ea typeface="+mn-ea"/>
                        <a:cs typeface="+mn-ea"/>
                        <a:sym typeface="+mn-lt"/>
                      </a:endParaRPr>
                    </a:p>
                  </a:txBody>
                  <a:tcPr marT="45478" marB="4547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pPr>
                      <a:r>
                        <a:rPr kumimoji="1" lang="en-GB" altLang="zh-CN" sz="1800" b="0" i="0" u="none" strike="noStrike" kern="1200" cap="none" spc="0" normalizeH="0" baseline="0" noProof="0" dirty="0">
                          <a:ln>
                            <a:noFill/>
                          </a:ln>
                          <a:solidFill>
                            <a:srgbClr val="000000"/>
                          </a:solidFill>
                          <a:effectLst/>
                          <a:uLnTx/>
                          <a:uFillTx/>
                          <a:latin typeface="Times New Roman"/>
                          <a:ea typeface="微软雅黑"/>
                          <a:cs typeface="+mn-ea"/>
                          <a:sym typeface="+mn-lt"/>
                        </a:rPr>
                        <a:t>///</a:t>
                      </a:r>
                      <a:endParaRPr kumimoji="1" lang="en-US" altLang="zh-CN" sz="1800" b="0" i="0" u="none" strike="noStrike" cap="none" normalizeH="0" baseline="0" noProof="1">
                        <a:ln>
                          <a:noFill/>
                        </a:ln>
                        <a:solidFill>
                          <a:srgbClr val="000000"/>
                        </a:solidFill>
                        <a:effectLst/>
                        <a:latin typeface="+mn-lt"/>
                        <a:ea typeface="+mn-ea"/>
                        <a:cs typeface="+mn-ea"/>
                        <a:sym typeface="+mn-lt"/>
                      </a:endParaRPr>
                    </a:p>
                  </a:txBody>
                  <a:tcPr marT="45478" marB="4547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pPr>
                      <a:r>
                        <a:rPr kumimoji="1" lang="en-GB" altLang="zh-CN" sz="1800" b="0" i="0" u="none" strike="noStrike" cap="none" normalizeH="0" baseline="0" dirty="0">
                          <a:ln>
                            <a:noFill/>
                          </a:ln>
                          <a:solidFill>
                            <a:srgbClr val="000000"/>
                          </a:solidFill>
                          <a:effectLst/>
                          <a:latin typeface="+mn-lt"/>
                          <a:ea typeface="+mn-ea"/>
                          <a:cs typeface="+mn-ea"/>
                          <a:sym typeface="+mn-lt"/>
                        </a:rPr>
                        <a:t>////</a:t>
                      </a:r>
                      <a:endParaRPr kumimoji="1" lang="en-GB" altLang="zh-CN" sz="1800" b="0" i="0" u="none" strike="noStrike" cap="none" normalizeH="0" baseline="0" noProof="1">
                        <a:ln>
                          <a:noFill/>
                        </a:ln>
                        <a:solidFill>
                          <a:srgbClr val="000000"/>
                        </a:solidFill>
                        <a:effectLst/>
                        <a:latin typeface="+mn-lt"/>
                        <a:ea typeface="+mn-ea"/>
                        <a:cs typeface="+mn-ea"/>
                        <a:sym typeface="+mn-lt"/>
                      </a:endParaRPr>
                    </a:p>
                  </a:txBody>
                  <a:tcPr marT="45478" marB="4547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pPr>
                      <a:r>
                        <a:rPr kumimoji="1" lang="en-GB" altLang="zh-CN" sz="1800" b="0" i="0" u="none" strike="noStrike" cap="none" normalizeH="0" baseline="0" dirty="0">
                          <a:ln>
                            <a:noFill/>
                          </a:ln>
                          <a:solidFill>
                            <a:srgbClr val="000000"/>
                          </a:solidFill>
                          <a:effectLst/>
                          <a:latin typeface="+mn-lt"/>
                          <a:ea typeface="+mn-ea"/>
                          <a:cs typeface="+mn-ea"/>
                          <a:sym typeface="+mn-lt"/>
                        </a:rPr>
                        <a:t>//</a:t>
                      </a:r>
                      <a:endParaRPr kumimoji="1" lang="en-GB" altLang="zh-CN" sz="1800" b="0" i="0" u="none" strike="noStrike" cap="none" normalizeH="0" baseline="0" noProof="1">
                        <a:ln>
                          <a:noFill/>
                        </a:ln>
                        <a:solidFill>
                          <a:srgbClr val="000000"/>
                        </a:solidFill>
                        <a:effectLst/>
                        <a:latin typeface="+mn-lt"/>
                        <a:ea typeface="+mn-ea"/>
                        <a:cs typeface="+mn-ea"/>
                        <a:sym typeface="+mn-lt"/>
                      </a:endParaRPr>
                    </a:p>
                  </a:txBody>
                  <a:tcPr marT="45478" marB="4547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0"/>
                  </a:ext>
                </a:extLst>
              </a:tr>
            </a:tbl>
          </a:graphicData>
        </a:graphic>
      </p:graphicFrame>
      <p:sp>
        <p:nvSpPr>
          <p:cNvPr id="16" name="文本框 15">
            <a:extLst>
              <a:ext uri="{FF2B5EF4-FFF2-40B4-BE49-F238E27FC236}">
                <a16:creationId xmlns:a16="http://schemas.microsoft.com/office/drawing/2014/main" id="{F6EB2257-FE25-4480-81E8-368DE672AFD1}"/>
              </a:ext>
            </a:extLst>
          </p:cNvPr>
          <p:cNvSpPr txBox="1"/>
          <p:nvPr/>
        </p:nvSpPr>
        <p:spPr>
          <a:xfrm>
            <a:off x="3503994" y="1692015"/>
            <a:ext cx="4176464" cy="369332"/>
          </a:xfrm>
          <a:prstGeom prst="rect">
            <a:avLst/>
          </a:prstGeom>
          <a:noFill/>
        </p:spPr>
        <p:txBody>
          <a:bodyPr wrap="square">
            <a:spAutoFit/>
          </a:bodyPr>
          <a:lstStyle/>
          <a:p>
            <a:r>
              <a:rPr lang="en-US" altLang="zh-CN" dirty="0">
                <a:latin typeface="Times New Roman" panose="02020603050405020304" pitchFamily="18" charset="0"/>
                <a:ea typeface="微软雅黑" panose="020B0503020204020204" pitchFamily="34" charset="-122"/>
              </a:rPr>
              <a:t>0         1      …    n-1      n          …         m-1</a:t>
            </a:r>
            <a:endParaRPr lang="zh-CN" altLang="en-US" dirty="0"/>
          </a:p>
        </p:txBody>
      </p:sp>
      <p:graphicFrame>
        <p:nvGraphicFramePr>
          <p:cNvPr id="5" name="表格 4">
            <a:extLst>
              <a:ext uri="{FF2B5EF4-FFF2-40B4-BE49-F238E27FC236}">
                <a16:creationId xmlns:a16="http://schemas.microsoft.com/office/drawing/2014/main" id="{9163CC5E-17D2-4700-8545-31B244CBEC9D}"/>
              </a:ext>
            </a:extLst>
          </p:cNvPr>
          <p:cNvGraphicFramePr>
            <a:graphicFrameLocks noGrp="1"/>
          </p:cNvGraphicFramePr>
          <p:nvPr>
            <p:extLst>
              <p:ext uri="{D42A27DB-BD31-4B8C-83A1-F6EECF244321}">
                <p14:modId xmlns:p14="http://schemas.microsoft.com/office/powerpoint/2010/main" val="173927398"/>
              </p:ext>
            </p:extLst>
          </p:nvPr>
        </p:nvGraphicFramePr>
        <p:xfrm>
          <a:off x="2551626" y="1275606"/>
          <a:ext cx="518596" cy="1237332"/>
        </p:xfrm>
        <a:graphic>
          <a:graphicData uri="http://schemas.openxmlformats.org/drawingml/2006/table">
            <a:tbl>
              <a:tblPr/>
              <a:tblGrid>
                <a:gridCol w="518596">
                  <a:extLst>
                    <a:ext uri="{9D8B030D-6E8A-4147-A177-3AD203B41FA5}">
                      <a16:colId xmlns:a16="http://schemas.microsoft.com/office/drawing/2014/main" val="3204879244"/>
                    </a:ext>
                  </a:extLst>
                </a:gridCol>
              </a:tblGrid>
              <a:tr h="380251">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pPr>
                      <a:endParaRPr kumimoji="1" lang="zh-CN" altLang="zh-CN" sz="1800" b="0" i="0" u="none" strike="noStrike" cap="none" normalizeH="0" baseline="0" dirty="0">
                        <a:ln>
                          <a:noFill/>
                        </a:ln>
                        <a:solidFill>
                          <a:srgbClr val="000000"/>
                        </a:solidFill>
                        <a:effectLst/>
                        <a:latin typeface="+mn-lt"/>
                        <a:ea typeface="+mn-ea"/>
                        <a:cs typeface="+mn-ea"/>
                        <a:sym typeface="+mn-lt"/>
                      </a:endParaRPr>
                    </a:p>
                  </a:txBody>
                  <a:tcPr marT="45694" marB="45694"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940506841"/>
                  </a:ext>
                </a:extLst>
              </a:tr>
              <a:tr h="380251">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pPr>
                      <a:r>
                        <a:rPr kumimoji="1" lang="en-US" altLang="zh-CN" sz="1800" b="0" i="0" u="none" strike="noStrike" cap="none" normalizeH="0" baseline="0" dirty="0">
                          <a:ln>
                            <a:noFill/>
                          </a:ln>
                          <a:solidFill>
                            <a:srgbClr val="000000"/>
                          </a:solidFill>
                          <a:effectLst/>
                          <a:latin typeface="+mn-lt"/>
                          <a:ea typeface="+mn-ea"/>
                          <a:cs typeface="+mn-ea"/>
                          <a:sym typeface="+mn-lt"/>
                        </a:rPr>
                        <a:t>n</a:t>
                      </a:r>
                      <a:endParaRPr kumimoji="1" lang="en-US" altLang="zh-CN" sz="1800" b="0" i="0" u="none" strike="noStrike" cap="none" normalizeH="0" baseline="0" noProof="1">
                        <a:ln>
                          <a:noFill/>
                        </a:ln>
                        <a:solidFill>
                          <a:srgbClr val="000000"/>
                        </a:solidFill>
                        <a:effectLst/>
                        <a:latin typeface="+mn-lt"/>
                        <a:ea typeface="+mn-ea"/>
                        <a:cs typeface="+mn-ea"/>
                        <a:sym typeface="+mn-lt"/>
                      </a:endParaRPr>
                    </a:p>
                  </a:txBody>
                  <a:tcPr marT="45694" marB="45694"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3484049916"/>
                  </a:ext>
                </a:extLst>
              </a:tr>
              <a:tr h="380251">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pPr>
                      <a:r>
                        <a:rPr kumimoji="1" lang="en-US" altLang="zh-CN" sz="1800" b="0" i="0" u="none" strike="noStrike" cap="none" normalizeH="0" baseline="0" dirty="0">
                          <a:ln>
                            <a:noFill/>
                          </a:ln>
                          <a:solidFill>
                            <a:srgbClr val="000000"/>
                          </a:solidFill>
                          <a:effectLst/>
                          <a:latin typeface="+mn-lt"/>
                          <a:ea typeface="+mn-ea"/>
                          <a:cs typeface="+mn-ea"/>
                          <a:sym typeface="+mn-lt"/>
                        </a:rPr>
                        <a:t>m</a:t>
                      </a:r>
                      <a:endParaRPr kumimoji="1" lang="en-US" altLang="zh-CN" sz="1800" b="0" i="0" u="none" strike="noStrike" cap="none" normalizeH="0" baseline="0" noProof="1">
                        <a:ln>
                          <a:noFill/>
                        </a:ln>
                        <a:solidFill>
                          <a:srgbClr val="000000"/>
                        </a:solidFill>
                        <a:effectLst/>
                        <a:latin typeface="+mn-lt"/>
                        <a:ea typeface="+mn-ea"/>
                        <a:cs typeface="+mn-ea"/>
                        <a:sym typeface="+mn-lt"/>
                      </a:endParaRPr>
                    </a:p>
                  </a:txBody>
                  <a:tcPr marT="45694" marB="45694"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2425951440"/>
                  </a:ext>
                </a:extLst>
              </a:tr>
            </a:tbl>
          </a:graphicData>
        </a:graphic>
      </p:graphicFrame>
      <p:cxnSp>
        <p:nvCxnSpPr>
          <p:cNvPr id="7" name="直接箭头连接符 6">
            <a:extLst>
              <a:ext uri="{FF2B5EF4-FFF2-40B4-BE49-F238E27FC236}">
                <a16:creationId xmlns:a16="http://schemas.microsoft.com/office/drawing/2014/main" id="{58732473-8856-4B12-AF3C-CF080EF80BD5}"/>
              </a:ext>
            </a:extLst>
          </p:cNvPr>
          <p:cNvCxnSpPr>
            <a:cxnSpLocks/>
            <a:endCxn id="15" idx="1"/>
          </p:cNvCxnSpPr>
          <p:nvPr/>
        </p:nvCxnSpPr>
        <p:spPr>
          <a:xfrm>
            <a:off x="2927930" y="1481612"/>
            <a:ext cx="579512"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429F6A27-5025-488C-84A1-A0726FF61E72}"/>
              </a:ext>
            </a:extLst>
          </p:cNvPr>
          <p:cNvSpPr txBox="1"/>
          <p:nvPr/>
        </p:nvSpPr>
        <p:spPr>
          <a:xfrm>
            <a:off x="2206901" y="1275606"/>
            <a:ext cx="313147" cy="369332"/>
          </a:xfrm>
          <a:prstGeom prst="rect">
            <a:avLst/>
          </a:prstGeom>
          <a:noFill/>
        </p:spPr>
        <p:txBody>
          <a:bodyPr wrap="square">
            <a:spAutoFit/>
          </a:bodyPr>
          <a:lstStyle/>
          <a:p>
            <a:r>
              <a:rPr lang="en-US" altLang="zh-CN" dirty="0">
                <a:latin typeface="Times New Roman" panose="02020603050405020304" pitchFamily="18" charset="0"/>
                <a:ea typeface="微软雅黑" panose="020B0503020204020204" pitchFamily="34" charset="-122"/>
              </a:rPr>
              <a:t>T </a:t>
            </a:r>
            <a:endParaRPr lang="zh-CN" altLang="en-US" dirty="0"/>
          </a:p>
        </p:txBody>
      </p:sp>
      <p:sp>
        <p:nvSpPr>
          <p:cNvPr id="23" name="文本框 22">
            <a:extLst>
              <a:ext uri="{FF2B5EF4-FFF2-40B4-BE49-F238E27FC236}">
                <a16:creationId xmlns:a16="http://schemas.microsoft.com/office/drawing/2014/main" id="{893A40A1-1BB2-4BE4-B37E-AB823747B70E}"/>
              </a:ext>
            </a:extLst>
          </p:cNvPr>
          <p:cNvSpPr txBox="1"/>
          <p:nvPr/>
        </p:nvSpPr>
        <p:spPr>
          <a:xfrm>
            <a:off x="4944154" y="2061347"/>
            <a:ext cx="1465275" cy="338554"/>
          </a:xfrm>
          <a:prstGeom prst="rect">
            <a:avLst/>
          </a:prstGeom>
          <a:noFill/>
        </p:spPr>
        <p:txBody>
          <a:bodyPr wrap="square">
            <a:spAutoFit/>
          </a:bodyPr>
          <a:lstStyle/>
          <a:p>
            <a:r>
              <a:rPr lang="zh-CN" altLang="en-US" sz="1600" dirty="0">
                <a:latin typeface="Times New Roman" panose="02020603050405020304" pitchFamily="18" charset="0"/>
                <a:ea typeface="微软雅黑" panose="020B0503020204020204" pitchFamily="34" charset="-122"/>
              </a:rPr>
              <a:t>顺序表</a:t>
            </a:r>
            <a:endParaRPr lang="zh-CN" altLang="en-US" sz="1600" dirty="0"/>
          </a:p>
        </p:txBody>
      </p:sp>
      <p:sp>
        <p:nvSpPr>
          <p:cNvPr id="24" name="文本框 23">
            <a:extLst>
              <a:ext uri="{FF2B5EF4-FFF2-40B4-BE49-F238E27FC236}">
                <a16:creationId xmlns:a16="http://schemas.microsoft.com/office/drawing/2014/main" id="{D3D1C75F-29C3-46FA-A922-92258232C498}"/>
              </a:ext>
            </a:extLst>
          </p:cNvPr>
          <p:cNvSpPr txBox="1"/>
          <p:nvPr/>
        </p:nvSpPr>
        <p:spPr>
          <a:xfrm>
            <a:off x="1913348" y="1168795"/>
            <a:ext cx="3816424" cy="369332"/>
          </a:xfrm>
          <a:prstGeom prst="rect">
            <a:avLst/>
          </a:prstGeom>
          <a:noFill/>
        </p:spPr>
        <p:txBody>
          <a:bodyPr wrap="square">
            <a:spAutoFit/>
          </a:bodyPr>
          <a:lstStyle/>
          <a:p>
            <a:pPr marL="285750" indent="-285750">
              <a:buClr>
                <a:srgbClr val="FF0000"/>
              </a:buClr>
              <a:buFont typeface="Wingdings" panose="05000000000000000000" pitchFamily="2" charset="2"/>
              <a:buChar char="n"/>
            </a:pPr>
            <a:r>
              <a:rPr lang="zh-CN" altLang="en-US" sz="1800" dirty="0">
                <a:solidFill>
                  <a:srgbClr val="FF0000"/>
                </a:solidFill>
                <a:latin typeface="+mn-lt"/>
                <a:ea typeface="+mn-ea"/>
                <a:cs typeface="+mn-ea"/>
                <a:sym typeface="+mn-lt"/>
              </a:rPr>
              <a:t>链表：</a:t>
            </a:r>
            <a:r>
              <a:rPr lang="zh-CN" altLang="en-US" sz="1800" dirty="0">
                <a:cs typeface="+mn-ea"/>
                <a:sym typeface="+mn-lt"/>
              </a:rPr>
              <a:t>分为单向链表和双向链表</a:t>
            </a:r>
            <a:endParaRPr lang="zh-CN" altLang="en-US" dirty="0"/>
          </a:p>
        </p:txBody>
      </p:sp>
      <p:graphicFrame>
        <p:nvGraphicFramePr>
          <p:cNvPr id="25" name="Group 13">
            <a:extLst>
              <a:ext uri="{FF2B5EF4-FFF2-40B4-BE49-F238E27FC236}">
                <a16:creationId xmlns:a16="http://schemas.microsoft.com/office/drawing/2014/main" id="{9128B9D8-918F-4D02-9D01-8D81FF9BB293}"/>
              </a:ext>
            </a:extLst>
          </p:cNvPr>
          <p:cNvGraphicFramePr>
            <a:graphicFrameLocks noGrp="1"/>
          </p:cNvGraphicFramePr>
          <p:nvPr>
            <p:extLst>
              <p:ext uri="{D42A27DB-BD31-4B8C-83A1-F6EECF244321}">
                <p14:modId xmlns:p14="http://schemas.microsoft.com/office/powerpoint/2010/main" val="3434687710"/>
              </p:ext>
            </p:extLst>
          </p:nvPr>
        </p:nvGraphicFramePr>
        <p:xfrm>
          <a:off x="2293742" y="2174028"/>
          <a:ext cx="740175" cy="360887"/>
        </p:xfrm>
        <a:graphic>
          <a:graphicData uri="http://schemas.openxmlformats.org/drawingml/2006/table">
            <a:tbl>
              <a:tblPr/>
              <a:tblGrid>
                <a:gridCol w="449752">
                  <a:extLst>
                    <a:ext uri="{9D8B030D-6E8A-4147-A177-3AD203B41FA5}">
                      <a16:colId xmlns:a16="http://schemas.microsoft.com/office/drawing/2014/main" val="20001"/>
                    </a:ext>
                  </a:extLst>
                </a:gridCol>
                <a:gridCol w="290423">
                  <a:extLst>
                    <a:ext uri="{9D8B030D-6E8A-4147-A177-3AD203B41FA5}">
                      <a16:colId xmlns:a16="http://schemas.microsoft.com/office/drawing/2014/main" val="20002"/>
                    </a:ext>
                  </a:extLst>
                </a:gridCol>
              </a:tblGrid>
              <a:tr h="360000">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l" defTabSz="914400" rtl="0" eaLnBrk="1" fontAlgn="base" latinLnBrk="0" hangingPunct="1">
                        <a:lnSpc>
                          <a:spcPct val="120000"/>
                        </a:lnSpc>
                        <a:spcBef>
                          <a:spcPct val="0"/>
                        </a:spcBef>
                        <a:spcAft>
                          <a:spcPct val="0"/>
                        </a:spcAft>
                        <a:buClr>
                          <a:schemeClr val="folHlink"/>
                        </a:buClr>
                        <a:buSzPct val="60000"/>
                        <a:buFont typeface="Wingdings" panose="05000000000000000000" pitchFamily="2" charset="2"/>
                        <a:buNone/>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a</a:t>
                      </a:r>
                      <a:r>
                        <a:rPr kumimoji="0" lang="en-US" altLang="zh-CN" sz="1600" b="0"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1</a:t>
                      </a:r>
                      <a:endParaRPr kumimoji="1" lang="en-US" altLang="zh-CN" sz="1600" b="0" i="0" u="none" strike="noStrike" cap="none" normalizeH="0" baseline="0" noProof="1">
                        <a:ln>
                          <a:noFill/>
                        </a:ln>
                        <a:solidFill>
                          <a:srgbClr val="000000"/>
                        </a:solidFill>
                        <a:effectLst/>
                        <a:latin typeface="+mn-lt"/>
                        <a:ea typeface="+mn-ea"/>
                        <a:cs typeface="+mn-ea"/>
                        <a:sym typeface="+mn-lt"/>
                      </a:endParaRPr>
                    </a:p>
                  </a:txBody>
                  <a:tcPr marL="90000" marR="90000" marT="46903" marB="46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l" defTabSz="914400" rtl="0" eaLnBrk="1" fontAlgn="base" latinLnBrk="0" hangingPunct="1">
                        <a:lnSpc>
                          <a:spcPct val="120000"/>
                        </a:lnSpc>
                        <a:spcBef>
                          <a:spcPct val="0"/>
                        </a:spcBef>
                        <a:spcAft>
                          <a:spcPct val="0"/>
                        </a:spcAft>
                        <a:buClr>
                          <a:schemeClr val="folHlink"/>
                        </a:buClr>
                        <a:buSzPct val="60000"/>
                        <a:buFont typeface="Wingdings" panose="05000000000000000000" pitchFamily="2" charset="2"/>
                        <a:buNone/>
                      </a:pPr>
                      <a:endParaRPr kumimoji="1" lang="zh-CN" altLang="zh-CN" sz="1600" b="0" i="0" u="none" strike="noStrike" cap="none" normalizeH="0" baseline="0" dirty="0">
                        <a:ln>
                          <a:noFill/>
                        </a:ln>
                        <a:solidFill>
                          <a:srgbClr val="000000"/>
                        </a:solidFill>
                        <a:effectLst/>
                        <a:latin typeface="+mn-lt"/>
                        <a:ea typeface="+mn-ea"/>
                        <a:cs typeface="+mn-ea"/>
                        <a:sym typeface="+mn-lt"/>
                      </a:endParaRPr>
                    </a:p>
                  </a:txBody>
                  <a:tcPr marL="90000" marR="90000" marT="46903" marB="46903"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0"/>
                  </a:ext>
                </a:extLst>
              </a:tr>
            </a:tbl>
          </a:graphicData>
        </a:graphic>
      </p:graphicFrame>
      <p:graphicFrame>
        <p:nvGraphicFramePr>
          <p:cNvPr id="26" name="Group 13">
            <a:extLst>
              <a:ext uri="{FF2B5EF4-FFF2-40B4-BE49-F238E27FC236}">
                <a16:creationId xmlns:a16="http://schemas.microsoft.com/office/drawing/2014/main" id="{ED534526-83B4-41DB-BF2B-2B7C43880316}"/>
              </a:ext>
            </a:extLst>
          </p:cNvPr>
          <p:cNvGraphicFramePr>
            <a:graphicFrameLocks noGrp="1"/>
          </p:cNvGraphicFramePr>
          <p:nvPr>
            <p:extLst>
              <p:ext uri="{D42A27DB-BD31-4B8C-83A1-F6EECF244321}">
                <p14:modId xmlns:p14="http://schemas.microsoft.com/office/powerpoint/2010/main" val="2241492549"/>
              </p:ext>
            </p:extLst>
          </p:nvPr>
        </p:nvGraphicFramePr>
        <p:xfrm>
          <a:off x="3918813" y="2175388"/>
          <a:ext cx="706630" cy="360887"/>
        </p:xfrm>
        <a:graphic>
          <a:graphicData uri="http://schemas.openxmlformats.org/drawingml/2006/table">
            <a:tbl>
              <a:tblPr/>
              <a:tblGrid>
                <a:gridCol w="429370">
                  <a:extLst>
                    <a:ext uri="{9D8B030D-6E8A-4147-A177-3AD203B41FA5}">
                      <a16:colId xmlns:a16="http://schemas.microsoft.com/office/drawing/2014/main" val="20001"/>
                    </a:ext>
                  </a:extLst>
                </a:gridCol>
                <a:gridCol w="277260">
                  <a:extLst>
                    <a:ext uri="{9D8B030D-6E8A-4147-A177-3AD203B41FA5}">
                      <a16:colId xmlns:a16="http://schemas.microsoft.com/office/drawing/2014/main" val="20002"/>
                    </a:ext>
                  </a:extLst>
                </a:gridCol>
              </a:tblGrid>
              <a:tr h="360000">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l" defTabSz="914400" rtl="0" eaLnBrk="1" fontAlgn="base" latinLnBrk="0" hangingPunct="1">
                        <a:lnSpc>
                          <a:spcPct val="120000"/>
                        </a:lnSpc>
                        <a:spcBef>
                          <a:spcPct val="0"/>
                        </a:spcBef>
                        <a:spcAft>
                          <a:spcPct val="0"/>
                        </a:spcAft>
                        <a:buClr>
                          <a:schemeClr val="folHlink"/>
                        </a:buClr>
                        <a:buSzPct val="60000"/>
                        <a:buFont typeface="Wingdings" panose="05000000000000000000" pitchFamily="2" charset="2"/>
                        <a:buNone/>
                        <a:tabLst/>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a</a:t>
                      </a:r>
                      <a:r>
                        <a:rPr kumimoji="0" lang="en-US" altLang="zh-CN" sz="1600" b="0"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i-1</a:t>
                      </a:r>
                      <a:endParaRPr kumimoji="1" lang="en-US" altLang="zh-CN" sz="1400" b="0" i="0" u="none" strike="noStrike" kern="1200" cap="none" normalizeH="0" baseline="0" noProof="1">
                        <a:ln>
                          <a:noFill/>
                        </a:ln>
                        <a:solidFill>
                          <a:srgbClr val="000000"/>
                        </a:solidFill>
                        <a:effectLst/>
                        <a:latin typeface="Tahoma"/>
                        <a:ea typeface="宋体"/>
                        <a:cs typeface="+mn-ea"/>
                        <a:sym typeface="+mn-lt"/>
                      </a:endParaRPr>
                    </a:p>
                  </a:txBody>
                  <a:tcPr marL="90000" marR="90000" marT="46903" marB="46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l" defTabSz="914400" rtl="0" eaLnBrk="1" fontAlgn="base" latinLnBrk="0" hangingPunct="1">
                        <a:lnSpc>
                          <a:spcPct val="120000"/>
                        </a:lnSpc>
                        <a:spcBef>
                          <a:spcPct val="0"/>
                        </a:spcBef>
                        <a:spcAft>
                          <a:spcPct val="0"/>
                        </a:spcAft>
                        <a:buClr>
                          <a:schemeClr val="folHlink"/>
                        </a:buClr>
                        <a:buSzPct val="60000"/>
                        <a:buFont typeface="Wingdings" panose="05000000000000000000" pitchFamily="2" charset="2"/>
                        <a:buNone/>
                      </a:pPr>
                      <a:endParaRPr kumimoji="1" lang="zh-CN" altLang="zh-CN" sz="1600" b="0" i="0" u="none" strike="noStrike" cap="none" normalizeH="0" baseline="0" dirty="0">
                        <a:ln>
                          <a:noFill/>
                        </a:ln>
                        <a:solidFill>
                          <a:srgbClr val="000000"/>
                        </a:solidFill>
                        <a:effectLst/>
                        <a:latin typeface="+mn-lt"/>
                        <a:ea typeface="+mn-ea"/>
                        <a:cs typeface="+mn-ea"/>
                        <a:sym typeface="+mn-lt"/>
                      </a:endParaRPr>
                    </a:p>
                  </a:txBody>
                  <a:tcPr marL="90000" marR="90000" marT="46903" marB="46903"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0"/>
                  </a:ext>
                </a:extLst>
              </a:tr>
            </a:tbl>
          </a:graphicData>
        </a:graphic>
      </p:graphicFrame>
      <p:graphicFrame>
        <p:nvGraphicFramePr>
          <p:cNvPr id="27" name="Group 13">
            <a:extLst>
              <a:ext uri="{FF2B5EF4-FFF2-40B4-BE49-F238E27FC236}">
                <a16:creationId xmlns:a16="http://schemas.microsoft.com/office/drawing/2014/main" id="{2C00711F-77A5-4A62-98E9-31A17BEDB339}"/>
              </a:ext>
            </a:extLst>
          </p:cNvPr>
          <p:cNvGraphicFramePr>
            <a:graphicFrameLocks noGrp="1"/>
          </p:cNvGraphicFramePr>
          <p:nvPr>
            <p:extLst>
              <p:ext uri="{D42A27DB-BD31-4B8C-83A1-F6EECF244321}">
                <p14:modId xmlns:p14="http://schemas.microsoft.com/office/powerpoint/2010/main" val="1668961959"/>
              </p:ext>
            </p:extLst>
          </p:nvPr>
        </p:nvGraphicFramePr>
        <p:xfrm>
          <a:off x="4900597" y="2174028"/>
          <a:ext cx="706630" cy="360887"/>
        </p:xfrm>
        <a:graphic>
          <a:graphicData uri="http://schemas.openxmlformats.org/drawingml/2006/table">
            <a:tbl>
              <a:tblPr/>
              <a:tblGrid>
                <a:gridCol w="429369">
                  <a:extLst>
                    <a:ext uri="{9D8B030D-6E8A-4147-A177-3AD203B41FA5}">
                      <a16:colId xmlns:a16="http://schemas.microsoft.com/office/drawing/2014/main" val="20001"/>
                    </a:ext>
                  </a:extLst>
                </a:gridCol>
                <a:gridCol w="277261">
                  <a:extLst>
                    <a:ext uri="{9D8B030D-6E8A-4147-A177-3AD203B41FA5}">
                      <a16:colId xmlns:a16="http://schemas.microsoft.com/office/drawing/2014/main" val="20002"/>
                    </a:ext>
                  </a:extLst>
                </a:gridCol>
              </a:tblGrid>
              <a:tr h="360000">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l" defTabSz="914400" rtl="0" eaLnBrk="1" fontAlgn="base" latinLnBrk="0" hangingPunct="1">
                        <a:lnSpc>
                          <a:spcPct val="120000"/>
                        </a:lnSpc>
                        <a:spcBef>
                          <a:spcPct val="0"/>
                        </a:spcBef>
                        <a:spcAft>
                          <a:spcPct val="0"/>
                        </a:spcAft>
                        <a:buClr>
                          <a:schemeClr val="folHlink"/>
                        </a:buClr>
                        <a:buSzPct val="60000"/>
                        <a:buFont typeface="Wingdings" panose="05000000000000000000" pitchFamily="2" charset="2"/>
                        <a:buNone/>
                        <a:tabLst/>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a</a:t>
                      </a:r>
                      <a:r>
                        <a:rPr kumimoji="0" lang="en-US" altLang="zh-CN" sz="1600" b="0"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i</a:t>
                      </a:r>
                      <a:endParaRPr kumimoji="1" lang="en-US" altLang="zh-CN" sz="1400" b="0" i="0" u="none" strike="noStrike" kern="1200" cap="none" normalizeH="0" baseline="0" noProof="1">
                        <a:ln>
                          <a:noFill/>
                        </a:ln>
                        <a:solidFill>
                          <a:srgbClr val="000000"/>
                        </a:solidFill>
                        <a:effectLst/>
                        <a:latin typeface="Tahoma"/>
                        <a:ea typeface="宋体"/>
                        <a:cs typeface="+mn-ea"/>
                        <a:sym typeface="+mn-lt"/>
                      </a:endParaRPr>
                    </a:p>
                  </a:txBody>
                  <a:tcPr marL="90000" marR="90000" marT="46903" marB="46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l" defTabSz="914400" rtl="0" eaLnBrk="1" fontAlgn="base" latinLnBrk="0" hangingPunct="1">
                        <a:lnSpc>
                          <a:spcPct val="120000"/>
                        </a:lnSpc>
                        <a:spcBef>
                          <a:spcPct val="0"/>
                        </a:spcBef>
                        <a:spcAft>
                          <a:spcPct val="0"/>
                        </a:spcAft>
                        <a:buClr>
                          <a:schemeClr val="folHlink"/>
                        </a:buClr>
                        <a:buSzPct val="60000"/>
                        <a:buFont typeface="Wingdings" panose="05000000000000000000" pitchFamily="2" charset="2"/>
                        <a:buNone/>
                      </a:pPr>
                      <a:endParaRPr kumimoji="1" lang="zh-CN" altLang="zh-CN" sz="1600" b="0" i="0" u="none" strike="noStrike" cap="none" normalizeH="0" baseline="0" dirty="0">
                        <a:ln>
                          <a:noFill/>
                        </a:ln>
                        <a:solidFill>
                          <a:srgbClr val="000000"/>
                        </a:solidFill>
                        <a:effectLst/>
                        <a:latin typeface="+mn-lt"/>
                        <a:ea typeface="+mn-ea"/>
                        <a:cs typeface="+mn-ea"/>
                        <a:sym typeface="+mn-lt"/>
                      </a:endParaRPr>
                    </a:p>
                  </a:txBody>
                  <a:tcPr marL="90000" marR="90000" marT="46903" marB="46903"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0"/>
                  </a:ext>
                </a:extLst>
              </a:tr>
            </a:tbl>
          </a:graphicData>
        </a:graphic>
      </p:graphicFrame>
      <p:graphicFrame>
        <p:nvGraphicFramePr>
          <p:cNvPr id="28" name="Group 13">
            <a:extLst>
              <a:ext uri="{FF2B5EF4-FFF2-40B4-BE49-F238E27FC236}">
                <a16:creationId xmlns:a16="http://schemas.microsoft.com/office/drawing/2014/main" id="{457D2714-0A2F-43AD-B817-09BF60C2F87A}"/>
              </a:ext>
            </a:extLst>
          </p:cNvPr>
          <p:cNvGraphicFramePr>
            <a:graphicFrameLocks noGrp="1"/>
          </p:cNvGraphicFramePr>
          <p:nvPr>
            <p:extLst>
              <p:ext uri="{D42A27DB-BD31-4B8C-83A1-F6EECF244321}">
                <p14:modId xmlns:p14="http://schemas.microsoft.com/office/powerpoint/2010/main" val="4278664197"/>
              </p:ext>
            </p:extLst>
          </p:nvPr>
        </p:nvGraphicFramePr>
        <p:xfrm>
          <a:off x="5841540" y="2174028"/>
          <a:ext cx="754318" cy="360887"/>
        </p:xfrm>
        <a:graphic>
          <a:graphicData uri="http://schemas.openxmlformats.org/drawingml/2006/table">
            <a:tbl>
              <a:tblPr/>
              <a:tblGrid>
                <a:gridCol w="458346">
                  <a:extLst>
                    <a:ext uri="{9D8B030D-6E8A-4147-A177-3AD203B41FA5}">
                      <a16:colId xmlns:a16="http://schemas.microsoft.com/office/drawing/2014/main" val="20001"/>
                    </a:ext>
                  </a:extLst>
                </a:gridCol>
                <a:gridCol w="295972">
                  <a:extLst>
                    <a:ext uri="{9D8B030D-6E8A-4147-A177-3AD203B41FA5}">
                      <a16:colId xmlns:a16="http://schemas.microsoft.com/office/drawing/2014/main" val="20002"/>
                    </a:ext>
                  </a:extLst>
                </a:gridCol>
              </a:tblGrid>
              <a:tr h="360000">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l" defTabSz="914400" rtl="0" eaLnBrk="1" fontAlgn="base" latinLnBrk="0" hangingPunct="1">
                        <a:lnSpc>
                          <a:spcPct val="120000"/>
                        </a:lnSpc>
                        <a:spcBef>
                          <a:spcPct val="0"/>
                        </a:spcBef>
                        <a:spcAft>
                          <a:spcPct val="0"/>
                        </a:spcAft>
                        <a:buClr>
                          <a:schemeClr val="folHlink"/>
                        </a:buClr>
                        <a:buSzPct val="60000"/>
                        <a:buFont typeface="Wingdings" panose="05000000000000000000" pitchFamily="2" charset="2"/>
                        <a:buNone/>
                        <a:tabLst/>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a</a:t>
                      </a:r>
                      <a:r>
                        <a:rPr kumimoji="0" lang="en-US" altLang="zh-CN" sz="1600" b="0"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i+1</a:t>
                      </a:r>
                      <a:endParaRPr kumimoji="1" lang="en-US" altLang="zh-CN" sz="1400" b="0" i="0" u="none" strike="noStrike" kern="1200" cap="none" normalizeH="0" baseline="0" noProof="1">
                        <a:ln>
                          <a:noFill/>
                        </a:ln>
                        <a:solidFill>
                          <a:srgbClr val="000000"/>
                        </a:solidFill>
                        <a:effectLst/>
                        <a:latin typeface="Tahoma"/>
                        <a:ea typeface="宋体"/>
                        <a:cs typeface="+mn-ea"/>
                        <a:sym typeface="+mn-lt"/>
                      </a:endParaRPr>
                    </a:p>
                  </a:txBody>
                  <a:tcPr marL="90000" marR="90000" marT="46903" marB="46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l" defTabSz="914400" rtl="0" eaLnBrk="1" fontAlgn="base" latinLnBrk="0" hangingPunct="1">
                        <a:lnSpc>
                          <a:spcPct val="120000"/>
                        </a:lnSpc>
                        <a:spcBef>
                          <a:spcPct val="0"/>
                        </a:spcBef>
                        <a:spcAft>
                          <a:spcPct val="0"/>
                        </a:spcAft>
                        <a:buClr>
                          <a:schemeClr val="folHlink"/>
                        </a:buClr>
                        <a:buSzPct val="60000"/>
                        <a:buFont typeface="Wingdings" panose="05000000000000000000" pitchFamily="2" charset="2"/>
                        <a:buNone/>
                      </a:pPr>
                      <a:endParaRPr kumimoji="1" lang="zh-CN" altLang="zh-CN" sz="1600" b="0" i="0" u="none" strike="noStrike" cap="none" normalizeH="0" baseline="0" dirty="0">
                        <a:ln>
                          <a:noFill/>
                        </a:ln>
                        <a:solidFill>
                          <a:srgbClr val="000000"/>
                        </a:solidFill>
                        <a:effectLst/>
                        <a:latin typeface="+mn-lt"/>
                        <a:ea typeface="+mn-ea"/>
                        <a:cs typeface="+mn-ea"/>
                        <a:sym typeface="+mn-lt"/>
                      </a:endParaRPr>
                    </a:p>
                  </a:txBody>
                  <a:tcPr marL="90000" marR="90000" marT="46903" marB="46903"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0"/>
                  </a:ext>
                </a:extLst>
              </a:tr>
            </a:tbl>
          </a:graphicData>
        </a:graphic>
      </p:graphicFrame>
      <p:cxnSp>
        <p:nvCxnSpPr>
          <p:cNvPr id="22" name="直接箭头连接符 21">
            <a:extLst>
              <a:ext uri="{FF2B5EF4-FFF2-40B4-BE49-F238E27FC236}">
                <a16:creationId xmlns:a16="http://schemas.microsoft.com/office/drawing/2014/main" id="{E078A64B-800C-49FB-AA6C-6E500F0038A1}"/>
              </a:ext>
            </a:extLst>
          </p:cNvPr>
          <p:cNvCxnSpPr>
            <a:cxnSpLocks/>
            <a:stCxn id="26" idx="3"/>
            <a:endCxn id="27" idx="1"/>
          </p:cNvCxnSpPr>
          <p:nvPr/>
        </p:nvCxnSpPr>
        <p:spPr>
          <a:xfrm flipV="1">
            <a:off x="4625443" y="2354471"/>
            <a:ext cx="275154" cy="13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E58D360C-642E-4069-AF29-E74929831BE1}"/>
              </a:ext>
            </a:extLst>
          </p:cNvPr>
          <p:cNvCxnSpPr/>
          <p:nvPr/>
        </p:nvCxnSpPr>
        <p:spPr>
          <a:xfrm>
            <a:off x="2889885" y="2354466"/>
            <a:ext cx="352386" cy="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07354FC3-6930-4E9A-996F-D4202BD859B3}"/>
              </a:ext>
            </a:extLst>
          </p:cNvPr>
          <p:cNvSpPr txBox="1"/>
          <p:nvPr/>
        </p:nvSpPr>
        <p:spPr>
          <a:xfrm>
            <a:off x="3214447" y="2096745"/>
            <a:ext cx="366670" cy="369332"/>
          </a:xfrm>
          <a:prstGeom prst="rect">
            <a:avLst/>
          </a:prstGeom>
          <a:noFill/>
        </p:spPr>
        <p:txBody>
          <a:bodyPr wrap="square">
            <a:spAutoFit/>
          </a:bodyPr>
          <a:lstStyle/>
          <a:p>
            <a:r>
              <a:rPr lang="en-US" altLang="zh-CN" dirty="0">
                <a:latin typeface="Times New Roman" panose="02020603050405020304" pitchFamily="18" charset="0"/>
                <a:ea typeface="微软雅黑" panose="020B0503020204020204" pitchFamily="34" charset="-122"/>
              </a:rPr>
              <a:t>… </a:t>
            </a:r>
            <a:endParaRPr lang="zh-CN" altLang="en-US" dirty="0"/>
          </a:p>
        </p:txBody>
      </p:sp>
      <p:cxnSp>
        <p:nvCxnSpPr>
          <p:cNvPr id="37" name="直接箭头连接符 36">
            <a:extLst>
              <a:ext uri="{FF2B5EF4-FFF2-40B4-BE49-F238E27FC236}">
                <a16:creationId xmlns:a16="http://schemas.microsoft.com/office/drawing/2014/main" id="{17C3561B-480D-4D21-8A8C-17148888F033}"/>
              </a:ext>
            </a:extLst>
          </p:cNvPr>
          <p:cNvCxnSpPr/>
          <p:nvPr/>
        </p:nvCxnSpPr>
        <p:spPr>
          <a:xfrm>
            <a:off x="3559932" y="2354463"/>
            <a:ext cx="352386" cy="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BEC31D08-1724-44E4-B9DB-6078B296C84F}"/>
              </a:ext>
            </a:extLst>
          </p:cNvPr>
          <p:cNvCxnSpPr>
            <a:cxnSpLocks/>
            <a:endCxn id="28" idx="1"/>
          </p:cNvCxnSpPr>
          <p:nvPr/>
        </p:nvCxnSpPr>
        <p:spPr>
          <a:xfrm>
            <a:off x="5592537" y="2354463"/>
            <a:ext cx="249003" cy="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CA4971A2-F3ED-47E7-B2B9-DC9F6A8197E2}"/>
              </a:ext>
            </a:extLst>
          </p:cNvPr>
          <p:cNvCxnSpPr/>
          <p:nvPr/>
        </p:nvCxnSpPr>
        <p:spPr>
          <a:xfrm>
            <a:off x="6437683" y="2354454"/>
            <a:ext cx="352386" cy="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A3F24EDE-3C96-4CA0-910B-31723EB7C9F5}"/>
              </a:ext>
            </a:extLst>
          </p:cNvPr>
          <p:cNvSpPr txBox="1"/>
          <p:nvPr/>
        </p:nvSpPr>
        <p:spPr>
          <a:xfrm>
            <a:off x="6730501" y="2096745"/>
            <a:ext cx="366670" cy="369332"/>
          </a:xfrm>
          <a:prstGeom prst="rect">
            <a:avLst/>
          </a:prstGeom>
          <a:noFill/>
        </p:spPr>
        <p:txBody>
          <a:bodyPr wrap="square">
            <a:spAutoFit/>
          </a:bodyPr>
          <a:lstStyle/>
          <a:p>
            <a:r>
              <a:rPr lang="en-US" altLang="zh-CN" dirty="0">
                <a:latin typeface="Times New Roman" panose="02020603050405020304" pitchFamily="18" charset="0"/>
                <a:ea typeface="微软雅黑" panose="020B0503020204020204" pitchFamily="34" charset="-122"/>
              </a:rPr>
              <a:t>… </a:t>
            </a:r>
            <a:endParaRPr lang="zh-CN" altLang="en-US" dirty="0"/>
          </a:p>
        </p:txBody>
      </p:sp>
      <p:cxnSp>
        <p:nvCxnSpPr>
          <p:cNvPr id="41" name="直接箭头连接符 40">
            <a:extLst>
              <a:ext uri="{FF2B5EF4-FFF2-40B4-BE49-F238E27FC236}">
                <a16:creationId xmlns:a16="http://schemas.microsoft.com/office/drawing/2014/main" id="{DEA1F0EE-A53C-44E1-AFF3-7DA9110A006A}"/>
              </a:ext>
            </a:extLst>
          </p:cNvPr>
          <p:cNvCxnSpPr>
            <a:cxnSpLocks/>
          </p:cNvCxnSpPr>
          <p:nvPr/>
        </p:nvCxnSpPr>
        <p:spPr>
          <a:xfrm>
            <a:off x="7037602" y="2354457"/>
            <a:ext cx="352386" cy="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2" name="Group 13">
            <a:extLst>
              <a:ext uri="{FF2B5EF4-FFF2-40B4-BE49-F238E27FC236}">
                <a16:creationId xmlns:a16="http://schemas.microsoft.com/office/drawing/2014/main" id="{98635E0E-E2A9-49DE-9BC2-CDABDCE3BF3B}"/>
              </a:ext>
            </a:extLst>
          </p:cNvPr>
          <p:cNvGraphicFramePr>
            <a:graphicFrameLocks noGrp="1"/>
          </p:cNvGraphicFramePr>
          <p:nvPr>
            <p:extLst>
              <p:ext uri="{D42A27DB-BD31-4B8C-83A1-F6EECF244321}">
                <p14:modId xmlns:p14="http://schemas.microsoft.com/office/powerpoint/2010/main" val="3737740745"/>
              </p:ext>
            </p:extLst>
          </p:nvPr>
        </p:nvGraphicFramePr>
        <p:xfrm>
          <a:off x="7389988" y="2174028"/>
          <a:ext cx="754318" cy="360887"/>
        </p:xfrm>
        <a:graphic>
          <a:graphicData uri="http://schemas.openxmlformats.org/drawingml/2006/table">
            <a:tbl>
              <a:tblPr/>
              <a:tblGrid>
                <a:gridCol w="458346">
                  <a:extLst>
                    <a:ext uri="{9D8B030D-6E8A-4147-A177-3AD203B41FA5}">
                      <a16:colId xmlns:a16="http://schemas.microsoft.com/office/drawing/2014/main" val="20001"/>
                    </a:ext>
                  </a:extLst>
                </a:gridCol>
                <a:gridCol w="295972">
                  <a:extLst>
                    <a:ext uri="{9D8B030D-6E8A-4147-A177-3AD203B41FA5}">
                      <a16:colId xmlns:a16="http://schemas.microsoft.com/office/drawing/2014/main" val="20002"/>
                    </a:ext>
                  </a:extLst>
                </a:gridCol>
              </a:tblGrid>
              <a:tr h="360000">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l" defTabSz="914400" rtl="0" eaLnBrk="1" fontAlgn="base" latinLnBrk="0" hangingPunct="1">
                        <a:lnSpc>
                          <a:spcPct val="120000"/>
                        </a:lnSpc>
                        <a:spcBef>
                          <a:spcPct val="0"/>
                        </a:spcBef>
                        <a:spcAft>
                          <a:spcPct val="0"/>
                        </a:spcAft>
                        <a:buClr>
                          <a:schemeClr val="folHlink"/>
                        </a:buClr>
                        <a:buSzPct val="60000"/>
                        <a:buFont typeface="Wingdings" panose="05000000000000000000" pitchFamily="2" charset="2"/>
                        <a:buNone/>
                        <a:tabLst/>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a</a:t>
                      </a:r>
                      <a:r>
                        <a:rPr kumimoji="0" lang="en-US" altLang="zh-CN" sz="1600" b="0"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n</a:t>
                      </a:r>
                      <a:endParaRPr kumimoji="1" lang="en-US" altLang="zh-CN" sz="1400" b="0" i="0" u="none" strike="noStrike" kern="1200" cap="none" normalizeH="0" baseline="0" noProof="1">
                        <a:ln>
                          <a:noFill/>
                        </a:ln>
                        <a:solidFill>
                          <a:srgbClr val="000000"/>
                        </a:solidFill>
                        <a:effectLst/>
                        <a:latin typeface="Tahoma"/>
                        <a:ea typeface="宋体"/>
                        <a:cs typeface="+mn-ea"/>
                        <a:sym typeface="+mn-lt"/>
                      </a:endParaRPr>
                    </a:p>
                  </a:txBody>
                  <a:tcPr marL="90000" marR="90000" marT="46903" marB="46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l" defTabSz="914400" rtl="0" eaLnBrk="1" fontAlgn="base" latinLnBrk="0" hangingPunct="1">
                        <a:lnSpc>
                          <a:spcPct val="120000"/>
                        </a:lnSpc>
                        <a:spcBef>
                          <a:spcPct val="0"/>
                        </a:spcBef>
                        <a:spcAft>
                          <a:spcPct val="0"/>
                        </a:spcAft>
                        <a:buClr>
                          <a:schemeClr val="folHlink"/>
                        </a:buClr>
                        <a:buSzPct val="60000"/>
                        <a:buFont typeface="Wingdings" panose="05000000000000000000" pitchFamily="2" charset="2"/>
                        <a:buNone/>
                      </a:pPr>
                      <a:r>
                        <a:rPr kumimoji="1" lang="en-US" altLang="zh-CN" sz="1600" b="0" i="0" u="none" strike="noStrike" cap="none" normalizeH="0" baseline="0" dirty="0">
                          <a:ln>
                            <a:noFill/>
                          </a:ln>
                          <a:solidFill>
                            <a:srgbClr val="000000"/>
                          </a:solidFill>
                          <a:effectLst/>
                          <a:latin typeface="+mn-lt"/>
                          <a:ea typeface="+mn-ea"/>
                          <a:cs typeface="+mn-ea"/>
                          <a:sym typeface="+mn-lt"/>
                        </a:rPr>
                        <a:t>^</a:t>
                      </a:r>
                      <a:endParaRPr kumimoji="1" lang="zh-CN" altLang="zh-CN" sz="1600" b="0" i="0" u="none" strike="noStrike" cap="none" normalizeH="0" baseline="0" dirty="0">
                        <a:ln>
                          <a:noFill/>
                        </a:ln>
                        <a:solidFill>
                          <a:srgbClr val="000000"/>
                        </a:solidFill>
                        <a:effectLst/>
                        <a:latin typeface="+mn-lt"/>
                        <a:ea typeface="+mn-ea"/>
                        <a:cs typeface="+mn-ea"/>
                        <a:sym typeface="+mn-lt"/>
                      </a:endParaRPr>
                    </a:p>
                  </a:txBody>
                  <a:tcPr marL="90000" marR="90000" marT="46903" marB="46903"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0"/>
                  </a:ext>
                </a:extLst>
              </a:tr>
            </a:tbl>
          </a:graphicData>
        </a:graphic>
      </p:graphicFrame>
      <p:graphicFrame>
        <p:nvGraphicFramePr>
          <p:cNvPr id="51" name="Group 13">
            <a:extLst>
              <a:ext uri="{FF2B5EF4-FFF2-40B4-BE49-F238E27FC236}">
                <a16:creationId xmlns:a16="http://schemas.microsoft.com/office/drawing/2014/main" id="{996DAA2E-7596-40F1-A213-E78C0CDD2FD8}"/>
              </a:ext>
            </a:extLst>
          </p:cNvPr>
          <p:cNvGraphicFramePr>
            <a:graphicFrameLocks noGrp="1"/>
          </p:cNvGraphicFramePr>
          <p:nvPr>
            <p:extLst>
              <p:ext uri="{D42A27DB-BD31-4B8C-83A1-F6EECF244321}">
                <p14:modId xmlns:p14="http://schemas.microsoft.com/office/powerpoint/2010/main" val="3240028910"/>
              </p:ext>
            </p:extLst>
          </p:nvPr>
        </p:nvGraphicFramePr>
        <p:xfrm>
          <a:off x="2293742" y="1732472"/>
          <a:ext cx="740174" cy="227347"/>
        </p:xfrm>
        <a:graphic>
          <a:graphicData uri="http://schemas.openxmlformats.org/drawingml/2006/table">
            <a:tbl>
              <a:tblPr/>
              <a:tblGrid>
                <a:gridCol w="740174">
                  <a:extLst>
                    <a:ext uri="{9D8B030D-6E8A-4147-A177-3AD203B41FA5}">
                      <a16:colId xmlns:a16="http://schemas.microsoft.com/office/drawing/2014/main" val="20001"/>
                    </a:ext>
                  </a:extLst>
                </a:gridCol>
              </a:tblGrid>
              <a:tr h="155662">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20000"/>
                        </a:lnSpc>
                        <a:spcBef>
                          <a:spcPct val="0"/>
                        </a:spcBef>
                        <a:spcAft>
                          <a:spcPct val="0"/>
                        </a:spcAft>
                        <a:buClr>
                          <a:schemeClr val="folHlink"/>
                        </a:buClr>
                        <a:buSzPct val="60000"/>
                        <a:buFont typeface="Wingdings" panose="05000000000000000000" pitchFamily="2" charset="2"/>
                        <a:buNone/>
                      </a:pPr>
                      <a:endParaRPr kumimoji="1" lang="en-US" altLang="zh-CN" sz="800" b="0" i="0" u="none" strike="noStrike" cap="none" normalizeH="0" baseline="0" noProof="1">
                        <a:ln>
                          <a:noFill/>
                        </a:ln>
                        <a:solidFill>
                          <a:srgbClr val="000000"/>
                        </a:solidFill>
                        <a:effectLst/>
                        <a:latin typeface="+mn-lt"/>
                        <a:ea typeface="+mn-ea"/>
                        <a:cs typeface="+mn-ea"/>
                        <a:sym typeface="+mn-lt"/>
                      </a:endParaRPr>
                    </a:p>
                  </a:txBody>
                  <a:tcPr marL="90000" marR="90000" marT="46903" marB="46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B7DEE8"/>
                    </a:solidFill>
                  </a:tcPr>
                </a:tc>
                <a:extLst>
                  <a:ext uri="{0D108BD9-81ED-4DB2-BD59-A6C34878D82A}">
                    <a16:rowId xmlns:a16="http://schemas.microsoft.com/office/drawing/2014/main" val="10000"/>
                  </a:ext>
                </a:extLst>
              </a:tr>
            </a:tbl>
          </a:graphicData>
        </a:graphic>
      </p:graphicFrame>
      <p:cxnSp>
        <p:nvCxnSpPr>
          <p:cNvPr id="49" name="直接箭头连接符 48">
            <a:extLst>
              <a:ext uri="{FF2B5EF4-FFF2-40B4-BE49-F238E27FC236}">
                <a16:creationId xmlns:a16="http://schemas.microsoft.com/office/drawing/2014/main" id="{F6F5D6C5-BFDB-4017-B020-597A6489C95A}"/>
              </a:ext>
            </a:extLst>
          </p:cNvPr>
          <p:cNvCxnSpPr>
            <a:cxnSpLocks/>
            <a:stCxn id="51" idx="2"/>
            <a:endCxn id="25" idx="0"/>
          </p:cNvCxnSpPr>
          <p:nvPr/>
        </p:nvCxnSpPr>
        <p:spPr>
          <a:xfrm>
            <a:off x="2663829" y="1959819"/>
            <a:ext cx="0" cy="2142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文本框 59">
            <a:extLst>
              <a:ext uri="{FF2B5EF4-FFF2-40B4-BE49-F238E27FC236}">
                <a16:creationId xmlns:a16="http://schemas.microsoft.com/office/drawing/2014/main" id="{98F212E1-4D0A-48B9-A793-9E1D210DDC36}"/>
              </a:ext>
            </a:extLst>
          </p:cNvPr>
          <p:cNvSpPr txBox="1"/>
          <p:nvPr/>
        </p:nvSpPr>
        <p:spPr>
          <a:xfrm>
            <a:off x="1986402" y="1607160"/>
            <a:ext cx="328256" cy="395749"/>
          </a:xfrm>
          <a:prstGeom prst="rect">
            <a:avLst/>
          </a:prstGeom>
          <a:noFill/>
        </p:spPr>
        <p:txBody>
          <a:bodyPr wrap="square">
            <a:spAutoFit/>
          </a:bodyPr>
          <a:lstStyle/>
          <a:p>
            <a:pPr marL="0" marR="0" lvl="0" indent="0" algn="ctr" defTabSz="914400" rtl="0" eaLnBrk="1" fontAlgn="base" latinLnBrk="0" hangingPunct="1">
              <a:lnSpc>
                <a:spcPct val="120000"/>
              </a:lnSpc>
              <a:spcBef>
                <a:spcPct val="0"/>
              </a:spcBef>
              <a:spcAft>
                <a:spcPct val="0"/>
              </a:spcAft>
              <a:buClr>
                <a:schemeClr val="folHlink"/>
              </a:buClr>
              <a:buSzPct val="60000"/>
              <a:buFont typeface="Wingdings" panose="05000000000000000000" pitchFamily="2" charset="2"/>
              <a:buNone/>
            </a:pPr>
            <a:r>
              <a:rPr kumimoji="1" lang="en-US" altLang="zh-CN" sz="1800" b="0" i="0" u="none" strike="noStrike" cap="none" normalizeH="0" baseline="0" noProof="1">
                <a:ln>
                  <a:noFill/>
                </a:ln>
                <a:solidFill>
                  <a:srgbClr val="000000"/>
                </a:solidFill>
                <a:effectLst/>
                <a:latin typeface="+mn-lt"/>
                <a:ea typeface="+mn-ea"/>
                <a:cs typeface="+mn-ea"/>
                <a:sym typeface="+mn-lt"/>
              </a:rPr>
              <a:t>T</a:t>
            </a:r>
          </a:p>
        </p:txBody>
      </p:sp>
      <p:sp>
        <p:nvSpPr>
          <p:cNvPr id="62" name="文本框 61">
            <a:extLst>
              <a:ext uri="{FF2B5EF4-FFF2-40B4-BE49-F238E27FC236}">
                <a16:creationId xmlns:a16="http://schemas.microsoft.com/office/drawing/2014/main" id="{B3BDC457-F34B-4660-BC15-530EE2259CF0}"/>
              </a:ext>
            </a:extLst>
          </p:cNvPr>
          <p:cNvSpPr txBox="1"/>
          <p:nvPr/>
        </p:nvSpPr>
        <p:spPr>
          <a:xfrm>
            <a:off x="4070290" y="2635282"/>
            <a:ext cx="1401598" cy="338554"/>
          </a:xfrm>
          <a:prstGeom prst="rect">
            <a:avLst/>
          </a:prstGeom>
          <a:noFill/>
        </p:spPr>
        <p:txBody>
          <a:bodyPr wrap="square">
            <a:spAutoFit/>
          </a:bodyPr>
          <a:lstStyle/>
          <a:p>
            <a:r>
              <a:rPr lang="zh-CN" altLang="en-US" sz="1600" dirty="0">
                <a:latin typeface="Times New Roman" panose="02020603050405020304" pitchFamily="18" charset="0"/>
                <a:ea typeface="微软雅黑" panose="020B0503020204020204" pitchFamily="34" charset="-122"/>
              </a:rPr>
              <a:t>单向链表</a:t>
            </a:r>
            <a:endParaRPr lang="zh-CN" altLang="en-US" sz="1600" dirty="0"/>
          </a:p>
        </p:txBody>
      </p:sp>
      <p:graphicFrame>
        <p:nvGraphicFramePr>
          <p:cNvPr id="67" name="Group 13">
            <a:extLst>
              <a:ext uri="{FF2B5EF4-FFF2-40B4-BE49-F238E27FC236}">
                <a16:creationId xmlns:a16="http://schemas.microsoft.com/office/drawing/2014/main" id="{3F721F18-D72A-4010-B416-D9CFC2DA4DBD}"/>
              </a:ext>
            </a:extLst>
          </p:cNvPr>
          <p:cNvGraphicFramePr>
            <a:graphicFrameLocks noGrp="1"/>
          </p:cNvGraphicFramePr>
          <p:nvPr>
            <p:extLst>
              <p:ext uri="{D42A27DB-BD31-4B8C-83A1-F6EECF244321}">
                <p14:modId xmlns:p14="http://schemas.microsoft.com/office/powerpoint/2010/main" val="3513644512"/>
              </p:ext>
            </p:extLst>
          </p:nvPr>
        </p:nvGraphicFramePr>
        <p:xfrm>
          <a:off x="4067102" y="3483845"/>
          <a:ext cx="974546" cy="360887"/>
        </p:xfrm>
        <a:graphic>
          <a:graphicData uri="http://schemas.openxmlformats.org/drawingml/2006/table">
            <a:tbl>
              <a:tblPr/>
              <a:tblGrid>
                <a:gridCol w="258167">
                  <a:extLst>
                    <a:ext uri="{9D8B030D-6E8A-4147-A177-3AD203B41FA5}">
                      <a16:colId xmlns:a16="http://schemas.microsoft.com/office/drawing/2014/main" val="20000"/>
                    </a:ext>
                  </a:extLst>
                </a:gridCol>
                <a:gridCol w="425046">
                  <a:extLst>
                    <a:ext uri="{9D8B030D-6E8A-4147-A177-3AD203B41FA5}">
                      <a16:colId xmlns:a16="http://schemas.microsoft.com/office/drawing/2014/main" val="20001"/>
                    </a:ext>
                  </a:extLst>
                </a:gridCol>
                <a:gridCol w="291333">
                  <a:extLst>
                    <a:ext uri="{9D8B030D-6E8A-4147-A177-3AD203B41FA5}">
                      <a16:colId xmlns:a16="http://schemas.microsoft.com/office/drawing/2014/main" val="20002"/>
                    </a:ext>
                  </a:extLst>
                </a:gridCol>
              </a:tblGrid>
              <a:tr h="360000">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20000"/>
                        </a:lnSpc>
                        <a:spcBef>
                          <a:spcPct val="0"/>
                        </a:spcBef>
                        <a:spcAft>
                          <a:spcPct val="0"/>
                        </a:spcAft>
                        <a:buClr>
                          <a:srgbClr val="800080"/>
                        </a:buClr>
                        <a:buSzPct val="60000"/>
                        <a:buFont typeface="Wingdings" panose="05000000000000000000" pitchFamily="2" charset="2"/>
                        <a:buNone/>
                        <a:tabLst/>
                        <a:defRPr/>
                      </a:pPr>
                      <a:r>
                        <a:rPr kumimoji="1" lang="zh-CN" altLang="zh-CN" sz="1600" b="0" i="0" u="none" strike="noStrike" kern="1200" cap="none" spc="0" normalizeH="0" baseline="0" noProof="1">
                          <a:ln>
                            <a:noFill/>
                          </a:ln>
                          <a:solidFill>
                            <a:srgbClr val="000000"/>
                          </a:solidFill>
                          <a:effectLst/>
                          <a:uLnTx/>
                          <a:uFillTx/>
                          <a:latin typeface="Times New Roman"/>
                          <a:ea typeface="微软雅黑"/>
                          <a:cs typeface="+mn-ea"/>
                          <a:sym typeface="+mn-lt"/>
                        </a:rPr>
                        <a:t>∧</a:t>
                      </a:r>
                    </a:p>
                  </a:txBody>
                  <a:tcPr marL="90000" marR="90000" marT="46903" marB="46903"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l" defTabSz="914400" rtl="0" eaLnBrk="1" fontAlgn="base" latinLnBrk="0" hangingPunct="1">
                        <a:lnSpc>
                          <a:spcPct val="120000"/>
                        </a:lnSpc>
                        <a:spcBef>
                          <a:spcPct val="0"/>
                        </a:spcBef>
                        <a:spcAft>
                          <a:spcPct val="0"/>
                        </a:spcAft>
                        <a:buClr>
                          <a:schemeClr val="folHlink"/>
                        </a:buClr>
                        <a:buSzPct val="60000"/>
                        <a:buFont typeface="Wingdings" panose="05000000000000000000" pitchFamily="2" charset="2"/>
                        <a:buNone/>
                        <a:tabLst/>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a</a:t>
                      </a:r>
                      <a:r>
                        <a:rPr kumimoji="0" lang="en-US" altLang="zh-CN" sz="1600" b="0"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i-1</a:t>
                      </a:r>
                      <a:endParaRPr kumimoji="1" lang="en-US" altLang="zh-CN" sz="1400" b="0" i="0" u="none" strike="noStrike" kern="1200" cap="none" normalizeH="0" baseline="0" noProof="1">
                        <a:ln>
                          <a:noFill/>
                        </a:ln>
                        <a:solidFill>
                          <a:srgbClr val="000000"/>
                        </a:solidFill>
                        <a:effectLst/>
                        <a:latin typeface="Tahoma"/>
                        <a:ea typeface="宋体"/>
                        <a:cs typeface="+mn-ea"/>
                        <a:sym typeface="+mn-lt"/>
                      </a:endParaRPr>
                    </a:p>
                  </a:txBody>
                  <a:tcPr marL="90000" marR="90000" marT="46903" marB="46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20000"/>
                        </a:lnSpc>
                        <a:spcBef>
                          <a:spcPct val="0"/>
                        </a:spcBef>
                        <a:spcAft>
                          <a:spcPct val="0"/>
                        </a:spcAft>
                        <a:buClr>
                          <a:schemeClr val="folHlink"/>
                        </a:buClr>
                        <a:buSzPct val="60000"/>
                        <a:buFont typeface="Wingdings" panose="05000000000000000000" pitchFamily="2" charset="2"/>
                        <a:buNone/>
                      </a:pPr>
                      <a:endParaRPr kumimoji="1" lang="zh-CN" altLang="zh-CN" sz="1600" b="0" i="0" u="none" strike="noStrike" cap="none" normalizeH="0" baseline="0" dirty="0">
                        <a:ln>
                          <a:noFill/>
                        </a:ln>
                        <a:solidFill>
                          <a:srgbClr val="000000"/>
                        </a:solidFill>
                        <a:effectLst/>
                        <a:latin typeface="+mn-lt"/>
                        <a:ea typeface="+mn-ea"/>
                        <a:cs typeface="+mn-ea"/>
                        <a:sym typeface="+mn-lt"/>
                      </a:endParaRPr>
                    </a:p>
                  </a:txBody>
                  <a:tcPr marL="90000" marR="90000" marT="46903" marB="46903"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0"/>
                  </a:ext>
                </a:extLst>
              </a:tr>
            </a:tbl>
          </a:graphicData>
        </a:graphic>
      </p:graphicFrame>
      <p:cxnSp>
        <p:nvCxnSpPr>
          <p:cNvPr id="69" name="直接箭头连接符 68">
            <a:extLst>
              <a:ext uri="{FF2B5EF4-FFF2-40B4-BE49-F238E27FC236}">
                <a16:creationId xmlns:a16="http://schemas.microsoft.com/office/drawing/2014/main" id="{2A1B623F-869B-44C4-9DEA-9CE1B7AF19FA}"/>
              </a:ext>
            </a:extLst>
          </p:cNvPr>
          <p:cNvCxnSpPr>
            <a:cxnSpLocks/>
          </p:cNvCxnSpPr>
          <p:nvPr/>
        </p:nvCxnSpPr>
        <p:spPr>
          <a:xfrm flipV="1">
            <a:off x="3099195" y="3569193"/>
            <a:ext cx="301069" cy="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ECFCBDE8-553A-45B9-9991-1D5C5279ADDB}"/>
              </a:ext>
            </a:extLst>
          </p:cNvPr>
          <p:cNvSpPr txBox="1"/>
          <p:nvPr/>
        </p:nvSpPr>
        <p:spPr>
          <a:xfrm>
            <a:off x="3356208" y="3308703"/>
            <a:ext cx="366670" cy="369332"/>
          </a:xfrm>
          <a:prstGeom prst="rect">
            <a:avLst/>
          </a:prstGeom>
          <a:noFill/>
        </p:spPr>
        <p:txBody>
          <a:bodyPr wrap="square">
            <a:spAutoFit/>
          </a:bodyPr>
          <a:lstStyle/>
          <a:p>
            <a:r>
              <a:rPr lang="en-US" altLang="zh-CN" dirty="0">
                <a:latin typeface="Times New Roman" panose="02020603050405020304" pitchFamily="18" charset="0"/>
                <a:ea typeface="微软雅黑" panose="020B0503020204020204" pitchFamily="34" charset="-122"/>
              </a:rPr>
              <a:t>… </a:t>
            </a:r>
            <a:endParaRPr lang="zh-CN" altLang="en-US" dirty="0"/>
          </a:p>
        </p:txBody>
      </p:sp>
      <p:cxnSp>
        <p:nvCxnSpPr>
          <p:cNvPr id="71" name="直接箭头连接符 70">
            <a:extLst>
              <a:ext uri="{FF2B5EF4-FFF2-40B4-BE49-F238E27FC236}">
                <a16:creationId xmlns:a16="http://schemas.microsoft.com/office/drawing/2014/main" id="{CA84DA20-30FC-49CE-89F6-0F5EB35A2DBA}"/>
              </a:ext>
            </a:extLst>
          </p:cNvPr>
          <p:cNvCxnSpPr>
            <a:cxnSpLocks/>
          </p:cNvCxnSpPr>
          <p:nvPr/>
        </p:nvCxnSpPr>
        <p:spPr>
          <a:xfrm>
            <a:off x="3690515" y="3559669"/>
            <a:ext cx="352386" cy="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6BD0B54A-C30D-4575-BA5A-820FE437C15F}"/>
              </a:ext>
            </a:extLst>
          </p:cNvPr>
          <p:cNvCxnSpPr>
            <a:cxnSpLocks/>
          </p:cNvCxnSpPr>
          <p:nvPr/>
        </p:nvCxnSpPr>
        <p:spPr>
          <a:xfrm flipH="1">
            <a:off x="3092556" y="3733443"/>
            <a:ext cx="3077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文本框 72">
            <a:extLst>
              <a:ext uri="{FF2B5EF4-FFF2-40B4-BE49-F238E27FC236}">
                <a16:creationId xmlns:a16="http://schemas.microsoft.com/office/drawing/2014/main" id="{7BA51A38-337E-4121-82C2-EFF587539F76}"/>
              </a:ext>
            </a:extLst>
          </p:cNvPr>
          <p:cNvSpPr txBox="1"/>
          <p:nvPr/>
        </p:nvSpPr>
        <p:spPr>
          <a:xfrm>
            <a:off x="3356208" y="3484924"/>
            <a:ext cx="366670" cy="369332"/>
          </a:xfrm>
          <a:prstGeom prst="rect">
            <a:avLst/>
          </a:prstGeom>
          <a:noFill/>
        </p:spPr>
        <p:txBody>
          <a:bodyPr wrap="square">
            <a:spAutoFit/>
          </a:bodyPr>
          <a:lstStyle/>
          <a:p>
            <a:r>
              <a:rPr lang="en-US" altLang="zh-CN" dirty="0">
                <a:latin typeface="Times New Roman" panose="02020603050405020304" pitchFamily="18" charset="0"/>
                <a:ea typeface="微软雅黑" panose="020B0503020204020204" pitchFamily="34" charset="-122"/>
              </a:rPr>
              <a:t>… </a:t>
            </a:r>
            <a:endParaRPr lang="zh-CN" altLang="en-US" dirty="0"/>
          </a:p>
        </p:txBody>
      </p:sp>
      <p:cxnSp>
        <p:nvCxnSpPr>
          <p:cNvPr id="74" name="直接箭头连接符 73">
            <a:extLst>
              <a:ext uri="{FF2B5EF4-FFF2-40B4-BE49-F238E27FC236}">
                <a16:creationId xmlns:a16="http://schemas.microsoft.com/office/drawing/2014/main" id="{AC119D78-AA33-49FE-9138-B7DE3756EE8F}"/>
              </a:ext>
            </a:extLst>
          </p:cNvPr>
          <p:cNvCxnSpPr>
            <a:cxnSpLocks/>
          </p:cNvCxnSpPr>
          <p:nvPr/>
        </p:nvCxnSpPr>
        <p:spPr>
          <a:xfrm flipH="1">
            <a:off x="3718195" y="3723919"/>
            <a:ext cx="3489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76" name="Group 13">
            <a:extLst>
              <a:ext uri="{FF2B5EF4-FFF2-40B4-BE49-F238E27FC236}">
                <a16:creationId xmlns:a16="http://schemas.microsoft.com/office/drawing/2014/main" id="{32E86A86-4BD6-43C5-BA61-6BD3B880D2F5}"/>
              </a:ext>
            </a:extLst>
          </p:cNvPr>
          <p:cNvGraphicFramePr>
            <a:graphicFrameLocks noGrp="1"/>
          </p:cNvGraphicFramePr>
          <p:nvPr>
            <p:extLst>
              <p:ext uri="{D42A27DB-BD31-4B8C-83A1-F6EECF244321}">
                <p14:modId xmlns:p14="http://schemas.microsoft.com/office/powerpoint/2010/main" val="1832132800"/>
              </p:ext>
            </p:extLst>
          </p:nvPr>
        </p:nvGraphicFramePr>
        <p:xfrm>
          <a:off x="2126597" y="3493369"/>
          <a:ext cx="974546" cy="360887"/>
        </p:xfrm>
        <a:graphic>
          <a:graphicData uri="http://schemas.openxmlformats.org/drawingml/2006/table">
            <a:tbl>
              <a:tblPr/>
              <a:tblGrid>
                <a:gridCol w="258167">
                  <a:extLst>
                    <a:ext uri="{9D8B030D-6E8A-4147-A177-3AD203B41FA5}">
                      <a16:colId xmlns:a16="http://schemas.microsoft.com/office/drawing/2014/main" val="20000"/>
                    </a:ext>
                  </a:extLst>
                </a:gridCol>
                <a:gridCol w="425046">
                  <a:extLst>
                    <a:ext uri="{9D8B030D-6E8A-4147-A177-3AD203B41FA5}">
                      <a16:colId xmlns:a16="http://schemas.microsoft.com/office/drawing/2014/main" val="20001"/>
                    </a:ext>
                  </a:extLst>
                </a:gridCol>
                <a:gridCol w="291333">
                  <a:extLst>
                    <a:ext uri="{9D8B030D-6E8A-4147-A177-3AD203B41FA5}">
                      <a16:colId xmlns:a16="http://schemas.microsoft.com/office/drawing/2014/main" val="20002"/>
                    </a:ext>
                  </a:extLst>
                </a:gridCol>
              </a:tblGrid>
              <a:tr h="360000">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20000"/>
                        </a:lnSpc>
                        <a:spcBef>
                          <a:spcPct val="0"/>
                        </a:spcBef>
                        <a:spcAft>
                          <a:spcPct val="0"/>
                        </a:spcAft>
                        <a:buClr>
                          <a:srgbClr val="800080"/>
                        </a:buClr>
                        <a:buSzPct val="60000"/>
                        <a:buFont typeface="Wingdings" panose="05000000000000000000" pitchFamily="2" charset="2"/>
                        <a:buNone/>
                        <a:tabLst/>
                        <a:defRPr/>
                      </a:pPr>
                      <a:r>
                        <a:rPr kumimoji="1" lang="zh-CN" altLang="zh-CN" sz="1600" b="0" i="0" u="none" strike="noStrike" kern="1200" cap="none" spc="0" normalizeH="0" baseline="0" noProof="1">
                          <a:ln>
                            <a:noFill/>
                          </a:ln>
                          <a:solidFill>
                            <a:srgbClr val="000000"/>
                          </a:solidFill>
                          <a:effectLst/>
                          <a:uLnTx/>
                          <a:uFillTx/>
                          <a:latin typeface="Times New Roman"/>
                          <a:ea typeface="微软雅黑"/>
                          <a:cs typeface="+mn-ea"/>
                          <a:sym typeface="+mn-lt"/>
                        </a:rPr>
                        <a:t>∧</a:t>
                      </a:r>
                    </a:p>
                  </a:txBody>
                  <a:tcPr marL="90000" marR="90000" marT="46903" marB="46903"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l" defTabSz="914400" rtl="0" eaLnBrk="1" fontAlgn="base" latinLnBrk="0" hangingPunct="1">
                        <a:lnSpc>
                          <a:spcPct val="120000"/>
                        </a:lnSpc>
                        <a:spcBef>
                          <a:spcPct val="0"/>
                        </a:spcBef>
                        <a:spcAft>
                          <a:spcPct val="0"/>
                        </a:spcAft>
                        <a:buClr>
                          <a:schemeClr val="folHlink"/>
                        </a:buClr>
                        <a:buSzPct val="60000"/>
                        <a:buFont typeface="Wingdings" panose="05000000000000000000" pitchFamily="2" charset="2"/>
                        <a:buNone/>
                        <a:tabLst/>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a</a:t>
                      </a:r>
                      <a:r>
                        <a:rPr kumimoji="0" lang="en-US" altLang="zh-CN" sz="1600" b="0"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1</a:t>
                      </a:r>
                      <a:endParaRPr kumimoji="1" lang="en-US" altLang="zh-CN" sz="1400" b="0" i="0" u="none" strike="noStrike" kern="1200" cap="none" normalizeH="0" baseline="0" noProof="1">
                        <a:ln>
                          <a:noFill/>
                        </a:ln>
                        <a:solidFill>
                          <a:srgbClr val="000000"/>
                        </a:solidFill>
                        <a:effectLst/>
                        <a:latin typeface="Tahoma"/>
                        <a:ea typeface="宋体"/>
                        <a:cs typeface="+mn-ea"/>
                        <a:sym typeface="+mn-lt"/>
                      </a:endParaRPr>
                    </a:p>
                  </a:txBody>
                  <a:tcPr marL="90000" marR="90000" marT="46903" marB="46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20000"/>
                        </a:lnSpc>
                        <a:spcBef>
                          <a:spcPct val="0"/>
                        </a:spcBef>
                        <a:spcAft>
                          <a:spcPct val="0"/>
                        </a:spcAft>
                        <a:buClr>
                          <a:schemeClr val="folHlink"/>
                        </a:buClr>
                        <a:buSzPct val="60000"/>
                        <a:buFont typeface="Wingdings" panose="05000000000000000000" pitchFamily="2" charset="2"/>
                        <a:buNone/>
                      </a:pPr>
                      <a:endParaRPr kumimoji="1" lang="zh-CN" altLang="zh-CN" sz="1600" b="0" i="0" u="none" strike="noStrike" cap="none" normalizeH="0" baseline="0" dirty="0">
                        <a:ln>
                          <a:noFill/>
                        </a:ln>
                        <a:solidFill>
                          <a:srgbClr val="000000"/>
                        </a:solidFill>
                        <a:effectLst/>
                        <a:latin typeface="+mn-lt"/>
                        <a:ea typeface="+mn-ea"/>
                        <a:cs typeface="+mn-ea"/>
                        <a:sym typeface="+mn-lt"/>
                      </a:endParaRPr>
                    </a:p>
                  </a:txBody>
                  <a:tcPr marL="90000" marR="90000" marT="46903" marB="46903"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0"/>
                  </a:ext>
                </a:extLst>
              </a:tr>
            </a:tbl>
          </a:graphicData>
        </a:graphic>
      </p:graphicFrame>
      <p:graphicFrame>
        <p:nvGraphicFramePr>
          <p:cNvPr id="79" name="Group 13">
            <a:extLst>
              <a:ext uri="{FF2B5EF4-FFF2-40B4-BE49-F238E27FC236}">
                <a16:creationId xmlns:a16="http://schemas.microsoft.com/office/drawing/2014/main" id="{50D2B8F1-BF07-443A-B290-367617E7FB99}"/>
              </a:ext>
            </a:extLst>
          </p:cNvPr>
          <p:cNvGraphicFramePr>
            <a:graphicFrameLocks noGrp="1"/>
          </p:cNvGraphicFramePr>
          <p:nvPr>
            <p:extLst>
              <p:ext uri="{D42A27DB-BD31-4B8C-83A1-F6EECF244321}">
                <p14:modId xmlns:p14="http://schemas.microsoft.com/office/powerpoint/2010/main" val="4211054133"/>
              </p:ext>
            </p:extLst>
          </p:nvPr>
        </p:nvGraphicFramePr>
        <p:xfrm>
          <a:off x="5378625" y="3483844"/>
          <a:ext cx="974546" cy="360887"/>
        </p:xfrm>
        <a:graphic>
          <a:graphicData uri="http://schemas.openxmlformats.org/drawingml/2006/table">
            <a:tbl>
              <a:tblPr/>
              <a:tblGrid>
                <a:gridCol w="258167">
                  <a:extLst>
                    <a:ext uri="{9D8B030D-6E8A-4147-A177-3AD203B41FA5}">
                      <a16:colId xmlns:a16="http://schemas.microsoft.com/office/drawing/2014/main" val="20000"/>
                    </a:ext>
                  </a:extLst>
                </a:gridCol>
                <a:gridCol w="425046">
                  <a:extLst>
                    <a:ext uri="{9D8B030D-6E8A-4147-A177-3AD203B41FA5}">
                      <a16:colId xmlns:a16="http://schemas.microsoft.com/office/drawing/2014/main" val="20001"/>
                    </a:ext>
                  </a:extLst>
                </a:gridCol>
                <a:gridCol w="291333">
                  <a:extLst>
                    <a:ext uri="{9D8B030D-6E8A-4147-A177-3AD203B41FA5}">
                      <a16:colId xmlns:a16="http://schemas.microsoft.com/office/drawing/2014/main" val="20002"/>
                    </a:ext>
                  </a:extLst>
                </a:gridCol>
              </a:tblGrid>
              <a:tr h="360000">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20000"/>
                        </a:lnSpc>
                        <a:spcBef>
                          <a:spcPct val="0"/>
                        </a:spcBef>
                        <a:spcAft>
                          <a:spcPct val="0"/>
                        </a:spcAft>
                        <a:buClr>
                          <a:srgbClr val="800080"/>
                        </a:buClr>
                        <a:buSzPct val="60000"/>
                        <a:buFont typeface="Wingdings" panose="05000000000000000000" pitchFamily="2" charset="2"/>
                        <a:buNone/>
                        <a:tabLst/>
                        <a:defRPr/>
                      </a:pPr>
                      <a:r>
                        <a:rPr kumimoji="1" lang="zh-CN" altLang="zh-CN" sz="1600" b="0" i="0" u="none" strike="noStrike" kern="1200" cap="none" spc="0" normalizeH="0" baseline="0" noProof="1">
                          <a:ln>
                            <a:noFill/>
                          </a:ln>
                          <a:solidFill>
                            <a:srgbClr val="000000"/>
                          </a:solidFill>
                          <a:effectLst/>
                          <a:uLnTx/>
                          <a:uFillTx/>
                          <a:latin typeface="Times New Roman"/>
                          <a:ea typeface="微软雅黑"/>
                          <a:cs typeface="+mn-ea"/>
                          <a:sym typeface="+mn-lt"/>
                        </a:rPr>
                        <a:t>∧</a:t>
                      </a:r>
                    </a:p>
                  </a:txBody>
                  <a:tcPr marL="90000" marR="90000" marT="46903" marB="46903"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l" defTabSz="914400" rtl="0" eaLnBrk="1" fontAlgn="base" latinLnBrk="0" hangingPunct="1">
                        <a:lnSpc>
                          <a:spcPct val="120000"/>
                        </a:lnSpc>
                        <a:spcBef>
                          <a:spcPct val="0"/>
                        </a:spcBef>
                        <a:spcAft>
                          <a:spcPct val="0"/>
                        </a:spcAft>
                        <a:buClr>
                          <a:schemeClr val="folHlink"/>
                        </a:buClr>
                        <a:buSzPct val="60000"/>
                        <a:buFont typeface="Wingdings" panose="05000000000000000000" pitchFamily="2" charset="2"/>
                        <a:buNone/>
                        <a:tabLst/>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a</a:t>
                      </a:r>
                      <a:r>
                        <a:rPr kumimoji="0" lang="en-US" altLang="zh-CN" sz="1600" b="0"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i</a:t>
                      </a:r>
                      <a:endParaRPr kumimoji="1" lang="en-US" altLang="zh-CN" sz="1400" b="0" i="0" u="none" strike="noStrike" kern="1200" cap="none" normalizeH="0" baseline="0" noProof="1">
                        <a:ln>
                          <a:noFill/>
                        </a:ln>
                        <a:solidFill>
                          <a:srgbClr val="000000"/>
                        </a:solidFill>
                        <a:effectLst/>
                        <a:latin typeface="Tahoma"/>
                        <a:ea typeface="宋体"/>
                        <a:cs typeface="+mn-ea"/>
                        <a:sym typeface="+mn-lt"/>
                      </a:endParaRPr>
                    </a:p>
                  </a:txBody>
                  <a:tcPr marL="90000" marR="90000" marT="46903" marB="46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20000"/>
                        </a:lnSpc>
                        <a:spcBef>
                          <a:spcPct val="0"/>
                        </a:spcBef>
                        <a:spcAft>
                          <a:spcPct val="0"/>
                        </a:spcAft>
                        <a:buClr>
                          <a:schemeClr val="folHlink"/>
                        </a:buClr>
                        <a:buSzPct val="60000"/>
                        <a:buFont typeface="Wingdings" panose="05000000000000000000" pitchFamily="2" charset="2"/>
                        <a:buNone/>
                      </a:pPr>
                      <a:endParaRPr kumimoji="1" lang="zh-CN" altLang="zh-CN" sz="1600" b="0" i="0" u="none" strike="noStrike" cap="none" normalizeH="0" baseline="0" dirty="0">
                        <a:ln>
                          <a:noFill/>
                        </a:ln>
                        <a:solidFill>
                          <a:srgbClr val="000000"/>
                        </a:solidFill>
                        <a:effectLst/>
                        <a:latin typeface="+mn-lt"/>
                        <a:ea typeface="+mn-ea"/>
                        <a:cs typeface="+mn-ea"/>
                        <a:sym typeface="+mn-lt"/>
                      </a:endParaRPr>
                    </a:p>
                  </a:txBody>
                  <a:tcPr marL="90000" marR="90000" marT="46903" marB="46903"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0"/>
                  </a:ext>
                </a:extLst>
              </a:tr>
            </a:tbl>
          </a:graphicData>
        </a:graphic>
      </p:graphicFrame>
      <p:cxnSp>
        <p:nvCxnSpPr>
          <p:cNvPr id="80" name="直接箭头连接符 79">
            <a:extLst>
              <a:ext uri="{FF2B5EF4-FFF2-40B4-BE49-F238E27FC236}">
                <a16:creationId xmlns:a16="http://schemas.microsoft.com/office/drawing/2014/main" id="{E3428BC2-0F96-4D84-A93A-64469095E5D4}"/>
              </a:ext>
            </a:extLst>
          </p:cNvPr>
          <p:cNvCxnSpPr>
            <a:cxnSpLocks/>
          </p:cNvCxnSpPr>
          <p:nvPr/>
        </p:nvCxnSpPr>
        <p:spPr>
          <a:xfrm flipV="1">
            <a:off x="5059602" y="3569894"/>
            <a:ext cx="301069" cy="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F97CBBB6-C117-48AA-8131-BC8721186DC1}"/>
              </a:ext>
            </a:extLst>
          </p:cNvPr>
          <p:cNvCxnSpPr>
            <a:cxnSpLocks/>
          </p:cNvCxnSpPr>
          <p:nvPr/>
        </p:nvCxnSpPr>
        <p:spPr>
          <a:xfrm flipH="1">
            <a:off x="5052963" y="3734144"/>
            <a:ext cx="3077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86" name="Group 13">
            <a:extLst>
              <a:ext uri="{FF2B5EF4-FFF2-40B4-BE49-F238E27FC236}">
                <a16:creationId xmlns:a16="http://schemas.microsoft.com/office/drawing/2014/main" id="{DA5A0962-216E-430C-99E6-0E7F92DC936C}"/>
              </a:ext>
            </a:extLst>
          </p:cNvPr>
          <p:cNvGraphicFramePr>
            <a:graphicFrameLocks noGrp="1"/>
          </p:cNvGraphicFramePr>
          <p:nvPr>
            <p:extLst>
              <p:ext uri="{D42A27DB-BD31-4B8C-83A1-F6EECF244321}">
                <p14:modId xmlns:p14="http://schemas.microsoft.com/office/powerpoint/2010/main" val="2075439105"/>
              </p:ext>
            </p:extLst>
          </p:nvPr>
        </p:nvGraphicFramePr>
        <p:xfrm>
          <a:off x="7343647" y="3475021"/>
          <a:ext cx="974546" cy="360887"/>
        </p:xfrm>
        <a:graphic>
          <a:graphicData uri="http://schemas.openxmlformats.org/drawingml/2006/table">
            <a:tbl>
              <a:tblPr/>
              <a:tblGrid>
                <a:gridCol w="258167">
                  <a:extLst>
                    <a:ext uri="{9D8B030D-6E8A-4147-A177-3AD203B41FA5}">
                      <a16:colId xmlns:a16="http://schemas.microsoft.com/office/drawing/2014/main" val="20000"/>
                    </a:ext>
                  </a:extLst>
                </a:gridCol>
                <a:gridCol w="425046">
                  <a:extLst>
                    <a:ext uri="{9D8B030D-6E8A-4147-A177-3AD203B41FA5}">
                      <a16:colId xmlns:a16="http://schemas.microsoft.com/office/drawing/2014/main" val="20001"/>
                    </a:ext>
                  </a:extLst>
                </a:gridCol>
                <a:gridCol w="291333">
                  <a:extLst>
                    <a:ext uri="{9D8B030D-6E8A-4147-A177-3AD203B41FA5}">
                      <a16:colId xmlns:a16="http://schemas.microsoft.com/office/drawing/2014/main" val="20002"/>
                    </a:ext>
                  </a:extLst>
                </a:gridCol>
              </a:tblGrid>
              <a:tr h="360000">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20000"/>
                        </a:lnSpc>
                        <a:spcBef>
                          <a:spcPct val="0"/>
                        </a:spcBef>
                        <a:spcAft>
                          <a:spcPct val="0"/>
                        </a:spcAft>
                        <a:buClr>
                          <a:srgbClr val="800080"/>
                        </a:buClr>
                        <a:buSzPct val="60000"/>
                        <a:buFont typeface="Wingdings" panose="05000000000000000000" pitchFamily="2" charset="2"/>
                        <a:buNone/>
                        <a:tabLst/>
                        <a:defRPr/>
                      </a:pPr>
                      <a:r>
                        <a:rPr kumimoji="1" lang="zh-CN" altLang="zh-CN" sz="1600" b="0" i="0" u="none" strike="noStrike" kern="1200" cap="none" spc="0" normalizeH="0" baseline="0" noProof="1">
                          <a:ln>
                            <a:noFill/>
                          </a:ln>
                          <a:solidFill>
                            <a:srgbClr val="000000"/>
                          </a:solidFill>
                          <a:effectLst/>
                          <a:uLnTx/>
                          <a:uFillTx/>
                          <a:latin typeface="Times New Roman"/>
                          <a:ea typeface="微软雅黑"/>
                          <a:cs typeface="+mn-ea"/>
                          <a:sym typeface="+mn-lt"/>
                        </a:rPr>
                        <a:t>∧</a:t>
                      </a:r>
                    </a:p>
                  </a:txBody>
                  <a:tcPr marL="90000" marR="90000" marT="46903" marB="46903"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l" defTabSz="914400" rtl="0" eaLnBrk="1" fontAlgn="base" latinLnBrk="0" hangingPunct="1">
                        <a:lnSpc>
                          <a:spcPct val="120000"/>
                        </a:lnSpc>
                        <a:spcBef>
                          <a:spcPct val="0"/>
                        </a:spcBef>
                        <a:spcAft>
                          <a:spcPct val="0"/>
                        </a:spcAft>
                        <a:buClr>
                          <a:schemeClr val="folHlink"/>
                        </a:buClr>
                        <a:buSzPct val="60000"/>
                        <a:buFont typeface="Wingdings" panose="05000000000000000000" pitchFamily="2" charset="2"/>
                        <a:buNone/>
                        <a:tabLst/>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a</a:t>
                      </a:r>
                      <a:r>
                        <a:rPr kumimoji="0" lang="en-US" altLang="zh-CN" sz="1600" b="0"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n</a:t>
                      </a:r>
                      <a:endParaRPr kumimoji="1" lang="en-US" altLang="zh-CN" sz="1400" b="0" i="0" u="none" strike="noStrike" kern="1200" cap="none" normalizeH="0" baseline="0" noProof="1">
                        <a:ln>
                          <a:noFill/>
                        </a:ln>
                        <a:solidFill>
                          <a:srgbClr val="000000"/>
                        </a:solidFill>
                        <a:effectLst/>
                        <a:latin typeface="Tahoma"/>
                        <a:ea typeface="宋体"/>
                        <a:cs typeface="+mn-ea"/>
                        <a:sym typeface="+mn-lt"/>
                      </a:endParaRPr>
                    </a:p>
                  </a:txBody>
                  <a:tcPr marL="90000" marR="90000" marT="46903" marB="46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20000"/>
                        </a:lnSpc>
                        <a:spcBef>
                          <a:spcPct val="0"/>
                        </a:spcBef>
                        <a:spcAft>
                          <a:spcPct val="0"/>
                        </a:spcAft>
                        <a:buClr>
                          <a:schemeClr val="folHlink"/>
                        </a:buClr>
                        <a:buSzPct val="60000"/>
                        <a:buFont typeface="Wingdings" panose="05000000000000000000" pitchFamily="2" charset="2"/>
                        <a:buNone/>
                      </a:pPr>
                      <a:endParaRPr kumimoji="1" lang="zh-CN" altLang="zh-CN" sz="1600" b="0" i="0" u="none" strike="noStrike" cap="none" normalizeH="0" baseline="0" dirty="0">
                        <a:ln>
                          <a:noFill/>
                        </a:ln>
                        <a:solidFill>
                          <a:srgbClr val="000000"/>
                        </a:solidFill>
                        <a:effectLst/>
                        <a:latin typeface="+mn-lt"/>
                        <a:ea typeface="+mn-ea"/>
                        <a:cs typeface="+mn-ea"/>
                        <a:sym typeface="+mn-lt"/>
                      </a:endParaRPr>
                    </a:p>
                  </a:txBody>
                  <a:tcPr marL="90000" marR="90000" marT="46903" marB="46903"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0"/>
                  </a:ext>
                </a:extLst>
              </a:tr>
            </a:tbl>
          </a:graphicData>
        </a:graphic>
      </p:graphicFrame>
      <p:cxnSp>
        <p:nvCxnSpPr>
          <p:cNvPr id="87" name="直接箭头连接符 86">
            <a:extLst>
              <a:ext uri="{FF2B5EF4-FFF2-40B4-BE49-F238E27FC236}">
                <a16:creationId xmlns:a16="http://schemas.microsoft.com/office/drawing/2014/main" id="{14354FF3-9355-4B4C-A036-D8B3AC42123E}"/>
              </a:ext>
            </a:extLst>
          </p:cNvPr>
          <p:cNvCxnSpPr>
            <a:cxnSpLocks/>
          </p:cNvCxnSpPr>
          <p:nvPr/>
        </p:nvCxnSpPr>
        <p:spPr>
          <a:xfrm flipV="1">
            <a:off x="6375740" y="3560369"/>
            <a:ext cx="301069" cy="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文本框 87">
            <a:extLst>
              <a:ext uri="{FF2B5EF4-FFF2-40B4-BE49-F238E27FC236}">
                <a16:creationId xmlns:a16="http://schemas.microsoft.com/office/drawing/2014/main" id="{E0CC77D2-6F8F-4B67-81E2-6966806A9C19}"/>
              </a:ext>
            </a:extLst>
          </p:cNvPr>
          <p:cNvSpPr txBox="1"/>
          <p:nvPr/>
        </p:nvSpPr>
        <p:spPr>
          <a:xfrm>
            <a:off x="6632753" y="3299879"/>
            <a:ext cx="366670" cy="369332"/>
          </a:xfrm>
          <a:prstGeom prst="rect">
            <a:avLst/>
          </a:prstGeom>
          <a:noFill/>
        </p:spPr>
        <p:txBody>
          <a:bodyPr wrap="square">
            <a:spAutoFit/>
          </a:bodyPr>
          <a:lstStyle/>
          <a:p>
            <a:r>
              <a:rPr lang="en-US" altLang="zh-CN" dirty="0">
                <a:latin typeface="Times New Roman" panose="02020603050405020304" pitchFamily="18" charset="0"/>
                <a:ea typeface="微软雅黑" panose="020B0503020204020204" pitchFamily="34" charset="-122"/>
              </a:rPr>
              <a:t>… </a:t>
            </a:r>
            <a:endParaRPr lang="zh-CN" altLang="en-US" dirty="0"/>
          </a:p>
        </p:txBody>
      </p:sp>
      <p:cxnSp>
        <p:nvCxnSpPr>
          <p:cNvPr id="89" name="直接箭头连接符 88">
            <a:extLst>
              <a:ext uri="{FF2B5EF4-FFF2-40B4-BE49-F238E27FC236}">
                <a16:creationId xmlns:a16="http://schemas.microsoft.com/office/drawing/2014/main" id="{89ED88E4-FA66-471D-8AC1-0B9FDED4F6A8}"/>
              </a:ext>
            </a:extLst>
          </p:cNvPr>
          <p:cNvCxnSpPr>
            <a:cxnSpLocks/>
          </p:cNvCxnSpPr>
          <p:nvPr/>
        </p:nvCxnSpPr>
        <p:spPr>
          <a:xfrm>
            <a:off x="6967060" y="3550845"/>
            <a:ext cx="352386" cy="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FB75BD7D-BE63-4477-8B61-F2C7576222BF}"/>
              </a:ext>
            </a:extLst>
          </p:cNvPr>
          <p:cNvCxnSpPr>
            <a:cxnSpLocks/>
          </p:cNvCxnSpPr>
          <p:nvPr/>
        </p:nvCxnSpPr>
        <p:spPr>
          <a:xfrm flipH="1">
            <a:off x="6369101" y="3724619"/>
            <a:ext cx="3077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文本框 90">
            <a:extLst>
              <a:ext uri="{FF2B5EF4-FFF2-40B4-BE49-F238E27FC236}">
                <a16:creationId xmlns:a16="http://schemas.microsoft.com/office/drawing/2014/main" id="{1AFDE90C-84AC-4E07-8E8D-384D85C56066}"/>
              </a:ext>
            </a:extLst>
          </p:cNvPr>
          <p:cNvSpPr txBox="1"/>
          <p:nvPr/>
        </p:nvSpPr>
        <p:spPr>
          <a:xfrm>
            <a:off x="6632753" y="3476100"/>
            <a:ext cx="366670" cy="369332"/>
          </a:xfrm>
          <a:prstGeom prst="rect">
            <a:avLst/>
          </a:prstGeom>
          <a:noFill/>
        </p:spPr>
        <p:txBody>
          <a:bodyPr wrap="square">
            <a:spAutoFit/>
          </a:bodyPr>
          <a:lstStyle/>
          <a:p>
            <a:r>
              <a:rPr lang="en-US" altLang="zh-CN" dirty="0">
                <a:latin typeface="Times New Roman" panose="02020603050405020304" pitchFamily="18" charset="0"/>
                <a:ea typeface="微软雅黑" panose="020B0503020204020204" pitchFamily="34" charset="-122"/>
              </a:rPr>
              <a:t>… </a:t>
            </a:r>
            <a:endParaRPr lang="zh-CN" altLang="en-US" dirty="0"/>
          </a:p>
        </p:txBody>
      </p:sp>
      <p:cxnSp>
        <p:nvCxnSpPr>
          <p:cNvPr id="92" name="直接箭头连接符 91">
            <a:extLst>
              <a:ext uri="{FF2B5EF4-FFF2-40B4-BE49-F238E27FC236}">
                <a16:creationId xmlns:a16="http://schemas.microsoft.com/office/drawing/2014/main" id="{EE519EDB-AEF8-4640-BD0A-A6D1764D57B5}"/>
              </a:ext>
            </a:extLst>
          </p:cNvPr>
          <p:cNvCxnSpPr>
            <a:cxnSpLocks/>
          </p:cNvCxnSpPr>
          <p:nvPr/>
        </p:nvCxnSpPr>
        <p:spPr>
          <a:xfrm flipH="1">
            <a:off x="6994740" y="3715095"/>
            <a:ext cx="3489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96" name="Group 13">
            <a:extLst>
              <a:ext uri="{FF2B5EF4-FFF2-40B4-BE49-F238E27FC236}">
                <a16:creationId xmlns:a16="http://schemas.microsoft.com/office/drawing/2014/main" id="{BB95C8F6-A0BF-4AEF-9029-58E92029EB50}"/>
              </a:ext>
            </a:extLst>
          </p:cNvPr>
          <p:cNvGraphicFramePr>
            <a:graphicFrameLocks noGrp="1"/>
          </p:cNvGraphicFramePr>
          <p:nvPr>
            <p:extLst>
              <p:ext uri="{D42A27DB-BD31-4B8C-83A1-F6EECF244321}">
                <p14:modId xmlns:p14="http://schemas.microsoft.com/office/powerpoint/2010/main" val="4103626148"/>
              </p:ext>
            </p:extLst>
          </p:nvPr>
        </p:nvGraphicFramePr>
        <p:xfrm>
          <a:off x="2259003" y="3051768"/>
          <a:ext cx="740174" cy="227347"/>
        </p:xfrm>
        <a:graphic>
          <a:graphicData uri="http://schemas.openxmlformats.org/drawingml/2006/table">
            <a:tbl>
              <a:tblPr/>
              <a:tblGrid>
                <a:gridCol w="740174">
                  <a:extLst>
                    <a:ext uri="{9D8B030D-6E8A-4147-A177-3AD203B41FA5}">
                      <a16:colId xmlns:a16="http://schemas.microsoft.com/office/drawing/2014/main" val="20001"/>
                    </a:ext>
                  </a:extLst>
                </a:gridCol>
              </a:tblGrid>
              <a:tr h="155662">
                <a:tc>
                  <a:txBody>
                    <a:bodyPr/>
                    <a:lstStyle>
                      <a:lvl1pPr marL="0" algn="l" defTabSz="914400" rtl="0" eaLnBrk="1" latinLnBrk="0" hangingPunct="1">
                        <a:defRPr sz="1800" kern="1200">
                          <a:solidFill>
                            <a:schemeClr val="tx1"/>
                          </a:solidFill>
                          <a:latin typeface="Tahoma"/>
                          <a:ea typeface="宋体"/>
                        </a:defRPr>
                      </a:lvl1pPr>
                      <a:lvl2pPr marL="457200" algn="l" defTabSz="914400" rtl="0" eaLnBrk="1" latinLnBrk="0" hangingPunct="1">
                        <a:defRPr sz="1800" kern="1200">
                          <a:solidFill>
                            <a:schemeClr val="tx1"/>
                          </a:solidFill>
                          <a:latin typeface="Tahoma"/>
                          <a:ea typeface="宋体"/>
                        </a:defRPr>
                      </a:lvl2pPr>
                      <a:lvl3pPr marL="914400" algn="l" defTabSz="914400" rtl="0" eaLnBrk="1" latinLnBrk="0" hangingPunct="1">
                        <a:defRPr sz="1800" kern="1200">
                          <a:solidFill>
                            <a:schemeClr val="tx1"/>
                          </a:solidFill>
                          <a:latin typeface="Tahoma"/>
                          <a:ea typeface="宋体"/>
                        </a:defRPr>
                      </a:lvl3pPr>
                      <a:lvl4pPr marL="1371600" algn="l" defTabSz="914400" rtl="0" eaLnBrk="1" latinLnBrk="0" hangingPunct="1">
                        <a:defRPr sz="1800" kern="1200">
                          <a:solidFill>
                            <a:schemeClr val="tx1"/>
                          </a:solidFill>
                          <a:latin typeface="Tahoma"/>
                          <a:ea typeface="宋体"/>
                        </a:defRPr>
                      </a:lvl4pPr>
                      <a:lvl5pPr marL="1828800" algn="l" defTabSz="914400" rtl="0" eaLnBrk="1" latinLnBrk="0" hangingPunct="1">
                        <a:defRPr sz="1800" kern="1200">
                          <a:solidFill>
                            <a:schemeClr val="tx1"/>
                          </a:solidFill>
                          <a:latin typeface="Tahoma"/>
                          <a:ea typeface="宋体"/>
                        </a:defRPr>
                      </a:lvl5pPr>
                      <a:lvl6pPr marL="2286000" algn="l" defTabSz="914400" rtl="0" eaLnBrk="1" latinLnBrk="0" hangingPunct="1">
                        <a:defRPr sz="1800" kern="1200">
                          <a:solidFill>
                            <a:schemeClr val="tx1"/>
                          </a:solidFill>
                          <a:latin typeface="Tahoma"/>
                          <a:ea typeface="宋体"/>
                        </a:defRPr>
                      </a:lvl6pPr>
                      <a:lvl7pPr marL="2743200" algn="l" defTabSz="914400" rtl="0" eaLnBrk="1" latinLnBrk="0" hangingPunct="1">
                        <a:defRPr sz="1800" kern="1200">
                          <a:solidFill>
                            <a:schemeClr val="tx1"/>
                          </a:solidFill>
                          <a:latin typeface="Tahoma"/>
                          <a:ea typeface="宋体"/>
                        </a:defRPr>
                      </a:lvl7pPr>
                      <a:lvl8pPr marL="3200400" algn="l" defTabSz="914400" rtl="0" eaLnBrk="1" latinLnBrk="0" hangingPunct="1">
                        <a:defRPr sz="1800" kern="1200">
                          <a:solidFill>
                            <a:schemeClr val="tx1"/>
                          </a:solidFill>
                          <a:latin typeface="Tahoma"/>
                          <a:ea typeface="宋体"/>
                        </a:defRPr>
                      </a:lvl8pPr>
                      <a:lvl9pPr marL="3657600" algn="l" defTabSz="914400" rtl="0" eaLnBrk="1" latinLnBrk="0" hangingPunct="1">
                        <a:defRPr sz="1800" kern="1200">
                          <a:solidFill>
                            <a:schemeClr val="tx1"/>
                          </a:solidFill>
                          <a:latin typeface="Tahoma"/>
                          <a:ea typeface="宋体"/>
                        </a:defRPr>
                      </a:lvl9pPr>
                    </a:lstStyle>
                    <a:p>
                      <a:pPr marL="0" marR="0" lvl="0" indent="0" algn="ctr" defTabSz="914400" rtl="0" eaLnBrk="1" fontAlgn="base" latinLnBrk="0" hangingPunct="1">
                        <a:lnSpc>
                          <a:spcPct val="120000"/>
                        </a:lnSpc>
                        <a:spcBef>
                          <a:spcPct val="0"/>
                        </a:spcBef>
                        <a:spcAft>
                          <a:spcPct val="0"/>
                        </a:spcAft>
                        <a:buClr>
                          <a:schemeClr val="folHlink"/>
                        </a:buClr>
                        <a:buSzPct val="60000"/>
                        <a:buFont typeface="Wingdings" panose="05000000000000000000" pitchFamily="2" charset="2"/>
                        <a:buNone/>
                      </a:pPr>
                      <a:endParaRPr kumimoji="1" lang="en-US" altLang="zh-CN" sz="800" b="0" i="0" u="none" strike="noStrike" cap="none" normalizeH="0" baseline="0" noProof="1">
                        <a:ln>
                          <a:noFill/>
                        </a:ln>
                        <a:solidFill>
                          <a:srgbClr val="000000"/>
                        </a:solidFill>
                        <a:effectLst/>
                        <a:latin typeface="+mn-lt"/>
                        <a:ea typeface="+mn-ea"/>
                        <a:cs typeface="+mn-ea"/>
                        <a:sym typeface="+mn-lt"/>
                      </a:endParaRPr>
                    </a:p>
                  </a:txBody>
                  <a:tcPr marL="90000" marR="90000" marT="46903" marB="46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B7DEE8"/>
                    </a:solidFill>
                  </a:tcPr>
                </a:tc>
                <a:extLst>
                  <a:ext uri="{0D108BD9-81ED-4DB2-BD59-A6C34878D82A}">
                    <a16:rowId xmlns:a16="http://schemas.microsoft.com/office/drawing/2014/main" val="10000"/>
                  </a:ext>
                </a:extLst>
              </a:tr>
            </a:tbl>
          </a:graphicData>
        </a:graphic>
      </p:graphicFrame>
      <p:cxnSp>
        <p:nvCxnSpPr>
          <p:cNvPr id="97" name="直接箭头连接符 96">
            <a:extLst>
              <a:ext uri="{FF2B5EF4-FFF2-40B4-BE49-F238E27FC236}">
                <a16:creationId xmlns:a16="http://schemas.microsoft.com/office/drawing/2014/main" id="{50117A90-C3A2-47EB-B40D-8F3EE4D82630}"/>
              </a:ext>
            </a:extLst>
          </p:cNvPr>
          <p:cNvCxnSpPr>
            <a:cxnSpLocks/>
            <a:stCxn id="96" idx="2"/>
          </p:cNvCxnSpPr>
          <p:nvPr/>
        </p:nvCxnSpPr>
        <p:spPr>
          <a:xfrm>
            <a:off x="2629090" y="3279115"/>
            <a:ext cx="0" cy="2142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文本框 97">
            <a:extLst>
              <a:ext uri="{FF2B5EF4-FFF2-40B4-BE49-F238E27FC236}">
                <a16:creationId xmlns:a16="http://schemas.microsoft.com/office/drawing/2014/main" id="{FD77D8D3-F8F5-4D7C-B673-A1D75D174581}"/>
              </a:ext>
            </a:extLst>
          </p:cNvPr>
          <p:cNvSpPr txBox="1"/>
          <p:nvPr/>
        </p:nvSpPr>
        <p:spPr>
          <a:xfrm>
            <a:off x="1951663" y="2926456"/>
            <a:ext cx="328256" cy="395749"/>
          </a:xfrm>
          <a:prstGeom prst="rect">
            <a:avLst/>
          </a:prstGeom>
          <a:noFill/>
        </p:spPr>
        <p:txBody>
          <a:bodyPr wrap="square">
            <a:spAutoFit/>
          </a:bodyPr>
          <a:lstStyle/>
          <a:p>
            <a:pPr marL="0" marR="0" lvl="0" indent="0" algn="ctr" defTabSz="914400" rtl="0" eaLnBrk="1" fontAlgn="base" latinLnBrk="0" hangingPunct="1">
              <a:lnSpc>
                <a:spcPct val="120000"/>
              </a:lnSpc>
              <a:spcBef>
                <a:spcPct val="0"/>
              </a:spcBef>
              <a:spcAft>
                <a:spcPct val="0"/>
              </a:spcAft>
              <a:buClr>
                <a:schemeClr val="folHlink"/>
              </a:buClr>
              <a:buSzPct val="60000"/>
              <a:buFont typeface="Wingdings" panose="05000000000000000000" pitchFamily="2" charset="2"/>
              <a:buNone/>
            </a:pPr>
            <a:r>
              <a:rPr kumimoji="1" lang="en-US" altLang="zh-CN" sz="1800" b="0" i="0" u="none" strike="noStrike" cap="none" normalizeH="0" baseline="0" noProof="1">
                <a:ln>
                  <a:noFill/>
                </a:ln>
                <a:solidFill>
                  <a:srgbClr val="000000"/>
                </a:solidFill>
                <a:effectLst/>
                <a:latin typeface="+mn-lt"/>
                <a:ea typeface="+mn-ea"/>
                <a:cs typeface="+mn-ea"/>
                <a:sym typeface="+mn-lt"/>
              </a:rPr>
              <a:t>T</a:t>
            </a:r>
          </a:p>
        </p:txBody>
      </p:sp>
      <p:sp>
        <p:nvSpPr>
          <p:cNvPr id="99" name="文本框 98">
            <a:extLst>
              <a:ext uri="{FF2B5EF4-FFF2-40B4-BE49-F238E27FC236}">
                <a16:creationId xmlns:a16="http://schemas.microsoft.com/office/drawing/2014/main" id="{44171038-5C29-4A41-B19F-56A55774965E}"/>
              </a:ext>
            </a:extLst>
          </p:cNvPr>
          <p:cNvSpPr txBox="1"/>
          <p:nvPr/>
        </p:nvSpPr>
        <p:spPr>
          <a:xfrm>
            <a:off x="4067102" y="3888502"/>
            <a:ext cx="1401598" cy="338554"/>
          </a:xfrm>
          <a:prstGeom prst="rect">
            <a:avLst/>
          </a:prstGeom>
          <a:noFill/>
        </p:spPr>
        <p:txBody>
          <a:bodyPr wrap="square">
            <a:spAutoFit/>
          </a:bodyPr>
          <a:lstStyle/>
          <a:p>
            <a:r>
              <a:rPr lang="zh-CN" altLang="en-US" sz="1600" dirty="0">
                <a:latin typeface="Times New Roman" panose="02020603050405020304" pitchFamily="18" charset="0"/>
                <a:ea typeface="微软雅黑" panose="020B0503020204020204" pitchFamily="34" charset="-122"/>
              </a:rPr>
              <a:t>双向链表</a:t>
            </a:r>
            <a:endParaRPr lang="zh-CN" altLang="en-US" sz="1600" dirty="0"/>
          </a:p>
        </p:txBody>
      </p:sp>
      <p:pic>
        <p:nvPicPr>
          <p:cNvPr id="100" name="图片 99" descr="org_80c402ad507da2f7_1539250052000">
            <a:extLst>
              <a:ext uri="{FF2B5EF4-FFF2-40B4-BE49-F238E27FC236}">
                <a16:creationId xmlns:a16="http://schemas.microsoft.com/office/drawing/2014/main" id="{A405CD52-22A0-4709-BD10-E55A6422BCE3}"/>
              </a:ext>
            </a:extLst>
          </p:cNvPr>
          <p:cNvPicPr>
            <a:picLocks noChangeAspect="1"/>
          </p:cNvPicPr>
          <p:nvPr/>
        </p:nvPicPr>
        <p:blipFill>
          <a:blip r:embed="rId3"/>
          <a:srcRect t="21454" b="8985"/>
          <a:stretch>
            <a:fillRect/>
          </a:stretch>
        </p:blipFill>
        <p:spPr>
          <a:xfrm>
            <a:off x="-7149" y="3950060"/>
            <a:ext cx="2287068" cy="1193440"/>
          </a:xfrm>
          <a:prstGeom prst="rect">
            <a:avLst/>
          </a:prstGeom>
        </p:spPr>
      </p:pic>
    </p:spTree>
    <p:custDataLst>
      <p:tags r:id="rId1"/>
    </p:custDataLst>
    <p:extLst>
      <p:ext uri="{BB962C8B-B14F-4D97-AF65-F5344CB8AC3E}">
        <p14:creationId xmlns:p14="http://schemas.microsoft.com/office/powerpoint/2010/main" val="3572471138"/>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par>
                                <p:cTn id="16" presetID="22" presetClass="entr" presetSubtype="8"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par>
                                <p:cTn id="19" presetID="22" presetClass="entr" presetSubtype="8"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500"/>
                                        <p:tgtEl>
                                          <p:spTgt spid="21"/>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6"/>
                                        </p:tgtEl>
                                      </p:cBhvr>
                                    </p:animEffect>
                                    <p:set>
                                      <p:cBhvr>
                                        <p:cTn id="35" dur="1" fill="hold">
                                          <p:stCondLst>
                                            <p:cond delay="499"/>
                                          </p:stCondLst>
                                        </p:cTn>
                                        <p:tgtEl>
                                          <p:spTgt spid="16"/>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5"/>
                                        </p:tgtEl>
                                      </p:cBhvr>
                                    </p:animEffect>
                                    <p:set>
                                      <p:cBhvr>
                                        <p:cTn id="38" dur="1" fill="hold">
                                          <p:stCondLst>
                                            <p:cond delay="499"/>
                                          </p:stCondLst>
                                        </p:cTn>
                                        <p:tgtEl>
                                          <p:spTgt spid="5"/>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7"/>
                                        </p:tgtEl>
                                      </p:cBhvr>
                                    </p:animEffect>
                                    <p:set>
                                      <p:cBhvr>
                                        <p:cTn id="41" dur="1" fill="hold">
                                          <p:stCondLst>
                                            <p:cond delay="499"/>
                                          </p:stCondLst>
                                        </p:cTn>
                                        <p:tgtEl>
                                          <p:spTgt spid="7"/>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21"/>
                                        </p:tgtEl>
                                      </p:cBhvr>
                                    </p:animEffect>
                                    <p:set>
                                      <p:cBhvr>
                                        <p:cTn id="44" dur="1" fill="hold">
                                          <p:stCondLst>
                                            <p:cond delay="499"/>
                                          </p:stCondLst>
                                        </p:cTn>
                                        <p:tgtEl>
                                          <p:spTgt spid="21"/>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23"/>
                                        </p:tgtEl>
                                      </p:cBhvr>
                                    </p:animEffect>
                                    <p:set>
                                      <p:cBhvr>
                                        <p:cTn id="47" dur="1" fill="hold">
                                          <p:stCondLst>
                                            <p:cond delay="499"/>
                                          </p:stCondLst>
                                        </p:cTn>
                                        <p:tgtEl>
                                          <p:spTgt spid="23"/>
                                        </p:tgtEl>
                                        <p:attrNameLst>
                                          <p:attrName>style.visibility</p:attrName>
                                        </p:attrNameLst>
                                      </p:cBhvr>
                                      <p:to>
                                        <p:strVal val="hidden"/>
                                      </p:to>
                                    </p:set>
                                  </p:childTnLst>
                                </p:cTn>
                              </p:par>
                              <p:par>
                                <p:cTn id="48" presetID="22" presetClass="entr" presetSubtype="4"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wipe(down)">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wipe(left)">
                                      <p:cBhvr>
                                        <p:cTn id="55" dur="500"/>
                                        <p:tgtEl>
                                          <p:spTgt spid="25"/>
                                        </p:tgtEl>
                                      </p:cBhvr>
                                    </p:animEffect>
                                  </p:childTnLst>
                                </p:cTn>
                              </p:par>
                              <p:par>
                                <p:cTn id="56" presetID="22" presetClass="entr" presetSubtype="8" fill="hold"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wipe(left)">
                                      <p:cBhvr>
                                        <p:cTn id="58" dur="500"/>
                                        <p:tgtEl>
                                          <p:spTgt spid="26"/>
                                        </p:tgtEl>
                                      </p:cBhvr>
                                    </p:animEffect>
                                  </p:childTnLst>
                                </p:cTn>
                              </p:par>
                              <p:par>
                                <p:cTn id="59" presetID="22" presetClass="entr" presetSubtype="8" fill="hold" nodeType="with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wipe(left)">
                                      <p:cBhvr>
                                        <p:cTn id="61" dur="500"/>
                                        <p:tgtEl>
                                          <p:spTgt spid="27"/>
                                        </p:tgtEl>
                                      </p:cBhvr>
                                    </p:animEffect>
                                  </p:childTnLst>
                                </p:cTn>
                              </p:par>
                              <p:par>
                                <p:cTn id="62" presetID="22" presetClass="entr" presetSubtype="8" fill="hold" nodeType="with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wipe(left)">
                                      <p:cBhvr>
                                        <p:cTn id="64" dur="500"/>
                                        <p:tgtEl>
                                          <p:spTgt spid="28"/>
                                        </p:tgtEl>
                                      </p:cBhvr>
                                    </p:animEffect>
                                  </p:childTnLst>
                                </p:cTn>
                              </p:par>
                              <p:par>
                                <p:cTn id="65" presetID="22" presetClass="entr" presetSubtype="8"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left)">
                                      <p:cBhvr>
                                        <p:cTn id="67" dur="500"/>
                                        <p:tgtEl>
                                          <p:spTgt spid="22"/>
                                        </p:tgtEl>
                                      </p:cBhvr>
                                    </p:animEffect>
                                  </p:childTnLst>
                                </p:cTn>
                              </p:par>
                              <p:par>
                                <p:cTn id="68" presetID="22" presetClass="entr" presetSubtype="8" fill="hold" nodeType="with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wipe(left)">
                                      <p:cBhvr>
                                        <p:cTn id="70" dur="500"/>
                                        <p:tgtEl>
                                          <p:spTgt spid="32"/>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wipe(left)">
                                      <p:cBhvr>
                                        <p:cTn id="73" dur="500"/>
                                        <p:tgtEl>
                                          <p:spTgt spid="34"/>
                                        </p:tgtEl>
                                      </p:cBhvr>
                                    </p:animEffect>
                                  </p:childTnLst>
                                </p:cTn>
                              </p:par>
                              <p:par>
                                <p:cTn id="74" presetID="22" presetClass="entr" presetSubtype="8" fill="hold" nodeType="withEffect">
                                  <p:stCondLst>
                                    <p:cond delay="0"/>
                                  </p:stCondLst>
                                  <p:childTnLst>
                                    <p:set>
                                      <p:cBhvr>
                                        <p:cTn id="75" dur="1" fill="hold">
                                          <p:stCondLst>
                                            <p:cond delay="0"/>
                                          </p:stCondLst>
                                        </p:cTn>
                                        <p:tgtEl>
                                          <p:spTgt spid="37"/>
                                        </p:tgtEl>
                                        <p:attrNameLst>
                                          <p:attrName>style.visibility</p:attrName>
                                        </p:attrNameLst>
                                      </p:cBhvr>
                                      <p:to>
                                        <p:strVal val="visible"/>
                                      </p:to>
                                    </p:set>
                                    <p:animEffect transition="in" filter="wipe(left)">
                                      <p:cBhvr>
                                        <p:cTn id="76" dur="500"/>
                                        <p:tgtEl>
                                          <p:spTgt spid="37"/>
                                        </p:tgtEl>
                                      </p:cBhvr>
                                    </p:animEffect>
                                  </p:childTnLst>
                                </p:cTn>
                              </p:par>
                              <p:par>
                                <p:cTn id="77" presetID="22" presetClass="entr" presetSubtype="8" fill="hold" nodeType="with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wipe(left)">
                                      <p:cBhvr>
                                        <p:cTn id="79" dur="500"/>
                                        <p:tgtEl>
                                          <p:spTgt spid="38"/>
                                        </p:tgtEl>
                                      </p:cBhvr>
                                    </p:animEffect>
                                  </p:childTnLst>
                                </p:cTn>
                              </p:par>
                              <p:par>
                                <p:cTn id="80" presetID="22" presetClass="entr" presetSubtype="8" fill="hold" nodeType="withEffect">
                                  <p:stCondLst>
                                    <p:cond delay="0"/>
                                  </p:stCondLst>
                                  <p:childTnLst>
                                    <p:set>
                                      <p:cBhvr>
                                        <p:cTn id="81" dur="1" fill="hold">
                                          <p:stCondLst>
                                            <p:cond delay="0"/>
                                          </p:stCondLst>
                                        </p:cTn>
                                        <p:tgtEl>
                                          <p:spTgt spid="39"/>
                                        </p:tgtEl>
                                        <p:attrNameLst>
                                          <p:attrName>style.visibility</p:attrName>
                                        </p:attrNameLst>
                                      </p:cBhvr>
                                      <p:to>
                                        <p:strVal val="visible"/>
                                      </p:to>
                                    </p:set>
                                    <p:animEffect transition="in" filter="wipe(left)">
                                      <p:cBhvr>
                                        <p:cTn id="82" dur="500"/>
                                        <p:tgtEl>
                                          <p:spTgt spid="39"/>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wipe(left)">
                                      <p:cBhvr>
                                        <p:cTn id="85" dur="500"/>
                                        <p:tgtEl>
                                          <p:spTgt spid="40"/>
                                        </p:tgtEl>
                                      </p:cBhvr>
                                    </p:animEffect>
                                  </p:childTnLst>
                                </p:cTn>
                              </p:par>
                              <p:par>
                                <p:cTn id="86" presetID="22" presetClass="entr" presetSubtype="8" fill="hold" nodeType="withEffect">
                                  <p:stCondLst>
                                    <p:cond delay="0"/>
                                  </p:stCondLst>
                                  <p:childTnLst>
                                    <p:set>
                                      <p:cBhvr>
                                        <p:cTn id="87" dur="1" fill="hold">
                                          <p:stCondLst>
                                            <p:cond delay="0"/>
                                          </p:stCondLst>
                                        </p:cTn>
                                        <p:tgtEl>
                                          <p:spTgt spid="41"/>
                                        </p:tgtEl>
                                        <p:attrNameLst>
                                          <p:attrName>style.visibility</p:attrName>
                                        </p:attrNameLst>
                                      </p:cBhvr>
                                      <p:to>
                                        <p:strVal val="visible"/>
                                      </p:to>
                                    </p:set>
                                    <p:animEffect transition="in" filter="wipe(left)">
                                      <p:cBhvr>
                                        <p:cTn id="88" dur="500"/>
                                        <p:tgtEl>
                                          <p:spTgt spid="41"/>
                                        </p:tgtEl>
                                      </p:cBhvr>
                                    </p:animEffect>
                                  </p:childTnLst>
                                </p:cTn>
                              </p:par>
                              <p:par>
                                <p:cTn id="89" presetID="22" presetClass="entr" presetSubtype="8" fill="hold" nodeType="withEffect">
                                  <p:stCondLst>
                                    <p:cond delay="0"/>
                                  </p:stCondLst>
                                  <p:childTnLst>
                                    <p:set>
                                      <p:cBhvr>
                                        <p:cTn id="90" dur="1" fill="hold">
                                          <p:stCondLst>
                                            <p:cond delay="0"/>
                                          </p:stCondLst>
                                        </p:cTn>
                                        <p:tgtEl>
                                          <p:spTgt spid="42"/>
                                        </p:tgtEl>
                                        <p:attrNameLst>
                                          <p:attrName>style.visibility</p:attrName>
                                        </p:attrNameLst>
                                      </p:cBhvr>
                                      <p:to>
                                        <p:strVal val="visible"/>
                                      </p:to>
                                    </p:set>
                                    <p:animEffect transition="in" filter="wipe(left)">
                                      <p:cBhvr>
                                        <p:cTn id="91" dur="500"/>
                                        <p:tgtEl>
                                          <p:spTgt spid="42"/>
                                        </p:tgtEl>
                                      </p:cBhvr>
                                    </p:animEffect>
                                  </p:childTnLst>
                                </p:cTn>
                              </p:par>
                              <p:par>
                                <p:cTn id="92" presetID="22" presetClass="entr" presetSubtype="8" fill="hold" nodeType="withEffect">
                                  <p:stCondLst>
                                    <p:cond delay="0"/>
                                  </p:stCondLst>
                                  <p:childTnLst>
                                    <p:set>
                                      <p:cBhvr>
                                        <p:cTn id="93" dur="1" fill="hold">
                                          <p:stCondLst>
                                            <p:cond delay="0"/>
                                          </p:stCondLst>
                                        </p:cTn>
                                        <p:tgtEl>
                                          <p:spTgt spid="51"/>
                                        </p:tgtEl>
                                        <p:attrNameLst>
                                          <p:attrName>style.visibility</p:attrName>
                                        </p:attrNameLst>
                                      </p:cBhvr>
                                      <p:to>
                                        <p:strVal val="visible"/>
                                      </p:to>
                                    </p:set>
                                    <p:animEffect transition="in" filter="wipe(left)">
                                      <p:cBhvr>
                                        <p:cTn id="94" dur="500"/>
                                        <p:tgtEl>
                                          <p:spTgt spid="51"/>
                                        </p:tgtEl>
                                      </p:cBhvr>
                                    </p:animEffect>
                                  </p:childTnLst>
                                </p:cTn>
                              </p:par>
                              <p:par>
                                <p:cTn id="95" presetID="22" presetClass="entr" presetSubtype="8" fill="hold" nodeType="withEffect">
                                  <p:stCondLst>
                                    <p:cond delay="0"/>
                                  </p:stCondLst>
                                  <p:childTnLst>
                                    <p:set>
                                      <p:cBhvr>
                                        <p:cTn id="96" dur="1" fill="hold">
                                          <p:stCondLst>
                                            <p:cond delay="0"/>
                                          </p:stCondLst>
                                        </p:cTn>
                                        <p:tgtEl>
                                          <p:spTgt spid="49"/>
                                        </p:tgtEl>
                                        <p:attrNameLst>
                                          <p:attrName>style.visibility</p:attrName>
                                        </p:attrNameLst>
                                      </p:cBhvr>
                                      <p:to>
                                        <p:strVal val="visible"/>
                                      </p:to>
                                    </p:set>
                                    <p:animEffect transition="in" filter="wipe(left)">
                                      <p:cBhvr>
                                        <p:cTn id="97" dur="500"/>
                                        <p:tgtEl>
                                          <p:spTgt spid="49"/>
                                        </p:tgtEl>
                                      </p:cBhvr>
                                    </p:animEffect>
                                  </p:childTnLst>
                                </p:cTn>
                              </p:par>
                              <p:par>
                                <p:cTn id="98" presetID="22" presetClass="entr" presetSubtype="8" fill="hold" grpId="0" nodeType="withEffect">
                                  <p:stCondLst>
                                    <p:cond delay="0"/>
                                  </p:stCondLst>
                                  <p:childTnLst>
                                    <p:set>
                                      <p:cBhvr>
                                        <p:cTn id="99" dur="1" fill="hold">
                                          <p:stCondLst>
                                            <p:cond delay="0"/>
                                          </p:stCondLst>
                                        </p:cTn>
                                        <p:tgtEl>
                                          <p:spTgt spid="60"/>
                                        </p:tgtEl>
                                        <p:attrNameLst>
                                          <p:attrName>style.visibility</p:attrName>
                                        </p:attrNameLst>
                                      </p:cBhvr>
                                      <p:to>
                                        <p:strVal val="visible"/>
                                      </p:to>
                                    </p:set>
                                    <p:animEffect transition="in" filter="wipe(left)">
                                      <p:cBhvr>
                                        <p:cTn id="100" dur="500"/>
                                        <p:tgtEl>
                                          <p:spTgt spid="60"/>
                                        </p:tgtEl>
                                      </p:cBhvr>
                                    </p:animEffect>
                                  </p:childTnLst>
                                </p:cTn>
                              </p:par>
                              <p:par>
                                <p:cTn id="101" presetID="22" presetClass="entr" presetSubtype="8" fill="hold" grpId="0" nodeType="withEffect">
                                  <p:stCondLst>
                                    <p:cond delay="0"/>
                                  </p:stCondLst>
                                  <p:childTnLst>
                                    <p:set>
                                      <p:cBhvr>
                                        <p:cTn id="102" dur="1" fill="hold">
                                          <p:stCondLst>
                                            <p:cond delay="0"/>
                                          </p:stCondLst>
                                        </p:cTn>
                                        <p:tgtEl>
                                          <p:spTgt spid="62"/>
                                        </p:tgtEl>
                                        <p:attrNameLst>
                                          <p:attrName>style.visibility</p:attrName>
                                        </p:attrNameLst>
                                      </p:cBhvr>
                                      <p:to>
                                        <p:strVal val="visible"/>
                                      </p:to>
                                    </p:set>
                                    <p:animEffect transition="in" filter="wipe(left)">
                                      <p:cBhvr>
                                        <p:cTn id="103" dur="500"/>
                                        <p:tgtEl>
                                          <p:spTgt spid="62"/>
                                        </p:tgtEl>
                                      </p:cBhvr>
                                    </p:animEffect>
                                  </p:childTnLst>
                                </p:cTn>
                              </p:par>
                              <p:par>
                                <p:cTn id="104" presetID="22" presetClass="entr" presetSubtype="8" fill="hold" nodeType="withEffect">
                                  <p:stCondLst>
                                    <p:cond delay="0"/>
                                  </p:stCondLst>
                                  <p:childTnLst>
                                    <p:set>
                                      <p:cBhvr>
                                        <p:cTn id="105" dur="1" fill="hold">
                                          <p:stCondLst>
                                            <p:cond delay="0"/>
                                          </p:stCondLst>
                                        </p:cTn>
                                        <p:tgtEl>
                                          <p:spTgt spid="67"/>
                                        </p:tgtEl>
                                        <p:attrNameLst>
                                          <p:attrName>style.visibility</p:attrName>
                                        </p:attrNameLst>
                                      </p:cBhvr>
                                      <p:to>
                                        <p:strVal val="visible"/>
                                      </p:to>
                                    </p:set>
                                    <p:animEffect transition="in" filter="wipe(left)">
                                      <p:cBhvr>
                                        <p:cTn id="106" dur="500"/>
                                        <p:tgtEl>
                                          <p:spTgt spid="67"/>
                                        </p:tgtEl>
                                      </p:cBhvr>
                                    </p:animEffect>
                                  </p:childTnLst>
                                </p:cTn>
                              </p:par>
                              <p:par>
                                <p:cTn id="107" presetID="22" presetClass="entr" presetSubtype="8" fill="hold" nodeType="withEffect">
                                  <p:stCondLst>
                                    <p:cond delay="0"/>
                                  </p:stCondLst>
                                  <p:childTnLst>
                                    <p:set>
                                      <p:cBhvr>
                                        <p:cTn id="108" dur="1" fill="hold">
                                          <p:stCondLst>
                                            <p:cond delay="0"/>
                                          </p:stCondLst>
                                        </p:cTn>
                                        <p:tgtEl>
                                          <p:spTgt spid="69"/>
                                        </p:tgtEl>
                                        <p:attrNameLst>
                                          <p:attrName>style.visibility</p:attrName>
                                        </p:attrNameLst>
                                      </p:cBhvr>
                                      <p:to>
                                        <p:strVal val="visible"/>
                                      </p:to>
                                    </p:set>
                                    <p:animEffect transition="in" filter="wipe(left)">
                                      <p:cBhvr>
                                        <p:cTn id="109" dur="500"/>
                                        <p:tgtEl>
                                          <p:spTgt spid="69"/>
                                        </p:tgtEl>
                                      </p:cBhvr>
                                    </p:animEffect>
                                  </p:childTnLst>
                                </p:cTn>
                              </p:par>
                              <p:par>
                                <p:cTn id="110" presetID="22" presetClass="entr" presetSubtype="8" fill="hold" grpId="0" nodeType="withEffect">
                                  <p:stCondLst>
                                    <p:cond delay="0"/>
                                  </p:stCondLst>
                                  <p:childTnLst>
                                    <p:set>
                                      <p:cBhvr>
                                        <p:cTn id="111" dur="1" fill="hold">
                                          <p:stCondLst>
                                            <p:cond delay="0"/>
                                          </p:stCondLst>
                                        </p:cTn>
                                        <p:tgtEl>
                                          <p:spTgt spid="70"/>
                                        </p:tgtEl>
                                        <p:attrNameLst>
                                          <p:attrName>style.visibility</p:attrName>
                                        </p:attrNameLst>
                                      </p:cBhvr>
                                      <p:to>
                                        <p:strVal val="visible"/>
                                      </p:to>
                                    </p:set>
                                    <p:animEffect transition="in" filter="wipe(left)">
                                      <p:cBhvr>
                                        <p:cTn id="112" dur="500"/>
                                        <p:tgtEl>
                                          <p:spTgt spid="70"/>
                                        </p:tgtEl>
                                      </p:cBhvr>
                                    </p:animEffect>
                                  </p:childTnLst>
                                </p:cTn>
                              </p:par>
                              <p:par>
                                <p:cTn id="113" presetID="22" presetClass="entr" presetSubtype="8" fill="hold" nodeType="withEffect">
                                  <p:stCondLst>
                                    <p:cond delay="0"/>
                                  </p:stCondLst>
                                  <p:childTnLst>
                                    <p:set>
                                      <p:cBhvr>
                                        <p:cTn id="114" dur="1" fill="hold">
                                          <p:stCondLst>
                                            <p:cond delay="0"/>
                                          </p:stCondLst>
                                        </p:cTn>
                                        <p:tgtEl>
                                          <p:spTgt spid="71"/>
                                        </p:tgtEl>
                                        <p:attrNameLst>
                                          <p:attrName>style.visibility</p:attrName>
                                        </p:attrNameLst>
                                      </p:cBhvr>
                                      <p:to>
                                        <p:strVal val="visible"/>
                                      </p:to>
                                    </p:set>
                                    <p:animEffect transition="in" filter="wipe(left)">
                                      <p:cBhvr>
                                        <p:cTn id="115" dur="500"/>
                                        <p:tgtEl>
                                          <p:spTgt spid="71"/>
                                        </p:tgtEl>
                                      </p:cBhvr>
                                    </p:animEffect>
                                  </p:childTnLst>
                                </p:cTn>
                              </p:par>
                              <p:par>
                                <p:cTn id="116" presetID="22" presetClass="entr" presetSubtype="8" fill="hold" nodeType="withEffect">
                                  <p:stCondLst>
                                    <p:cond delay="0"/>
                                  </p:stCondLst>
                                  <p:childTnLst>
                                    <p:set>
                                      <p:cBhvr>
                                        <p:cTn id="117" dur="1" fill="hold">
                                          <p:stCondLst>
                                            <p:cond delay="0"/>
                                          </p:stCondLst>
                                        </p:cTn>
                                        <p:tgtEl>
                                          <p:spTgt spid="72"/>
                                        </p:tgtEl>
                                        <p:attrNameLst>
                                          <p:attrName>style.visibility</p:attrName>
                                        </p:attrNameLst>
                                      </p:cBhvr>
                                      <p:to>
                                        <p:strVal val="visible"/>
                                      </p:to>
                                    </p:set>
                                    <p:animEffect transition="in" filter="wipe(left)">
                                      <p:cBhvr>
                                        <p:cTn id="118" dur="500"/>
                                        <p:tgtEl>
                                          <p:spTgt spid="72"/>
                                        </p:tgtEl>
                                      </p:cBhvr>
                                    </p:animEffect>
                                  </p:childTnLst>
                                </p:cTn>
                              </p:par>
                              <p:par>
                                <p:cTn id="119" presetID="22" presetClass="entr" presetSubtype="8" fill="hold" grpId="0" nodeType="withEffect">
                                  <p:stCondLst>
                                    <p:cond delay="0"/>
                                  </p:stCondLst>
                                  <p:childTnLst>
                                    <p:set>
                                      <p:cBhvr>
                                        <p:cTn id="120" dur="1" fill="hold">
                                          <p:stCondLst>
                                            <p:cond delay="0"/>
                                          </p:stCondLst>
                                        </p:cTn>
                                        <p:tgtEl>
                                          <p:spTgt spid="73"/>
                                        </p:tgtEl>
                                        <p:attrNameLst>
                                          <p:attrName>style.visibility</p:attrName>
                                        </p:attrNameLst>
                                      </p:cBhvr>
                                      <p:to>
                                        <p:strVal val="visible"/>
                                      </p:to>
                                    </p:set>
                                    <p:animEffect transition="in" filter="wipe(left)">
                                      <p:cBhvr>
                                        <p:cTn id="121" dur="500"/>
                                        <p:tgtEl>
                                          <p:spTgt spid="73"/>
                                        </p:tgtEl>
                                      </p:cBhvr>
                                    </p:animEffect>
                                  </p:childTnLst>
                                </p:cTn>
                              </p:par>
                              <p:par>
                                <p:cTn id="122" presetID="22" presetClass="entr" presetSubtype="8" fill="hold" nodeType="withEffect">
                                  <p:stCondLst>
                                    <p:cond delay="0"/>
                                  </p:stCondLst>
                                  <p:childTnLst>
                                    <p:set>
                                      <p:cBhvr>
                                        <p:cTn id="123" dur="1" fill="hold">
                                          <p:stCondLst>
                                            <p:cond delay="0"/>
                                          </p:stCondLst>
                                        </p:cTn>
                                        <p:tgtEl>
                                          <p:spTgt spid="74"/>
                                        </p:tgtEl>
                                        <p:attrNameLst>
                                          <p:attrName>style.visibility</p:attrName>
                                        </p:attrNameLst>
                                      </p:cBhvr>
                                      <p:to>
                                        <p:strVal val="visible"/>
                                      </p:to>
                                    </p:set>
                                    <p:animEffect transition="in" filter="wipe(left)">
                                      <p:cBhvr>
                                        <p:cTn id="124" dur="500"/>
                                        <p:tgtEl>
                                          <p:spTgt spid="74"/>
                                        </p:tgtEl>
                                      </p:cBhvr>
                                    </p:animEffect>
                                  </p:childTnLst>
                                </p:cTn>
                              </p:par>
                              <p:par>
                                <p:cTn id="125" presetID="22" presetClass="entr" presetSubtype="8" fill="hold" nodeType="withEffect">
                                  <p:stCondLst>
                                    <p:cond delay="0"/>
                                  </p:stCondLst>
                                  <p:childTnLst>
                                    <p:set>
                                      <p:cBhvr>
                                        <p:cTn id="126" dur="1" fill="hold">
                                          <p:stCondLst>
                                            <p:cond delay="0"/>
                                          </p:stCondLst>
                                        </p:cTn>
                                        <p:tgtEl>
                                          <p:spTgt spid="76"/>
                                        </p:tgtEl>
                                        <p:attrNameLst>
                                          <p:attrName>style.visibility</p:attrName>
                                        </p:attrNameLst>
                                      </p:cBhvr>
                                      <p:to>
                                        <p:strVal val="visible"/>
                                      </p:to>
                                    </p:set>
                                    <p:animEffect transition="in" filter="wipe(left)">
                                      <p:cBhvr>
                                        <p:cTn id="127" dur="500"/>
                                        <p:tgtEl>
                                          <p:spTgt spid="76"/>
                                        </p:tgtEl>
                                      </p:cBhvr>
                                    </p:animEffect>
                                  </p:childTnLst>
                                </p:cTn>
                              </p:par>
                              <p:par>
                                <p:cTn id="128" presetID="22" presetClass="entr" presetSubtype="8" fill="hold" nodeType="withEffect">
                                  <p:stCondLst>
                                    <p:cond delay="0"/>
                                  </p:stCondLst>
                                  <p:childTnLst>
                                    <p:set>
                                      <p:cBhvr>
                                        <p:cTn id="129" dur="1" fill="hold">
                                          <p:stCondLst>
                                            <p:cond delay="0"/>
                                          </p:stCondLst>
                                        </p:cTn>
                                        <p:tgtEl>
                                          <p:spTgt spid="79"/>
                                        </p:tgtEl>
                                        <p:attrNameLst>
                                          <p:attrName>style.visibility</p:attrName>
                                        </p:attrNameLst>
                                      </p:cBhvr>
                                      <p:to>
                                        <p:strVal val="visible"/>
                                      </p:to>
                                    </p:set>
                                    <p:animEffect transition="in" filter="wipe(left)">
                                      <p:cBhvr>
                                        <p:cTn id="130" dur="500"/>
                                        <p:tgtEl>
                                          <p:spTgt spid="79"/>
                                        </p:tgtEl>
                                      </p:cBhvr>
                                    </p:animEffect>
                                  </p:childTnLst>
                                </p:cTn>
                              </p:par>
                              <p:par>
                                <p:cTn id="131" presetID="22" presetClass="entr" presetSubtype="8" fill="hold" nodeType="withEffect">
                                  <p:stCondLst>
                                    <p:cond delay="0"/>
                                  </p:stCondLst>
                                  <p:childTnLst>
                                    <p:set>
                                      <p:cBhvr>
                                        <p:cTn id="132" dur="1" fill="hold">
                                          <p:stCondLst>
                                            <p:cond delay="0"/>
                                          </p:stCondLst>
                                        </p:cTn>
                                        <p:tgtEl>
                                          <p:spTgt spid="80"/>
                                        </p:tgtEl>
                                        <p:attrNameLst>
                                          <p:attrName>style.visibility</p:attrName>
                                        </p:attrNameLst>
                                      </p:cBhvr>
                                      <p:to>
                                        <p:strVal val="visible"/>
                                      </p:to>
                                    </p:set>
                                    <p:animEffect transition="in" filter="wipe(left)">
                                      <p:cBhvr>
                                        <p:cTn id="133" dur="500"/>
                                        <p:tgtEl>
                                          <p:spTgt spid="80"/>
                                        </p:tgtEl>
                                      </p:cBhvr>
                                    </p:animEffect>
                                  </p:childTnLst>
                                </p:cTn>
                              </p:par>
                              <p:par>
                                <p:cTn id="134" presetID="22" presetClass="entr" presetSubtype="8" fill="hold" nodeType="withEffect">
                                  <p:stCondLst>
                                    <p:cond delay="0"/>
                                  </p:stCondLst>
                                  <p:childTnLst>
                                    <p:set>
                                      <p:cBhvr>
                                        <p:cTn id="135" dur="1" fill="hold">
                                          <p:stCondLst>
                                            <p:cond delay="0"/>
                                          </p:stCondLst>
                                        </p:cTn>
                                        <p:tgtEl>
                                          <p:spTgt spid="83"/>
                                        </p:tgtEl>
                                        <p:attrNameLst>
                                          <p:attrName>style.visibility</p:attrName>
                                        </p:attrNameLst>
                                      </p:cBhvr>
                                      <p:to>
                                        <p:strVal val="visible"/>
                                      </p:to>
                                    </p:set>
                                    <p:animEffect transition="in" filter="wipe(left)">
                                      <p:cBhvr>
                                        <p:cTn id="136" dur="500"/>
                                        <p:tgtEl>
                                          <p:spTgt spid="83"/>
                                        </p:tgtEl>
                                      </p:cBhvr>
                                    </p:animEffect>
                                  </p:childTnLst>
                                </p:cTn>
                              </p:par>
                              <p:par>
                                <p:cTn id="137" presetID="22" presetClass="entr" presetSubtype="8" fill="hold" nodeType="withEffect">
                                  <p:stCondLst>
                                    <p:cond delay="0"/>
                                  </p:stCondLst>
                                  <p:childTnLst>
                                    <p:set>
                                      <p:cBhvr>
                                        <p:cTn id="138" dur="1" fill="hold">
                                          <p:stCondLst>
                                            <p:cond delay="0"/>
                                          </p:stCondLst>
                                        </p:cTn>
                                        <p:tgtEl>
                                          <p:spTgt spid="86"/>
                                        </p:tgtEl>
                                        <p:attrNameLst>
                                          <p:attrName>style.visibility</p:attrName>
                                        </p:attrNameLst>
                                      </p:cBhvr>
                                      <p:to>
                                        <p:strVal val="visible"/>
                                      </p:to>
                                    </p:set>
                                    <p:animEffect transition="in" filter="wipe(left)">
                                      <p:cBhvr>
                                        <p:cTn id="139" dur="500"/>
                                        <p:tgtEl>
                                          <p:spTgt spid="86"/>
                                        </p:tgtEl>
                                      </p:cBhvr>
                                    </p:animEffect>
                                  </p:childTnLst>
                                </p:cTn>
                              </p:par>
                              <p:par>
                                <p:cTn id="140" presetID="22" presetClass="entr" presetSubtype="8" fill="hold" nodeType="withEffect">
                                  <p:stCondLst>
                                    <p:cond delay="0"/>
                                  </p:stCondLst>
                                  <p:childTnLst>
                                    <p:set>
                                      <p:cBhvr>
                                        <p:cTn id="141" dur="1" fill="hold">
                                          <p:stCondLst>
                                            <p:cond delay="0"/>
                                          </p:stCondLst>
                                        </p:cTn>
                                        <p:tgtEl>
                                          <p:spTgt spid="87"/>
                                        </p:tgtEl>
                                        <p:attrNameLst>
                                          <p:attrName>style.visibility</p:attrName>
                                        </p:attrNameLst>
                                      </p:cBhvr>
                                      <p:to>
                                        <p:strVal val="visible"/>
                                      </p:to>
                                    </p:set>
                                    <p:animEffect transition="in" filter="wipe(left)">
                                      <p:cBhvr>
                                        <p:cTn id="142" dur="500"/>
                                        <p:tgtEl>
                                          <p:spTgt spid="87"/>
                                        </p:tgtEl>
                                      </p:cBhvr>
                                    </p:animEffect>
                                  </p:childTnLst>
                                </p:cTn>
                              </p:par>
                              <p:par>
                                <p:cTn id="143" presetID="22" presetClass="entr" presetSubtype="8" fill="hold" grpId="0" nodeType="withEffect">
                                  <p:stCondLst>
                                    <p:cond delay="0"/>
                                  </p:stCondLst>
                                  <p:childTnLst>
                                    <p:set>
                                      <p:cBhvr>
                                        <p:cTn id="144" dur="1" fill="hold">
                                          <p:stCondLst>
                                            <p:cond delay="0"/>
                                          </p:stCondLst>
                                        </p:cTn>
                                        <p:tgtEl>
                                          <p:spTgt spid="88"/>
                                        </p:tgtEl>
                                        <p:attrNameLst>
                                          <p:attrName>style.visibility</p:attrName>
                                        </p:attrNameLst>
                                      </p:cBhvr>
                                      <p:to>
                                        <p:strVal val="visible"/>
                                      </p:to>
                                    </p:set>
                                    <p:animEffect transition="in" filter="wipe(left)">
                                      <p:cBhvr>
                                        <p:cTn id="145" dur="500"/>
                                        <p:tgtEl>
                                          <p:spTgt spid="88"/>
                                        </p:tgtEl>
                                      </p:cBhvr>
                                    </p:animEffect>
                                  </p:childTnLst>
                                </p:cTn>
                              </p:par>
                              <p:par>
                                <p:cTn id="146" presetID="22" presetClass="entr" presetSubtype="8" fill="hold" nodeType="withEffect">
                                  <p:stCondLst>
                                    <p:cond delay="0"/>
                                  </p:stCondLst>
                                  <p:childTnLst>
                                    <p:set>
                                      <p:cBhvr>
                                        <p:cTn id="147" dur="1" fill="hold">
                                          <p:stCondLst>
                                            <p:cond delay="0"/>
                                          </p:stCondLst>
                                        </p:cTn>
                                        <p:tgtEl>
                                          <p:spTgt spid="89"/>
                                        </p:tgtEl>
                                        <p:attrNameLst>
                                          <p:attrName>style.visibility</p:attrName>
                                        </p:attrNameLst>
                                      </p:cBhvr>
                                      <p:to>
                                        <p:strVal val="visible"/>
                                      </p:to>
                                    </p:set>
                                    <p:animEffect transition="in" filter="wipe(left)">
                                      <p:cBhvr>
                                        <p:cTn id="148" dur="500"/>
                                        <p:tgtEl>
                                          <p:spTgt spid="89"/>
                                        </p:tgtEl>
                                      </p:cBhvr>
                                    </p:animEffect>
                                  </p:childTnLst>
                                </p:cTn>
                              </p:par>
                              <p:par>
                                <p:cTn id="149" presetID="22" presetClass="entr" presetSubtype="8" fill="hold" nodeType="withEffect">
                                  <p:stCondLst>
                                    <p:cond delay="0"/>
                                  </p:stCondLst>
                                  <p:childTnLst>
                                    <p:set>
                                      <p:cBhvr>
                                        <p:cTn id="150" dur="1" fill="hold">
                                          <p:stCondLst>
                                            <p:cond delay="0"/>
                                          </p:stCondLst>
                                        </p:cTn>
                                        <p:tgtEl>
                                          <p:spTgt spid="90"/>
                                        </p:tgtEl>
                                        <p:attrNameLst>
                                          <p:attrName>style.visibility</p:attrName>
                                        </p:attrNameLst>
                                      </p:cBhvr>
                                      <p:to>
                                        <p:strVal val="visible"/>
                                      </p:to>
                                    </p:set>
                                    <p:animEffect transition="in" filter="wipe(left)">
                                      <p:cBhvr>
                                        <p:cTn id="151" dur="500"/>
                                        <p:tgtEl>
                                          <p:spTgt spid="90"/>
                                        </p:tgtEl>
                                      </p:cBhvr>
                                    </p:animEffect>
                                  </p:childTnLst>
                                </p:cTn>
                              </p:par>
                              <p:par>
                                <p:cTn id="152" presetID="22" presetClass="entr" presetSubtype="8" fill="hold" grpId="0" nodeType="withEffect">
                                  <p:stCondLst>
                                    <p:cond delay="0"/>
                                  </p:stCondLst>
                                  <p:childTnLst>
                                    <p:set>
                                      <p:cBhvr>
                                        <p:cTn id="153" dur="1" fill="hold">
                                          <p:stCondLst>
                                            <p:cond delay="0"/>
                                          </p:stCondLst>
                                        </p:cTn>
                                        <p:tgtEl>
                                          <p:spTgt spid="91"/>
                                        </p:tgtEl>
                                        <p:attrNameLst>
                                          <p:attrName>style.visibility</p:attrName>
                                        </p:attrNameLst>
                                      </p:cBhvr>
                                      <p:to>
                                        <p:strVal val="visible"/>
                                      </p:to>
                                    </p:set>
                                    <p:animEffect transition="in" filter="wipe(left)">
                                      <p:cBhvr>
                                        <p:cTn id="154" dur="500"/>
                                        <p:tgtEl>
                                          <p:spTgt spid="91"/>
                                        </p:tgtEl>
                                      </p:cBhvr>
                                    </p:animEffect>
                                  </p:childTnLst>
                                </p:cTn>
                              </p:par>
                              <p:par>
                                <p:cTn id="155" presetID="22" presetClass="entr" presetSubtype="8" fill="hold" nodeType="withEffect">
                                  <p:stCondLst>
                                    <p:cond delay="0"/>
                                  </p:stCondLst>
                                  <p:childTnLst>
                                    <p:set>
                                      <p:cBhvr>
                                        <p:cTn id="156" dur="1" fill="hold">
                                          <p:stCondLst>
                                            <p:cond delay="0"/>
                                          </p:stCondLst>
                                        </p:cTn>
                                        <p:tgtEl>
                                          <p:spTgt spid="92"/>
                                        </p:tgtEl>
                                        <p:attrNameLst>
                                          <p:attrName>style.visibility</p:attrName>
                                        </p:attrNameLst>
                                      </p:cBhvr>
                                      <p:to>
                                        <p:strVal val="visible"/>
                                      </p:to>
                                    </p:set>
                                    <p:animEffect transition="in" filter="wipe(left)">
                                      <p:cBhvr>
                                        <p:cTn id="157" dur="500"/>
                                        <p:tgtEl>
                                          <p:spTgt spid="92"/>
                                        </p:tgtEl>
                                      </p:cBhvr>
                                    </p:animEffect>
                                  </p:childTnLst>
                                </p:cTn>
                              </p:par>
                              <p:par>
                                <p:cTn id="158" presetID="22" presetClass="entr" presetSubtype="8" fill="hold" nodeType="withEffect">
                                  <p:stCondLst>
                                    <p:cond delay="0"/>
                                  </p:stCondLst>
                                  <p:childTnLst>
                                    <p:set>
                                      <p:cBhvr>
                                        <p:cTn id="159" dur="1" fill="hold">
                                          <p:stCondLst>
                                            <p:cond delay="0"/>
                                          </p:stCondLst>
                                        </p:cTn>
                                        <p:tgtEl>
                                          <p:spTgt spid="96"/>
                                        </p:tgtEl>
                                        <p:attrNameLst>
                                          <p:attrName>style.visibility</p:attrName>
                                        </p:attrNameLst>
                                      </p:cBhvr>
                                      <p:to>
                                        <p:strVal val="visible"/>
                                      </p:to>
                                    </p:set>
                                    <p:animEffect transition="in" filter="wipe(left)">
                                      <p:cBhvr>
                                        <p:cTn id="160" dur="500"/>
                                        <p:tgtEl>
                                          <p:spTgt spid="96"/>
                                        </p:tgtEl>
                                      </p:cBhvr>
                                    </p:animEffect>
                                  </p:childTnLst>
                                </p:cTn>
                              </p:par>
                              <p:par>
                                <p:cTn id="161" presetID="22" presetClass="entr" presetSubtype="8" fill="hold" nodeType="withEffect">
                                  <p:stCondLst>
                                    <p:cond delay="0"/>
                                  </p:stCondLst>
                                  <p:childTnLst>
                                    <p:set>
                                      <p:cBhvr>
                                        <p:cTn id="162" dur="1" fill="hold">
                                          <p:stCondLst>
                                            <p:cond delay="0"/>
                                          </p:stCondLst>
                                        </p:cTn>
                                        <p:tgtEl>
                                          <p:spTgt spid="97"/>
                                        </p:tgtEl>
                                        <p:attrNameLst>
                                          <p:attrName>style.visibility</p:attrName>
                                        </p:attrNameLst>
                                      </p:cBhvr>
                                      <p:to>
                                        <p:strVal val="visible"/>
                                      </p:to>
                                    </p:set>
                                    <p:animEffect transition="in" filter="wipe(left)">
                                      <p:cBhvr>
                                        <p:cTn id="163" dur="500"/>
                                        <p:tgtEl>
                                          <p:spTgt spid="97"/>
                                        </p:tgtEl>
                                      </p:cBhvr>
                                    </p:animEffect>
                                  </p:childTnLst>
                                </p:cTn>
                              </p:par>
                              <p:par>
                                <p:cTn id="164" presetID="22" presetClass="entr" presetSubtype="8" fill="hold" grpId="0" nodeType="withEffect">
                                  <p:stCondLst>
                                    <p:cond delay="0"/>
                                  </p:stCondLst>
                                  <p:childTnLst>
                                    <p:set>
                                      <p:cBhvr>
                                        <p:cTn id="165" dur="1" fill="hold">
                                          <p:stCondLst>
                                            <p:cond delay="0"/>
                                          </p:stCondLst>
                                        </p:cTn>
                                        <p:tgtEl>
                                          <p:spTgt spid="98"/>
                                        </p:tgtEl>
                                        <p:attrNameLst>
                                          <p:attrName>style.visibility</p:attrName>
                                        </p:attrNameLst>
                                      </p:cBhvr>
                                      <p:to>
                                        <p:strVal val="visible"/>
                                      </p:to>
                                    </p:set>
                                    <p:animEffect transition="in" filter="wipe(left)">
                                      <p:cBhvr>
                                        <p:cTn id="166" dur="500"/>
                                        <p:tgtEl>
                                          <p:spTgt spid="98"/>
                                        </p:tgtEl>
                                      </p:cBhvr>
                                    </p:animEffect>
                                  </p:childTnLst>
                                </p:cTn>
                              </p:par>
                              <p:par>
                                <p:cTn id="167" presetID="22" presetClass="entr" presetSubtype="8" fill="hold" grpId="0" nodeType="withEffect">
                                  <p:stCondLst>
                                    <p:cond delay="0"/>
                                  </p:stCondLst>
                                  <p:childTnLst>
                                    <p:set>
                                      <p:cBhvr>
                                        <p:cTn id="168" dur="1" fill="hold">
                                          <p:stCondLst>
                                            <p:cond delay="0"/>
                                          </p:stCondLst>
                                        </p:cTn>
                                        <p:tgtEl>
                                          <p:spTgt spid="99"/>
                                        </p:tgtEl>
                                        <p:attrNameLst>
                                          <p:attrName>style.visibility</p:attrName>
                                        </p:attrNameLst>
                                      </p:cBhvr>
                                      <p:to>
                                        <p:strVal val="visible"/>
                                      </p:to>
                                    </p:set>
                                    <p:animEffect transition="in" filter="wipe(left)">
                                      <p:cBhvr>
                                        <p:cTn id="169"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16" grpId="1"/>
      <p:bldP spid="21" grpId="0"/>
      <p:bldP spid="21" grpId="1"/>
      <p:bldP spid="23" grpId="0"/>
      <p:bldP spid="23" grpId="1"/>
      <p:bldP spid="24" grpId="0"/>
      <p:bldP spid="34" grpId="0"/>
      <p:bldP spid="40" grpId="0"/>
      <p:bldP spid="60" grpId="0"/>
      <p:bldP spid="62" grpId="0"/>
      <p:bldP spid="70" grpId="0"/>
      <p:bldP spid="73" grpId="0"/>
      <p:bldP spid="88" grpId="0"/>
      <p:bldP spid="91" grpId="0"/>
      <p:bldP spid="98" grpId="0"/>
      <p:bldP spid="9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540568" y="-598083"/>
            <a:ext cx="2150080" cy="1634177"/>
            <a:chOff x="6084168" y="3923907"/>
            <a:chExt cx="3445634" cy="2618868"/>
          </a:xfrm>
        </p:grpSpPr>
        <p:sp>
          <p:nvSpPr>
            <p:cNvPr id="10" name="Freeform 5"/>
            <p:cNvSpPr/>
            <p:nvPr/>
          </p:nvSpPr>
          <p:spPr bwMode="auto">
            <a:xfrm>
              <a:off x="6084168" y="3923907"/>
              <a:ext cx="2615636" cy="2618868"/>
            </a:xfrm>
            <a:custGeom>
              <a:avLst/>
              <a:gdLst>
                <a:gd name="T0" fmla="*/ 809 w 1619"/>
                <a:gd name="T1" fmla="*/ 1621 h 1621"/>
                <a:gd name="T2" fmla="*/ 0 w 1619"/>
                <a:gd name="T3" fmla="*/ 810 h 1621"/>
                <a:gd name="T4" fmla="*/ 809 w 1619"/>
                <a:gd name="T5" fmla="*/ 0 h 1621"/>
                <a:gd name="T6" fmla="*/ 1619 w 1619"/>
                <a:gd name="T7" fmla="*/ 810 h 1621"/>
                <a:gd name="T8" fmla="*/ 809 w 1619"/>
                <a:gd name="T9" fmla="*/ 1621 h 1621"/>
              </a:gdLst>
              <a:ahLst/>
              <a:cxnLst>
                <a:cxn ang="0">
                  <a:pos x="T0" y="T1"/>
                </a:cxn>
                <a:cxn ang="0">
                  <a:pos x="T2" y="T3"/>
                </a:cxn>
                <a:cxn ang="0">
                  <a:pos x="T4" y="T5"/>
                </a:cxn>
                <a:cxn ang="0">
                  <a:pos x="T6" y="T7"/>
                </a:cxn>
                <a:cxn ang="0">
                  <a:pos x="T8" y="T9"/>
                </a:cxn>
              </a:cxnLst>
              <a:rect l="0" t="0" r="r" b="b"/>
              <a:pathLst>
                <a:path w="1619" h="1621">
                  <a:moveTo>
                    <a:pt x="809" y="1621"/>
                  </a:moveTo>
                  <a:lnTo>
                    <a:pt x="0" y="810"/>
                  </a:lnTo>
                  <a:lnTo>
                    <a:pt x="809" y="0"/>
                  </a:lnTo>
                  <a:lnTo>
                    <a:pt x="1619" y="810"/>
                  </a:lnTo>
                  <a:lnTo>
                    <a:pt x="809" y="1621"/>
                  </a:lnTo>
                  <a:close/>
                </a:path>
              </a:pathLst>
            </a:custGeom>
            <a:solidFill>
              <a:srgbClr val="DD24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dirty="0">
                <a:cs typeface="+mn-ea"/>
                <a:sym typeface="+mn-lt"/>
              </a:endParaRPr>
            </a:p>
          </p:txBody>
        </p:sp>
        <p:sp>
          <p:nvSpPr>
            <p:cNvPr id="13" name="Freeform 3301"/>
            <p:cNvSpPr/>
            <p:nvPr/>
          </p:nvSpPr>
          <p:spPr bwMode="auto">
            <a:xfrm>
              <a:off x="7893162" y="4520570"/>
              <a:ext cx="1636640" cy="1638160"/>
            </a:xfrm>
            <a:custGeom>
              <a:avLst/>
              <a:gdLst>
                <a:gd name="T0" fmla="*/ 1617 w 3233"/>
                <a:gd name="T1" fmla="*/ 3236 h 3236"/>
                <a:gd name="T2" fmla="*/ 0 w 3233"/>
                <a:gd name="T3" fmla="*/ 1619 h 3236"/>
                <a:gd name="T4" fmla="*/ 1617 w 3233"/>
                <a:gd name="T5" fmla="*/ 0 h 3236"/>
                <a:gd name="T6" fmla="*/ 3233 w 3233"/>
                <a:gd name="T7" fmla="*/ 1619 h 3236"/>
                <a:gd name="T8" fmla="*/ 1617 w 3233"/>
                <a:gd name="T9" fmla="*/ 3236 h 3236"/>
              </a:gdLst>
              <a:ahLst/>
              <a:cxnLst>
                <a:cxn ang="0">
                  <a:pos x="T0" y="T1"/>
                </a:cxn>
                <a:cxn ang="0">
                  <a:pos x="T2" y="T3"/>
                </a:cxn>
                <a:cxn ang="0">
                  <a:pos x="T4" y="T5"/>
                </a:cxn>
                <a:cxn ang="0">
                  <a:pos x="T6" y="T7"/>
                </a:cxn>
                <a:cxn ang="0">
                  <a:pos x="T8" y="T9"/>
                </a:cxn>
              </a:cxnLst>
              <a:rect l="0" t="0" r="r" b="b"/>
              <a:pathLst>
                <a:path w="3233" h="3236">
                  <a:moveTo>
                    <a:pt x="1617" y="3236"/>
                  </a:moveTo>
                  <a:lnTo>
                    <a:pt x="0" y="1619"/>
                  </a:lnTo>
                  <a:lnTo>
                    <a:pt x="1617" y="0"/>
                  </a:lnTo>
                  <a:lnTo>
                    <a:pt x="3233" y="1619"/>
                  </a:lnTo>
                  <a:lnTo>
                    <a:pt x="1617" y="3236"/>
                  </a:lnTo>
                  <a:close/>
                </a:path>
              </a:pathLst>
            </a:custGeom>
            <a:solidFill>
              <a:srgbClr val="333333"/>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dirty="0">
                <a:cs typeface="+mn-ea"/>
                <a:sym typeface="+mn-lt"/>
              </a:endParaRPr>
            </a:p>
          </p:txBody>
        </p:sp>
      </p:grpSp>
      <p:sp>
        <p:nvSpPr>
          <p:cNvPr id="2" name="灯片编号占位符 1">
            <a:extLst>
              <a:ext uri="{FF2B5EF4-FFF2-40B4-BE49-F238E27FC236}">
                <a16:creationId xmlns:a16="http://schemas.microsoft.com/office/drawing/2014/main" id="{A4390690-6CB5-43F4-8705-BC124DF3703E}"/>
              </a:ext>
            </a:extLst>
          </p:cNvPr>
          <p:cNvSpPr>
            <a:spLocks noGrp="1"/>
          </p:cNvSpPr>
          <p:nvPr>
            <p:ph type="sldNum" sz="quarter" idx="12"/>
          </p:nvPr>
        </p:nvSpPr>
        <p:spPr>
          <a:xfrm>
            <a:off x="6913836" y="4656356"/>
            <a:ext cx="2133600" cy="273844"/>
          </a:xfrm>
        </p:spPr>
        <p:txBody>
          <a:bodyPr/>
          <a:lstStyle/>
          <a:p>
            <a:fld id="{49AE70B2-8BF9-45C0-BB95-33D1B9D3A854}" type="slidenum">
              <a:rPr lang="zh-CN" altLang="en-US" smtClean="0">
                <a:cs typeface="+mn-ea"/>
                <a:sym typeface="+mn-lt"/>
              </a:rPr>
              <a:t>9</a:t>
            </a:fld>
            <a:endParaRPr lang="zh-CN" altLang="en-US" dirty="0">
              <a:cs typeface="+mn-ea"/>
              <a:sym typeface="+mn-lt"/>
            </a:endParaRPr>
          </a:p>
        </p:txBody>
      </p:sp>
      <p:sp>
        <p:nvSpPr>
          <p:cNvPr id="14" name="文本框 13">
            <a:extLst>
              <a:ext uri="{FF2B5EF4-FFF2-40B4-BE49-F238E27FC236}">
                <a16:creationId xmlns:a16="http://schemas.microsoft.com/office/drawing/2014/main" id="{A0D96F4B-F148-47A7-98FF-FCF4FC845267}"/>
              </a:ext>
            </a:extLst>
          </p:cNvPr>
          <p:cNvSpPr txBox="1"/>
          <p:nvPr/>
        </p:nvSpPr>
        <p:spPr>
          <a:xfrm>
            <a:off x="1907704" y="219005"/>
            <a:ext cx="2448272" cy="400110"/>
          </a:xfrm>
          <a:prstGeom prst="rect">
            <a:avLst/>
          </a:prstGeom>
          <a:noFill/>
        </p:spPr>
        <p:txBody>
          <a:bodyPr wrap="square">
            <a:spAutoFit/>
          </a:bodyPr>
          <a:lstStyle/>
          <a:p>
            <a:r>
              <a:rPr lang="en-US" altLang="zh-CN" sz="2000" b="1" dirty="0"/>
              <a:t>9.2 </a:t>
            </a:r>
            <a:r>
              <a:rPr lang="zh-CN" altLang="en-US" sz="2000" b="1" dirty="0"/>
              <a:t>顺序表的查找</a:t>
            </a:r>
          </a:p>
        </p:txBody>
      </p:sp>
      <p:sp>
        <p:nvSpPr>
          <p:cNvPr id="11" name="文本框 10">
            <a:extLst>
              <a:ext uri="{FF2B5EF4-FFF2-40B4-BE49-F238E27FC236}">
                <a16:creationId xmlns:a16="http://schemas.microsoft.com/office/drawing/2014/main" id="{34C81CED-39B1-48BB-B2E1-46F069439479}"/>
              </a:ext>
            </a:extLst>
          </p:cNvPr>
          <p:cNvSpPr txBox="1"/>
          <p:nvPr/>
        </p:nvSpPr>
        <p:spPr>
          <a:xfrm>
            <a:off x="1907704" y="699542"/>
            <a:ext cx="6768752" cy="777264"/>
          </a:xfrm>
          <a:prstGeom prst="rect">
            <a:avLst/>
          </a:prstGeom>
          <a:noFill/>
        </p:spPr>
        <p:txBody>
          <a:bodyPr wrap="square">
            <a:spAutoFit/>
          </a:bodyPr>
          <a:lstStyle/>
          <a:p>
            <a:pPr marL="285750" indent="-285750">
              <a:lnSpc>
                <a:spcPct val="130000"/>
              </a:lnSpc>
              <a:buClr>
                <a:srgbClr val="FF0000"/>
              </a:buClr>
              <a:buFont typeface="Wingdings" panose="05000000000000000000" pitchFamily="2" charset="2"/>
              <a:buChar char="n"/>
            </a:pPr>
            <a:r>
              <a:rPr lang="zh-CN" altLang="en-US" dirty="0">
                <a:cs typeface="+mn-ea"/>
                <a:sym typeface="+mn-lt"/>
              </a:rPr>
              <a:t>假设一个一维数组</a:t>
            </a:r>
            <a:r>
              <a:rPr lang="en-US" altLang="zh-CN" dirty="0">
                <a:cs typeface="+mn-ea"/>
                <a:sym typeface="+mn-lt"/>
              </a:rPr>
              <a:t>a[0…m]</a:t>
            </a:r>
            <a:r>
              <a:rPr lang="zh-CN" altLang="en-US" dirty="0">
                <a:cs typeface="+mn-ea"/>
                <a:sym typeface="+mn-lt"/>
              </a:rPr>
              <a:t>来存放数据元素，数据元素存放在</a:t>
            </a:r>
            <a:r>
              <a:rPr lang="en-US" altLang="zh-CN" dirty="0">
                <a:cs typeface="+mn-ea"/>
                <a:sym typeface="+mn-lt"/>
              </a:rPr>
              <a:t>a[1]</a:t>
            </a:r>
            <a:r>
              <a:rPr lang="zh-CN" altLang="en-US" dirty="0">
                <a:cs typeface="+mn-ea"/>
                <a:sym typeface="+mn-lt"/>
              </a:rPr>
              <a:t>、</a:t>
            </a:r>
            <a:r>
              <a:rPr lang="en-US" altLang="zh-CN" dirty="0">
                <a:cs typeface="+mn-ea"/>
                <a:sym typeface="+mn-lt"/>
              </a:rPr>
              <a:t>a[2]…a[n]</a:t>
            </a:r>
            <a:r>
              <a:rPr lang="zh-CN" altLang="en-US" dirty="0">
                <a:cs typeface="+mn-ea"/>
                <a:sym typeface="+mn-lt"/>
              </a:rPr>
              <a:t>这</a:t>
            </a:r>
            <a:r>
              <a:rPr lang="en-US" altLang="zh-CN" dirty="0">
                <a:cs typeface="+mn-ea"/>
                <a:sym typeface="+mn-lt"/>
              </a:rPr>
              <a:t>n</a:t>
            </a:r>
            <a:r>
              <a:rPr lang="zh-CN" altLang="en-US" dirty="0">
                <a:cs typeface="+mn-ea"/>
                <a:sym typeface="+mn-lt"/>
              </a:rPr>
              <a:t>个单元中，这里要求</a:t>
            </a:r>
            <a:r>
              <a:rPr lang="en-US" altLang="zh-CN" dirty="0">
                <a:cs typeface="+mn-ea"/>
                <a:sym typeface="+mn-lt"/>
              </a:rPr>
              <a:t>n&lt;=m</a:t>
            </a:r>
            <a:r>
              <a:rPr lang="zh-CN" altLang="en-US" dirty="0">
                <a:cs typeface="+mn-ea"/>
                <a:sym typeface="+mn-lt"/>
              </a:rPr>
              <a:t>。</a:t>
            </a:r>
            <a:endParaRPr lang="zh-CN" altLang="en-US" dirty="0"/>
          </a:p>
        </p:txBody>
      </p:sp>
      <p:graphicFrame>
        <p:nvGraphicFramePr>
          <p:cNvPr id="15" name="Group 2">
            <a:extLst>
              <a:ext uri="{FF2B5EF4-FFF2-40B4-BE49-F238E27FC236}">
                <a16:creationId xmlns:a16="http://schemas.microsoft.com/office/drawing/2014/main" id="{5E2807DE-EE70-4EEB-9233-78C1125F6F1D}"/>
              </a:ext>
            </a:extLst>
          </p:cNvPr>
          <p:cNvGraphicFramePr>
            <a:graphicFrameLocks noGrp="1"/>
          </p:cNvGraphicFramePr>
          <p:nvPr>
            <p:extLst>
              <p:ext uri="{D42A27DB-BD31-4B8C-83A1-F6EECF244321}">
                <p14:modId xmlns:p14="http://schemas.microsoft.com/office/powerpoint/2010/main" val="2447476009"/>
              </p:ext>
            </p:extLst>
          </p:nvPr>
        </p:nvGraphicFramePr>
        <p:xfrm>
          <a:off x="2195736" y="1618957"/>
          <a:ext cx="6361565" cy="412012"/>
        </p:xfrm>
        <a:graphic>
          <a:graphicData uri="http://schemas.openxmlformats.org/drawingml/2006/table">
            <a:tbl>
              <a:tblPr/>
              <a:tblGrid>
                <a:gridCol w="489351">
                  <a:extLst>
                    <a:ext uri="{9D8B030D-6E8A-4147-A177-3AD203B41FA5}">
                      <a16:colId xmlns:a16="http://schemas.microsoft.com/office/drawing/2014/main" val="1320698927"/>
                    </a:ext>
                  </a:extLst>
                </a:gridCol>
                <a:gridCol w="489351">
                  <a:extLst>
                    <a:ext uri="{9D8B030D-6E8A-4147-A177-3AD203B41FA5}">
                      <a16:colId xmlns:a16="http://schemas.microsoft.com/office/drawing/2014/main" val="122809414"/>
                    </a:ext>
                  </a:extLst>
                </a:gridCol>
                <a:gridCol w="489351">
                  <a:extLst>
                    <a:ext uri="{9D8B030D-6E8A-4147-A177-3AD203B41FA5}">
                      <a16:colId xmlns:a16="http://schemas.microsoft.com/office/drawing/2014/main" val="20001"/>
                    </a:ext>
                  </a:extLst>
                </a:gridCol>
                <a:gridCol w="489351">
                  <a:extLst>
                    <a:ext uri="{9D8B030D-6E8A-4147-A177-3AD203B41FA5}">
                      <a16:colId xmlns:a16="http://schemas.microsoft.com/office/drawing/2014/main" val="20002"/>
                    </a:ext>
                  </a:extLst>
                </a:gridCol>
                <a:gridCol w="489351">
                  <a:extLst>
                    <a:ext uri="{9D8B030D-6E8A-4147-A177-3AD203B41FA5}">
                      <a16:colId xmlns:a16="http://schemas.microsoft.com/office/drawing/2014/main" val="20003"/>
                    </a:ext>
                  </a:extLst>
                </a:gridCol>
                <a:gridCol w="489351">
                  <a:extLst>
                    <a:ext uri="{9D8B030D-6E8A-4147-A177-3AD203B41FA5}">
                      <a16:colId xmlns:a16="http://schemas.microsoft.com/office/drawing/2014/main" val="20004"/>
                    </a:ext>
                  </a:extLst>
                </a:gridCol>
                <a:gridCol w="978704">
                  <a:extLst>
                    <a:ext uri="{9D8B030D-6E8A-4147-A177-3AD203B41FA5}">
                      <a16:colId xmlns:a16="http://schemas.microsoft.com/office/drawing/2014/main" val="20007"/>
                    </a:ext>
                  </a:extLst>
                </a:gridCol>
                <a:gridCol w="489351">
                  <a:extLst>
                    <a:ext uri="{9D8B030D-6E8A-4147-A177-3AD203B41FA5}">
                      <a16:colId xmlns:a16="http://schemas.microsoft.com/office/drawing/2014/main" val="3482673450"/>
                    </a:ext>
                  </a:extLst>
                </a:gridCol>
                <a:gridCol w="489351">
                  <a:extLst>
                    <a:ext uri="{9D8B030D-6E8A-4147-A177-3AD203B41FA5}">
                      <a16:colId xmlns:a16="http://schemas.microsoft.com/office/drawing/2014/main" val="3996005107"/>
                    </a:ext>
                  </a:extLst>
                </a:gridCol>
                <a:gridCol w="489351">
                  <a:extLst>
                    <a:ext uri="{9D8B030D-6E8A-4147-A177-3AD203B41FA5}">
                      <a16:colId xmlns:a16="http://schemas.microsoft.com/office/drawing/2014/main" val="3255779724"/>
                    </a:ext>
                  </a:extLst>
                </a:gridCol>
                <a:gridCol w="489351">
                  <a:extLst>
                    <a:ext uri="{9D8B030D-6E8A-4147-A177-3AD203B41FA5}">
                      <a16:colId xmlns:a16="http://schemas.microsoft.com/office/drawing/2014/main" val="1775663874"/>
                    </a:ext>
                  </a:extLst>
                </a:gridCol>
                <a:gridCol w="489351">
                  <a:extLst>
                    <a:ext uri="{9D8B030D-6E8A-4147-A177-3AD203B41FA5}">
                      <a16:colId xmlns:a16="http://schemas.microsoft.com/office/drawing/2014/main" val="2771839367"/>
                    </a:ext>
                  </a:extLst>
                </a:gridCol>
              </a:tblGrid>
              <a:tr h="365125">
                <a:tc>
                  <a:txBody>
                    <a:bodyPr/>
                    <a:lstStyle/>
                    <a:p>
                      <a:pPr marL="0" marR="0" lvl="0" indent="0" algn="ctr" defTabSz="914400" rtl="0" eaLnBrk="1" fontAlgn="base" latinLnBrk="0" hangingPunct="1">
                        <a:lnSpc>
                          <a:spcPct val="130000"/>
                        </a:lnSpc>
                        <a:spcBef>
                          <a:spcPct val="0"/>
                        </a:spcBef>
                        <a:spcAft>
                          <a:spcPct val="0"/>
                        </a:spcAft>
                        <a:buClrTx/>
                        <a:buSzTx/>
                        <a:buFontTx/>
                        <a:buNone/>
                      </a:pPr>
                      <a:endParaRPr kumimoji="1" lang="en-US" altLang="zh-CN" sz="1800" b="0" i="0" u="none" strike="noStrike" cap="none" normalizeH="0" baseline="0" noProof="1">
                        <a:ln>
                          <a:noFill/>
                        </a:ln>
                        <a:solidFill>
                          <a:srgbClr val="000000"/>
                        </a:solidFill>
                        <a:effectLst/>
                        <a:latin typeface="+mn-lt"/>
                        <a:ea typeface="+mn-ea"/>
                        <a:cs typeface="+mn-ea"/>
                        <a:sym typeface="+mn-lt"/>
                      </a:endParaRPr>
                    </a:p>
                  </a:txBody>
                  <a:tcPr marT="45478" marB="4547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a</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1</a:t>
                      </a:r>
                      <a:endParaRPr kumimoji="1" lang="en-US" altLang="zh-CN" sz="1800" b="0" i="0" u="none" strike="noStrike" cap="none" normalizeH="0" baseline="0" noProof="1">
                        <a:ln>
                          <a:noFill/>
                        </a:ln>
                        <a:solidFill>
                          <a:srgbClr val="000000"/>
                        </a:solidFill>
                        <a:effectLst/>
                        <a:latin typeface="+mn-lt"/>
                        <a:ea typeface="+mn-ea"/>
                        <a:cs typeface="+mn-ea"/>
                        <a:sym typeface="+mn-lt"/>
                      </a:endParaRPr>
                    </a:p>
                  </a:txBody>
                  <a:tcPr marT="45478" marB="4547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a</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2</a:t>
                      </a:r>
                      <a:endParaRPr kumimoji="1" lang="en-US" altLang="zh-CN" sz="1800" b="0" i="0" u="none" strike="noStrike" cap="none" normalizeH="0" baseline="0" noProof="1">
                        <a:ln>
                          <a:noFill/>
                        </a:ln>
                        <a:solidFill>
                          <a:srgbClr val="000000"/>
                        </a:solidFill>
                        <a:effectLst/>
                        <a:latin typeface="+mn-lt"/>
                        <a:ea typeface="+mn-ea"/>
                        <a:cs typeface="+mn-ea"/>
                        <a:sym typeface="+mn-lt"/>
                      </a:endParaRPr>
                    </a:p>
                  </a:txBody>
                  <a:tcPr marT="45478" marB="4547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pPr>
                      <a:r>
                        <a:rPr lang="en-US" altLang="zh-CN" sz="1800" b="0" dirty="0">
                          <a:latin typeface="Times New Roman" panose="02020603050405020304" pitchFamily="18" charset="0"/>
                          <a:ea typeface="微软雅黑" panose="020B0503020204020204" pitchFamily="34" charset="-122"/>
                        </a:rPr>
                        <a:t>a</a:t>
                      </a:r>
                      <a:r>
                        <a:rPr lang="en-US" altLang="zh-CN" sz="1800" b="0" baseline="-25000" dirty="0">
                          <a:latin typeface="Times New Roman" panose="02020603050405020304" pitchFamily="18" charset="0"/>
                          <a:ea typeface="微软雅黑" panose="020B0503020204020204" pitchFamily="34" charset="-122"/>
                        </a:rPr>
                        <a:t>3</a:t>
                      </a:r>
                      <a:endParaRPr kumimoji="1" lang="en-US" altLang="zh-CN" sz="1800" b="0" i="0" u="none" strike="noStrike" cap="none" normalizeH="0" baseline="0" noProof="1">
                        <a:ln>
                          <a:noFill/>
                        </a:ln>
                        <a:solidFill>
                          <a:srgbClr val="000000"/>
                        </a:solidFill>
                        <a:effectLst/>
                        <a:latin typeface="+mn-lt"/>
                        <a:ea typeface="+mn-ea"/>
                        <a:cs typeface="+mn-ea"/>
                        <a:sym typeface="+mn-lt"/>
                      </a:endParaRPr>
                    </a:p>
                  </a:txBody>
                  <a:tcPr marT="45478" marB="4547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pPr>
                      <a:r>
                        <a:rPr kumimoji="1" lang="en-US" altLang="zh-CN" sz="1800" b="0" i="0" u="none" strike="noStrike" cap="none" normalizeH="0" baseline="0" dirty="0">
                          <a:ln>
                            <a:noFill/>
                          </a:ln>
                          <a:solidFill>
                            <a:srgbClr val="000000"/>
                          </a:solidFill>
                          <a:effectLst/>
                          <a:latin typeface="+mn-lt"/>
                          <a:ea typeface="+mn-ea"/>
                          <a:cs typeface="+mn-ea"/>
                          <a:sym typeface="+mn-lt"/>
                        </a:rPr>
                        <a:t>…</a:t>
                      </a:r>
                      <a:endParaRPr kumimoji="1" lang="en-US" altLang="zh-CN" sz="1800" b="0" i="0" u="none" strike="noStrike" cap="none" normalizeH="0" baseline="0" noProof="1">
                        <a:ln>
                          <a:noFill/>
                        </a:ln>
                        <a:solidFill>
                          <a:srgbClr val="000000"/>
                        </a:solidFill>
                        <a:effectLst/>
                        <a:latin typeface="+mn-lt"/>
                        <a:ea typeface="+mn-ea"/>
                        <a:cs typeface="+mn-ea"/>
                        <a:sym typeface="+mn-lt"/>
                      </a:endParaRPr>
                    </a:p>
                  </a:txBody>
                  <a:tcPr marT="45478" marB="4547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pPr>
                      <a:r>
                        <a:rPr lang="en-US" altLang="zh-CN" sz="1800" b="0" dirty="0">
                          <a:latin typeface="Times New Roman" panose="02020603050405020304" pitchFamily="18" charset="0"/>
                          <a:ea typeface="微软雅黑" panose="020B0503020204020204" pitchFamily="34" charset="-122"/>
                        </a:rPr>
                        <a:t>a</a:t>
                      </a:r>
                      <a:r>
                        <a:rPr lang="en-US" altLang="zh-CN" sz="1800" b="0" baseline="-25000" dirty="0">
                          <a:latin typeface="Times New Roman" panose="02020603050405020304" pitchFamily="18" charset="0"/>
                          <a:ea typeface="微软雅黑" panose="020B0503020204020204" pitchFamily="34" charset="-122"/>
                        </a:rPr>
                        <a:t>i</a:t>
                      </a:r>
                      <a:endParaRPr kumimoji="1" lang="en-US" altLang="zh-CN" sz="1800" b="0" i="0" u="none" strike="noStrike" cap="none" normalizeH="0" baseline="0" noProof="1">
                        <a:ln>
                          <a:noFill/>
                        </a:ln>
                        <a:solidFill>
                          <a:srgbClr val="000000"/>
                        </a:solidFill>
                        <a:effectLst/>
                        <a:latin typeface="+mn-lt"/>
                        <a:ea typeface="+mn-ea"/>
                        <a:cs typeface="+mn-ea"/>
                        <a:sym typeface="+mn-lt"/>
                      </a:endParaRPr>
                    </a:p>
                  </a:txBody>
                  <a:tcPr marT="45478" marB="4547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pPr>
                      <a:r>
                        <a:rPr kumimoji="1" lang="en-GB" altLang="zh-CN" sz="1800" b="0" i="0" u="none" strike="noStrike" cap="none" normalizeH="0" baseline="0" dirty="0">
                          <a:ln>
                            <a:noFill/>
                          </a:ln>
                          <a:solidFill>
                            <a:srgbClr val="000000"/>
                          </a:solidFill>
                          <a:effectLst/>
                          <a:latin typeface="+mn-lt"/>
                          <a:ea typeface="+mn-ea"/>
                          <a:cs typeface="+mn-ea"/>
                          <a:sym typeface="+mn-lt"/>
                        </a:rPr>
                        <a:t>…</a:t>
                      </a:r>
                      <a:endParaRPr kumimoji="1" lang="en-GB" altLang="zh-CN" sz="1800" b="0" i="0" u="none" strike="noStrike" cap="none" normalizeH="0" baseline="0" noProof="1">
                        <a:ln>
                          <a:noFill/>
                        </a:ln>
                        <a:solidFill>
                          <a:srgbClr val="000000"/>
                        </a:solidFill>
                        <a:effectLst/>
                        <a:latin typeface="+mn-lt"/>
                        <a:ea typeface="+mn-ea"/>
                        <a:cs typeface="+mn-ea"/>
                        <a:sym typeface="+mn-lt"/>
                      </a:endParaRPr>
                    </a:p>
                  </a:txBody>
                  <a:tcPr marT="45478" marB="4547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defRPr/>
                      </a:pPr>
                      <a:r>
                        <a:rPr lang="en-US" altLang="zh-CN" sz="1800" b="0" dirty="0">
                          <a:latin typeface="Times New Roman" panose="02020603050405020304" pitchFamily="18" charset="0"/>
                          <a:ea typeface="微软雅黑" panose="020B0503020204020204" pitchFamily="34" charset="-122"/>
                        </a:rPr>
                        <a:t>a</a:t>
                      </a:r>
                      <a:r>
                        <a:rPr lang="en-US" altLang="zh-CN" sz="1800" b="0" baseline="-25000" dirty="0">
                          <a:latin typeface="Times New Roman" panose="02020603050405020304" pitchFamily="18" charset="0"/>
                          <a:ea typeface="微软雅黑" panose="020B0503020204020204" pitchFamily="34" charset="-122"/>
                        </a:rPr>
                        <a:t>n-1</a:t>
                      </a:r>
                      <a:endParaRPr kumimoji="1" lang="en-US" altLang="zh-CN" sz="1800" b="0" i="0" u="none" strike="noStrike" cap="none" normalizeH="0" baseline="0" noProof="1">
                        <a:ln>
                          <a:noFill/>
                        </a:ln>
                        <a:solidFill>
                          <a:srgbClr val="000000"/>
                        </a:solidFill>
                        <a:effectLst/>
                        <a:latin typeface="+mn-lt"/>
                        <a:ea typeface="+mn-ea"/>
                        <a:cs typeface="+mn-ea"/>
                        <a:sym typeface="+mn-lt"/>
                      </a:endParaRPr>
                    </a:p>
                  </a:txBody>
                  <a:tcPr marT="45478" marB="4547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defRPr/>
                      </a:pPr>
                      <a:r>
                        <a:rPr lang="en-US" altLang="zh-CN" sz="1800" b="0" dirty="0">
                          <a:latin typeface="Times New Roman" panose="02020603050405020304" pitchFamily="18" charset="0"/>
                          <a:ea typeface="微软雅黑" panose="020B0503020204020204" pitchFamily="34" charset="-122"/>
                        </a:rPr>
                        <a:t>a</a:t>
                      </a:r>
                      <a:r>
                        <a:rPr lang="en-US" altLang="zh-CN" sz="1800" b="0" baseline="-25000" dirty="0">
                          <a:latin typeface="Times New Roman" panose="02020603050405020304" pitchFamily="18" charset="0"/>
                          <a:ea typeface="微软雅黑" panose="020B0503020204020204" pitchFamily="34" charset="-122"/>
                        </a:rPr>
                        <a:t>n</a:t>
                      </a:r>
                      <a:endParaRPr kumimoji="1" lang="en-US" altLang="zh-CN" sz="1800" b="0" i="0" u="none" strike="noStrike" cap="none" normalizeH="0" baseline="0" noProof="1">
                        <a:ln>
                          <a:noFill/>
                        </a:ln>
                        <a:solidFill>
                          <a:srgbClr val="000000"/>
                        </a:solidFill>
                        <a:effectLst/>
                        <a:latin typeface="+mn-lt"/>
                        <a:ea typeface="+mn-ea"/>
                        <a:cs typeface="+mn-ea"/>
                        <a:sym typeface="+mn-lt"/>
                      </a:endParaRPr>
                    </a:p>
                  </a:txBody>
                  <a:tcPr marT="45478" marB="4547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pPr>
                      <a:endParaRPr kumimoji="1" lang="en-GB" altLang="zh-CN" sz="1800" b="0" i="0" u="none" strike="noStrike" cap="none" normalizeH="0" baseline="0" noProof="1">
                        <a:ln>
                          <a:noFill/>
                        </a:ln>
                        <a:solidFill>
                          <a:srgbClr val="000000"/>
                        </a:solidFill>
                        <a:effectLst/>
                        <a:latin typeface="+mn-lt"/>
                        <a:ea typeface="+mn-ea"/>
                        <a:cs typeface="+mn-ea"/>
                        <a:sym typeface="+mn-lt"/>
                      </a:endParaRPr>
                    </a:p>
                  </a:txBody>
                  <a:tcPr marT="45478" marB="4547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pPr>
                      <a:r>
                        <a:rPr kumimoji="1" lang="en-GB" altLang="zh-CN" sz="1800" b="0" i="0" u="none" strike="noStrike" cap="none" normalizeH="0" baseline="0" noProof="1">
                          <a:ln>
                            <a:noFill/>
                          </a:ln>
                          <a:solidFill>
                            <a:srgbClr val="000000"/>
                          </a:solidFill>
                          <a:effectLst/>
                          <a:latin typeface="+mn-lt"/>
                          <a:ea typeface="+mn-ea"/>
                          <a:cs typeface="+mn-ea"/>
                          <a:sym typeface="+mn-lt"/>
                        </a:rPr>
                        <a:t>…</a:t>
                      </a:r>
                    </a:p>
                  </a:txBody>
                  <a:tcPr marT="45478" marB="4547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pPr>
                      <a:endParaRPr kumimoji="1" lang="en-GB" altLang="zh-CN" sz="1800" b="0" i="0" u="none" strike="noStrike" cap="none" normalizeH="0" baseline="0" noProof="1">
                        <a:ln>
                          <a:noFill/>
                        </a:ln>
                        <a:solidFill>
                          <a:srgbClr val="000000"/>
                        </a:solidFill>
                        <a:effectLst/>
                        <a:latin typeface="+mn-lt"/>
                        <a:ea typeface="+mn-ea"/>
                        <a:cs typeface="+mn-ea"/>
                        <a:sym typeface="+mn-lt"/>
                      </a:endParaRPr>
                    </a:p>
                  </a:txBody>
                  <a:tcPr marT="45478" marB="4547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0"/>
                  </a:ext>
                </a:extLst>
              </a:tr>
            </a:tbl>
          </a:graphicData>
        </a:graphic>
      </p:graphicFrame>
      <p:sp>
        <p:nvSpPr>
          <p:cNvPr id="99" name="文本框 98">
            <a:extLst>
              <a:ext uri="{FF2B5EF4-FFF2-40B4-BE49-F238E27FC236}">
                <a16:creationId xmlns:a16="http://schemas.microsoft.com/office/drawing/2014/main" id="{44171038-5C29-4A41-B19F-56A55774965E}"/>
              </a:ext>
            </a:extLst>
          </p:cNvPr>
          <p:cNvSpPr txBox="1"/>
          <p:nvPr/>
        </p:nvSpPr>
        <p:spPr>
          <a:xfrm>
            <a:off x="2195736" y="2097797"/>
            <a:ext cx="6480720" cy="338554"/>
          </a:xfrm>
          <a:prstGeom prst="rect">
            <a:avLst/>
          </a:prstGeom>
          <a:noFill/>
        </p:spPr>
        <p:txBody>
          <a:bodyPr wrap="square">
            <a:spAutoFit/>
          </a:bodyPr>
          <a:lstStyle/>
          <a:p>
            <a:r>
              <a:rPr lang="en-US" altLang="zh-CN" sz="1600" dirty="0">
                <a:latin typeface="Times New Roman" panose="02020603050405020304" pitchFamily="18" charset="0"/>
                <a:ea typeface="微软雅黑" panose="020B0503020204020204" pitchFamily="34" charset="-122"/>
              </a:rPr>
              <a:t>0          1       2        3                 i                           n-1     n      n+1               m</a:t>
            </a:r>
            <a:endParaRPr lang="zh-CN" altLang="en-US" sz="1600" dirty="0"/>
          </a:p>
        </p:txBody>
      </p:sp>
      <p:sp>
        <p:nvSpPr>
          <p:cNvPr id="3" name="箭头: 下 2">
            <a:extLst>
              <a:ext uri="{FF2B5EF4-FFF2-40B4-BE49-F238E27FC236}">
                <a16:creationId xmlns:a16="http://schemas.microsoft.com/office/drawing/2014/main" id="{54E17909-8F68-4B9E-B982-49EB9AD6EBCE}"/>
              </a:ext>
            </a:extLst>
          </p:cNvPr>
          <p:cNvSpPr/>
          <p:nvPr/>
        </p:nvSpPr>
        <p:spPr>
          <a:xfrm flipV="1">
            <a:off x="2843808" y="2412819"/>
            <a:ext cx="144016" cy="338554"/>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6" name="Group 2">
            <a:extLst>
              <a:ext uri="{FF2B5EF4-FFF2-40B4-BE49-F238E27FC236}">
                <a16:creationId xmlns:a16="http://schemas.microsoft.com/office/drawing/2014/main" id="{70D0B499-895F-47C0-8C69-6F4252558855}"/>
              </a:ext>
            </a:extLst>
          </p:cNvPr>
          <p:cNvGraphicFramePr>
            <a:graphicFrameLocks noGrp="1"/>
          </p:cNvGraphicFramePr>
          <p:nvPr>
            <p:extLst>
              <p:ext uri="{D42A27DB-BD31-4B8C-83A1-F6EECF244321}">
                <p14:modId xmlns:p14="http://schemas.microsoft.com/office/powerpoint/2010/main" val="2136405170"/>
              </p:ext>
            </p:extLst>
          </p:nvPr>
        </p:nvGraphicFramePr>
        <p:xfrm>
          <a:off x="2195736" y="2501144"/>
          <a:ext cx="6361565" cy="412012"/>
        </p:xfrm>
        <a:graphic>
          <a:graphicData uri="http://schemas.openxmlformats.org/drawingml/2006/table">
            <a:tbl>
              <a:tblPr/>
              <a:tblGrid>
                <a:gridCol w="489351">
                  <a:extLst>
                    <a:ext uri="{9D8B030D-6E8A-4147-A177-3AD203B41FA5}">
                      <a16:colId xmlns:a16="http://schemas.microsoft.com/office/drawing/2014/main" val="1320698927"/>
                    </a:ext>
                  </a:extLst>
                </a:gridCol>
                <a:gridCol w="489351">
                  <a:extLst>
                    <a:ext uri="{9D8B030D-6E8A-4147-A177-3AD203B41FA5}">
                      <a16:colId xmlns:a16="http://schemas.microsoft.com/office/drawing/2014/main" val="122809414"/>
                    </a:ext>
                  </a:extLst>
                </a:gridCol>
                <a:gridCol w="489351">
                  <a:extLst>
                    <a:ext uri="{9D8B030D-6E8A-4147-A177-3AD203B41FA5}">
                      <a16:colId xmlns:a16="http://schemas.microsoft.com/office/drawing/2014/main" val="20001"/>
                    </a:ext>
                  </a:extLst>
                </a:gridCol>
                <a:gridCol w="489351">
                  <a:extLst>
                    <a:ext uri="{9D8B030D-6E8A-4147-A177-3AD203B41FA5}">
                      <a16:colId xmlns:a16="http://schemas.microsoft.com/office/drawing/2014/main" val="20002"/>
                    </a:ext>
                  </a:extLst>
                </a:gridCol>
                <a:gridCol w="489351">
                  <a:extLst>
                    <a:ext uri="{9D8B030D-6E8A-4147-A177-3AD203B41FA5}">
                      <a16:colId xmlns:a16="http://schemas.microsoft.com/office/drawing/2014/main" val="20003"/>
                    </a:ext>
                  </a:extLst>
                </a:gridCol>
                <a:gridCol w="489351">
                  <a:extLst>
                    <a:ext uri="{9D8B030D-6E8A-4147-A177-3AD203B41FA5}">
                      <a16:colId xmlns:a16="http://schemas.microsoft.com/office/drawing/2014/main" val="20004"/>
                    </a:ext>
                  </a:extLst>
                </a:gridCol>
                <a:gridCol w="978704">
                  <a:extLst>
                    <a:ext uri="{9D8B030D-6E8A-4147-A177-3AD203B41FA5}">
                      <a16:colId xmlns:a16="http://schemas.microsoft.com/office/drawing/2014/main" val="20007"/>
                    </a:ext>
                  </a:extLst>
                </a:gridCol>
                <a:gridCol w="489351">
                  <a:extLst>
                    <a:ext uri="{9D8B030D-6E8A-4147-A177-3AD203B41FA5}">
                      <a16:colId xmlns:a16="http://schemas.microsoft.com/office/drawing/2014/main" val="3482673450"/>
                    </a:ext>
                  </a:extLst>
                </a:gridCol>
                <a:gridCol w="489351">
                  <a:extLst>
                    <a:ext uri="{9D8B030D-6E8A-4147-A177-3AD203B41FA5}">
                      <a16:colId xmlns:a16="http://schemas.microsoft.com/office/drawing/2014/main" val="3996005107"/>
                    </a:ext>
                  </a:extLst>
                </a:gridCol>
                <a:gridCol w="489351">
                  <a:extLst>
                    <a:ext uri="{9D8B030D-6E8A-4147-A177-3AD203B41FA5}">
                      <a16:colId xmlns:a16="http://schemas.microsoft.com/office/drawing/2014/main" val="3255779724"/>
                    </a:ext>
                  </a:extLst>
                </a:gridCol>
                <a:gridCol w="489351">
                  <a:extLst>
                    <a:ext uri="{9D8B030D-6E8A-4147-A177-3AD203B41FA5}">
                      <a16:colId xmlns:a16="http://schemas.microsoft.com/office/drawing/2014/main" val="1775663874"/>
                    </a:ext>
                  </a:extLst>
                </a:gridCol>
                <a:gridCol w="489351">
                  <a:extLst>
                    <a:ext uri="{9D8B030D-6E8A-4147-A177-3AD203B41FA5}">
                      <a16:colId xmlns:a16="http://schemas.microsoft.com/office/drawing/2014/main" val="2771839367"/>
                    </a:ext>
                  </a:extLst>
                </a:gridCol>
              </a:tblGrid>
              <a:tr h="365125">
                <a:tc>
                  <a:txBody>
                    <a:bodyPr/>
                    <a:lstStyle/>
                    <a:p>
                      <a:pPr marL="0" marR="0" lvl="0" indent="0" algn="ctr" defTabSz="914400" rtl="0" eaLnBrk="1" fontAlgn="base" latinLnBrk="0" hangingPunct="1">
                        <a:lnSpc>
                          <a:spcPct val="130000"/>
                        </a:lnSpc>
                        <a:spcBef>
                          <a:spcPct val="0"/>
                        </a:spcBef>
                        <a:spcAft>
                          <a:spcPct val="0"/>
                        </a:spcAft>
                        <a:buClrTx/>
                        <a:buSzTx/>
                        <a:buFontTx/>
                        <a:buNone/>
                      </a:pPr>
                      <a:endParaRPr kumimoji="1" lang="en-US" altLang="zh-CN" sz="1800" b="0" i="0" u="none" strike="noStrike" cap="none" normalizeH="0" baseline="0" noProof="1">
                        <a:ln>
                          <a:noFill/>
                        </a:ln>
                        <a:solidFill>
                          <a:srgbClr val="000000"/>
                        </a:solidFill>
                        <a:effectLst/>
                        <a:latin typeface="+mn-lt"/>
                        <a:ea typeface="+mn-ea"/>
                        <a:cs typeface="+mn-ea"/>
                        <a:sym typeface="+mn-lt"/>
                      </a:endParaRPr>
                    </a:p>
                  </a:txBody>
                  <a:tcPr marT="45478" marB="4547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a</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1</a:t>
                      </a:r>
                      <a:endParaRPr kumimoji="1" lang="en-US" altLang="zh-CN" sz="1800" b="0" i="0" u="none" strike="noStrike" cap="none" normalizeH="0" baseline="0" noProof="1">
                        <a:ln>
                          <a:noFill/>
                        </a:ln>
                        <a:solidFill>
                          <a:srgbClr val="000000"/>
                        </a:solidFill>
                        <a:effectLst/>
                        <a:latin typeface="+mn-lt"/>
                        <a:ea typeface="+mn-ea"/>
                        <a:cs typeface="+mn-ea"/>
                        <a:sym typeface="+mn-lt"/>
                      </a:endParaRPr>
                    </a:p>
                  </a:txBody>
                  <a:tcPr marT="45478" marB="4547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a</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2</a:t>
                      </a:r>
                      <a:endParaRPr kumimoji="1" lang="en-US" altLang="zh-CN" sz="1800" b="0" i="0" u="none" strike="noStrike" cap="none" normalizeH="0" baseline="0" noProof="1">
                        <a:ln>
                          <a:noFill/>
                        </a:ln>
                        <a:solidFill>
                          <a:srgbClr val="000000"/>
                        </a:solidFill>
                        <a:effectLst/>
                        <a:latin typeface="+mn-lt"/>
                        <a:ea typeface="+mn-ea"/>
                        <a:cs typeface="+mn-ea"/>
                        <a:sym typeface="+mn-lt"/>
                      </a:endParaRPr>
                    </a:p>
                  </a:txBody>
                  <a:tcPr marT="45478" marB="4547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pPr>
                      <a:r>
                        <a:rPr lang="en-US" altLang="zh-CN" sz="1800" b="0" dirty="0">
                          <a:latin typeface="Times New Roman" panose="02020603050405020304" pitchFamily="18" charset="0"/>
                          <a:ea typeface="微软雅黑" panose="020B0503020204020204" pitchFamily="34" charset="-122"/>
                        </a:rPr>
                        <a:t>a</a:t>
                      </a:r>
                      <a:r>
                        <a:rPr lang="en-US" altLang="zh-CN" sz="1800" b="0" baseline="-25000" dirty="0">
                          <a:latin typeface="Times New Roman" panose="02020603050405020304" pitchFamily="18" charset="0"/>
                          <a:ea typeface="微软雅黑" panose="020B0503020204020204" pitchFamily="34" charset="-122"/>
                        </a:rPr>
                        <a:t>3</a:t>
                      </a:r>
                      <a:endParaRPr kumimoji="1" lang="en-US" altLang="zh-CN" sz="1800" b="0" i="0" u="none" strike="noStrike" cap="none" normalizeH="0" baseline="0" noProof="1">
                        <a:ln>
                          <a:noFill/>
                        </a:ln>
                        <a:solidFill>
                          <a:srgbClr val="000000"/>
                        </a:solidFill>
                        <a:effectLst/>
                        <a:latin typeface="+mn-lt"/>
                        <a:ea typeface="+mn-ea"/>
                        <a:cs typeface="+mn-ea"/>
                        <a:sym typeface="+mn-lt"/>
                      </a:endParaRPr>
                    </a:p>
                  </a:txBody>
                  <a:tcPr marT="45478" marB="4547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pPr>
                      <a:r>
                        <a:rPr kumimoji="1" lang="en-US" altLang="zh-CN" sz="1800" b="0" i="0" u="none" strike="noStrike" cap="none" normalizeH="0" baseline="0" dirty="0">
                          <a:ln>
                            <a:noFill/>
                          </a:ln>
                          <a:solidFill>
                            <a:srgbClr val="000000"/>
                          </a:solidFill>
                          <a:effectLst/>
                          <a:latin typeface="+mn-lt"/>
                          <a:ea typeface="+mn-ea"/>
                          <a:cs typeface="+mn-ea"/>
                          <a:sym typeface="+mn-lt"/>
                        </a:rPr>
                        <a:t>…</a:t>
                      </a:r>
                      <a:endParaRPr kumimoji="1" lang="en-US" altLang="zh-CN" sz="1800" b="0" i="0" u="none" strike="noStrike" cap="none" normalizeH="0" baseline="0" noProof="1">
                        <a:ln>
                          <a:noFill/>
                        </a:ln>
                        <a:solidFill>
                          <a:srgbClr val="000000"/>
                        </a:solidFill>
                        <a:effectLst/>
                        <a:latin typeface="+mn-lt"/>
                        <a:ea typeface="+mn-ea"/>
                        <a:cs typeface="+mn-ea"/>
                        <a:sym typeface="+mn-lt"/>
                      </a:endParaRPr>
                    </a:p>
                  </a:txBody>
                  <a:tcPr marT="45478" marB="4547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pPr>
                      <a:r>
                        <a:rPr lang="en-US" altLang="zh-CN" sz="1800" b="0" dirty="0">
                          <a:latin typeface="Times New Roman" panose="02020603050405020304" pitchFamily="18" charset="0"/>
                          <a:ea typeface="微软雅黑" panose="020B0503020204020204" pitchFamily="34" charset="-122"/>
                        </a:rPr>
                        <a:t>a</a:t>
                      </a:r>
                      <a:r>
                        <a:rPr lang="en-US" altLang="zh-CN" sz="1800" b="0" baseline="-25000" dirty="0">
                          <a:latin typeface="Times New Roman" panose="02020603050405020304" pitchFamily="18" charset="0"/>
                          <a:ea typeface="微软雅黑" panose="020B0503020204020204" pitchFamily="34" charset="-122"/>
                        </a:rPr>
                        <a:t>i</a:t>
                      </a:r>
                      <a:endParaRPr kumimoji="1" lang="en-US" altLang="zh-CN" sz="1800" b="0" i="0" u="none" strike="noStrike" cap="none" normalizeH="0" baseline="0" noProof="1">
                        <a:ln>
                          <a:noFill/>
                        </a:ln>
                        <a:solidFill>
                          <a:srgbClr val="000000"/>
                        </a:solidFill>
                        <a:effectLst/>
                        <a:latin typeface="+mn-lt"/>
                        <a:ea typeface="+mn-ea"/>
                        <a:cs typeface="+mn-ea"/>
                        <a:sym typeface="+mn-lt"/>
                      </a:endParaRPr>
                    </a:p>
                  </a:txBody>
                  <a:tcPr marT="45478" marB="4547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pPr>
                      <a:r>
                        <a:rPr kumimoji="1" lang="en-GB" altLang="zh-CN" sz="1800" b="0" i="0" u="none" strike="noStrike" cap="none" normalizeH="0" baseline="0" dirty="0">
                          <a:ln>
                            <a:noFill/>
                          </a:ln>
                          <a:solidFill>
                            <a:srgbClr val="000000"/>
                          </a:solidFill>
                          <a:effectLst/>
                          <a:latin typeface="+mn-lt"/>
                          <a:ea typeface="+mn-ea"/>
                          <a:cs typeface="+mn-ea"/>
                          <a:sym typeface="+mn-lt"/>
                        </a:rPr>
                        <a:t>…</a:t>
                      </a:r>
                      <a:endParaRPr kumimoji="1" lang="en-GB" altLang="zh-CN" sz="1800" b="0" i="0" u="none" strike="noStrike" cap="none" normalizeH="0" baseline="0" noProof="1">
                        <a:ln>
                          <a:noFill/>
                        </a:ln>
                        <a:solidFill>
                          <a:srgbClr val="000000"/>
                        </a:solidFill>
                        <a:effectLst/>
                        <a:latin typeface="+mn-lt"/>
                        <a:ea typeface="+mn-ea"/>
                        <a:cs typeface="+mn-ea"/>
                        <a:sym typeface="+mn-lt"/>
                      </a:endParaRPr>
                    </a:p>
                  </a:txBody>
                  <a:tcPr marT="45478" marB="4547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defRPr/>
                      </a:pPr>
                      <a:r>
                        <a:rPr lang="en-US" altLang="zh-CN" sz="1800" b="0" dirty="0">
                          <a:latin typeface="Times New Roman" panose="02020603050405020304" pitchFamily="18" charset="0"/>
                          <a:ea typeface="微软雅黑" panose="020B0503020204020204" pitchFamily="34" charset="-122"/>
                        </a:rPr>
                        <a:t>a</a:t>
                      </a:r>
                      <a:r>
                        <a:rPr lang="en-US" altLang="zh-CN" sz="1800" b="0" baseline="-25000" dirty="0">
                          <a:latin typeface="Times New Roman" panose="02020603050405020304" pitchFamily="18" charset="0"/>
                          <a:ea typeface="微软雅黑" panose="020B0503020204020204" pitchFamily="34" charset="-122"/>
                        </a:rPr>
                        <a:t>n-1</a:t>
                      </a:r>
                      <a:endParaRPr kumimoji="1" lang="en-US" altLang="zh-CN" sz="1800" b="0" i="0" u="none" strike="noStrike" cap="none" normalizeH="0" baseline="0" noProof="1">
                        <a:ln>
                          <a:noFill/>
                        </a:ln>
                        <a:solidFill>
                          <a:srgbClr val="000000"/>
                        </a:solidFill>
                        <a:effectLst/>
                        <a:latin typeface="+mn-lt"/>
                        <a:ea typeface="+mn-ea"/>
                        <a:cs typeface="+mn-ea"/>
                        <a:sym typeface="+mn-lt"/>
                      </a:endParaRPr>
                    </a:p>
                  </a:txBody>
                  <a:tcPr marT="45478" marB="4547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defRPr/>
                      </a:pPr>
                      <a:r>
                        <a:rPr lang="en-US" altLang="zh-CN" sz="1800" b="0" dirty="0">
                          <a:latin typeface="Times New Roman" panose="02020603050405020304" pitchFamily="18" charset="0"/>
                          <a:ea typeface="微软雅黑" panose="020B0503020204020204" pitchFamily="34" charset="-122"/>
                        </a:rPr>
                        <a:t>a</a:t>
                      </a:r>
                      <a:r>
                        <a:rPr lang="en-US" altLang="zh-CN" sz="1800" b="0" baseline="-25000" dirty="0">
                          <a:latin typeface="Times New Roman" panose="02020603050405020304" pitchFamily="18" charset="0"/>
                          <a:ea typeface="微软雅黑" panose="020B0503020204020204" pitchFamily="34" charset="-122"/>
                        </a:rPr>
                        <a:t>n</a:t>
                      </a:r>
                      <a:endParaRPr kumimoji="1" lang="en-US" altLang="zh-CN" sz="1800" b="0" i="0" u="none" strike="noStrike" cap="none" normalizeH="0" baseline="0" noProof="1">
                        <a:ln>
                          <a:noFill/>
                        </a:ln>
                        <a:solidFill>
                          <a:srgbClr val="000000"/>
                        </a:solidFill>
                        <a:effectLst/>
                        <a:latin typeface="+mn-lt"/>
                        <a:ea typeface="+mn-ea"/>
                        <a:cs typeface="+mn-ea"/>
                        <a:sym typeface="+mn-lt"/>
                      </a:endParaRPr>
                    </a:p>
                  </a:txBody>
                  <a:tcPr marT="45478" marB="4547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pPr>
                      <a:endParaRPr kumimoji="1" lang="en-GB" altLang="zh-CN" sz="1800" b="0" i="0" u="none" strike="noStrike" cap="none" normalizeH="0" baseline="0" noProof="1">
                        <a:ln>
                          <a:noFill/>
                        </a:ln>
                        <a:solidFill>
                          <a:srgbClr val="000000"/>
                        </a:solidFill>
                        <a:effectLst/>
                        <a:latin typeface="+mn-lt"/>
                        <a:ea typeface="+mn-ea"/>
                        <a:cs typeface="+mn-ea"/>
                        <a:sym typeface="+mn-lt"/>
                      </a:endParaRPr>
                    </a:p>
                  </a:txBody>
                  <a:tcPr marT="45478" marB="4547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pPr>
                      <a:r>
                        <a:rPr kumimoji="1" lang="en-GB" altLang="zh-CN" sz="1800" b="0" i="0" u="none" strike="noStrike" cap="none" normalizeH="0" baseline="0" noProof="1">
                          <a:ln>
                            <a:noFill/>
                          </a:ln>
                          <a:solidFill>
                            <a:srgbClr val="000000"/>
                          </a:solidFill>
                          <a:effectLst/>
                          <a:latin typeface="+mn-lt"/>
                          <a:ea typeface="+mn-ea"/>
                          <a:cs typeface="+mn-ea"/>
                          <a:sym typeface="+mn-lt"/>
                        </a:rPr>
                        <a:t>…</a:t>
                      </a:r>
                    </a:p>
                  </a:txBody>
                  <a:tcPr marT="45478" marB="4547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pPr>
                      <a:endParaRPr kumimoji="1" lang="en-GB" altLang="zh-CN" sz="1800" b="0" i="0" u="none" strike="noStrike" cap="none" normalizeH="0" baseline="0" noProof="1">
                        <a:ln>
                          <a:noFill/>
                        </a:ln>
                        <a:solidFill>
                          <a:srgbClr val="000000"/>
                        </a:solidFill>
                        <a:effectLst/>
                        <a:latin typeface="+mn-lt"/>
                        <a:ea typeface="+mn-ea"/>
                        <a:cs typeface="+mn-ea"/>
                        <a:sym typeface="+mn-lt"/>
                      </a:endParaRPr>
                    </a:p>
                  </a:txBody>
                  <a:tcPr marT="45478" marB="4547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0"/>
                  </a:ext>
                </a:extLst>
              </a:tr>
            </a:tbl>
          </a:graphicData>
        </a:graphic>
      </p:graphicFrame>
      <p:sp>
        <p:nvSpPr>
          <p:cNvPr id="57" name="文本框 56">
            <a:extLst>
              <a:ext uri="{FF2B5EF4-FFF2-40B4-BE49-F238E27FC236}">
                <a16:creationId xmlns:a16="http://schemas.microsoft.com/office/drawing/2014/main" id="{D09E2104-7BDB-40BF-A2ED-BE406E19DE41}"/>
              </a:ext>
            </a:extLst>
          </p:cNvPr>
          <p:cNvSpPr txBox="1"/>
          <p:nvPr/>
        </p:nvSpPr>
        <p:spPr>
          <a:xfrm>
            <a:off x="2195736" y="2979984"/>
            <a:ext cx="6480720" cy="338554"/>
          </a:xfrm>
          <a:prstGeom prst="rect">
            <a:avLst/>
          </a:prstGeom>
          <a:noFill/>
        </p:spPr>
        <p:txBody>
          <a:bodyPr wrap="square">
            <a:spAutoFit/>
          </a:bodyPr>
          <a:lstStyle/>
          <a:p>
            <a:r>
              <a:rPr lang="en-US" altLang="zh-CN" sz="1600" dirty="0">
                <a:latin typeface="Times New Roman" panose="02020603050405020304" pitchFamily="18" charset="0"/>
                <a:ea typeface="微软雅黑" panose="020B0503020204020204" pitchFamily="34" charset="-122"/>
              </a:rPr>
              <a:t>0          1       2        3                 i                           n-1     n      n+1               m</a:t>
            </a:r>
            <a:endParaRPr lang="zh-CN" altLang="en-US" sz="1600" dirty="0"/>
          </a:p>
        </p:txBody>
      </p:sp>
      <p:sp>
        <p:nvSpPr>
          <p:cNvPr id="4" name="箭头: 下 3">
            <a:extLst>
              <a:ext uri="{FF2B5EF4-FFF2-40B4-BE49-F238E27FC236}">
                <a16:creationId xmlns:a16="http://schemas.microsoft.com/office/drawing/2014/main" id="{BF4B11C6-6C2C-43FC-B800-E89ABB1B065E}"/>
              </a:ext>
            </a:extLst>
          </p:cNvPr>
          <p:cNvSpPr/>
          <p:nvPr/>
        </p:nvSpPr>
        <p:spPr>
          <a:xfrm>
            <a:off x="2843808" y="3267735"/>
            <a:ext cx="144016" cy="216457"/>
          </a:xfrm>
          <a:prstGeom prst="downArrow">
            <a:avLst/>
          </a:prstGeom>
          <a:solidFill>
            <a:srgbClr val="B7DEE8"/>
          </a:solidFill>
          <a:ln>
            <a:solidFill>
              <a:srgbClr val="B7DE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箭头: 右 5">
            <a:extLst>
              <a:ext uri="{FF2B5EF4-FFF2-40B4-BE49-F238E27FC236}">
                <a16:creationId xmlns:a16="http://schemas.microsoft.com/office/drawing/2014/main" id="{1EDEF1F2-F08F-40B1-B0A4-1002F14CC826}"/>
              </a:ext>
            </a:extLst>
          </p:cNvPr>
          <p:cNvSpPr/>
          <p:nvPr/>
        </p:nvSpPr>
        <p:spPr>
          <a:xfrm>
            <a:off x="2995714" y="3407408"/>
            <a:ext cx="3744416" cy="72008"/>
          </a:xfrm>
          <a:prstGeom prst="rightArrow">
            <a:avLst/>
          </a:prstGeom>
          <a:solidFill>
            <a:srgbClr val="B7DEE8"/>
          </a:solidFill>
          <a:ln>
            <a:solidFill>
              <a:srgbClr val="B7DE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箭头: 下 60">
            <a:extLst>
              <a:ext uri="{FF2B5EF4-FFF2-40B4-BE49-F238E27FC236}">
                <a16:creationId xmlns:a16="http://schemas.microsoft.com/office/drawing/2014/main" id="{7AE0F252-3590-48F5-93A7-A9B0BA8B75F7}"/>
              </a:ext>
            </a:extLst>
          </p:cNvPr>
          <p:cNvSpPr/>
          <p:nvPr/>
        </p:nvSpPr>
        <p:spPr>
          <a:xfrm rot="10800000">
            <a:off x="6740130" y="3272348"/>
            <a:ext cx="144017" cy="216456"/>
          </a:xfrm>
          <a:prstGeom prst="downArrow">
            <a:avLst/>
          </a:prstGeom>
          <a:solidFill>
            <a:srgbClr val="B7DEE8"/>
          </a:solidFill>
          <a:ln>
            <a:solidFill>
              <a:srgbClr val="B7DE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63" name="Group 2">
            <a:extLst>
              <a:ext uri="{FF2B5EF4-FFF2-40B4-BE49-F238E27FC236}">
                <a16:creationId xmlns:a16="http://schemas.microsoft.com/office/drawing/2014/main" id="{3BE70E90-0CE3-4A94-B14C-03B2750F14C3}"/>
              </a:ext>
            </a:extLst>
          </p:cNvPr>
          <p:cNvGraphicFramePr>
            <a:graphicFrameLocks noGrp="1"/>
          </p:cNvGraphicFramePr>
          <p:nvPr>
            <p:extLst>
              <p:ext uri="{D42A27DB-BD31-4B8C-83A1-F6EECF244321}">
                <p14:modId xmlns:p14="http://schemas.microsoft.com/office/powerpoint/2010/main" val="1162351343"/>
              </p:ext>
            </p:extLst>
          </p:nvPr>
        </p:nvGraphicFramePr>
        <p:xfrm>
          <a:off x="2177256" y="3684921"/>
          <a:ext cx="6361565" cy="412012"/>
        </p:xfrm>
        <a:graphic>
          <a:graphicData uri="http://schemas.openxmlformats.org/drawingml/2006/table">
            <a:tbl>
              <a:tblPr/>
              <a:tblGrid>
                <a:gridCol w="489351">
                  <a:extLst>
                    <a:ext uri="{9D8B030D-6E8A-4147-A177-3AD203B41FA5}">
                      <a16:colId xmlns:a16="http://schemas.microsoft.com/office/drawing/2014/main" val="1320698927"/>
                    </a:ext>
                  </a:extLst>
                </a:gridCol>
                <a:gridCol w="489351">
                  <a:extLst>
                    <a:ext uri="{9D8B030D-6E8A-4147-A177-3AD203B41FA5}">
                      <a16:colId xmlns:a16="http://schemas.microsoft.com/office/drawing/2014/main" val="122809414"/>
                    </a:ext>
                  </a:extLst>
                </a:gridCol>
                <a:gridCol w="489351">
                  <a:extLst>
                    <a:ext uri="{9D8B030D-6E8A-4147-A177-3AD203B41FA5}">
                      <a16:colId xmlns:a16="http://schemas.microsoft.com/office/drawing/2014/main" val="20001"/>
                    </a:ext>
                  </a:extLst>
                </a:gridCol>
                <a:gridCol w="489351">
                  <a:extLst>
                    <a:ext uri="{9D8B030D-6E8A-4147-A177-3AD203B41FA5}">
                      <a16:colId xmlns:a16="http://schemas.microsoft.com/office/drawing/2014/main" val="20002"/>
                    </a:ext>
                  </a:extLst>
                </a:gridCol>
                <a:gridCol w="489351">
                  <a:extLst>
                    <a:ext uri="{9D8B030D-6E8A-4147-A177-3AD203B41FA5}">
                      <a16:colId xmlns:a16="http://schemas.microsoft.com/office/drawing/2014/main" val="20003"/>
                    </a:ext>
                  </a:extLst>
                </a:gridCol>
                <a:gridCol w="489351">
                  <a:extLst>
                    <a:ext uri="{9D8B030D-6E8A-4147-A177-3AD203B41FA5}">
                      <a16:colId xmlns:a16="http://schemas.microsoft.com/office/drawing/2014/main" val="20004"/>
                    </a:ext>
                  </a:extLst>
                </a:gridCol>
                <a:gridCol w="978704">
                  <a:extLst>
                    <a:ext uri="{9D8B030D-6E8A-4147-A177-3AD203B41FA5}">
                      <a16:colId xmlns:a16="http://schemas.microsoft.com/office/drawing/2014/main" val="20007"/>
                    </a:ext>
                  </a:extLst>
                </a:gridCol>
                <a:gridCol w="489351">
                  <a:extLst>
                    <a:ext uri="{9D8B030D-6E8A-4147-A177-3AD203B41FA5}">
                      <a16:colId xmlns:a16="http://schemas.microsoft.com/office/drawing/2014/main" val="3482673450"/>
                    </a:ext>
                  </a:extLst>
                </a:gridCol>
                <a:gridCol w="489351">
                  <a:extLst>
                    <a:ext uri="{9D8B030D-6E8A-4147-A177-3AD203B41FA5}">
                      <a16:colId xmlns:a16="http://schemas.microsoft.com/office/drawing/2014/main" val="3996005107"/>
                    </a:ext>
                  </a:extLst>
                </a:gridCol>
                <a:gridCol w="489351">
                  <a:extLst>
                    <a:ext uri="{9D8B030D-6E8A-4147-A177-3AD203B41FA5}">
                      <a16:colId xmlns:a16="http://schemas.microsoft.com/office/drawing/2014/main" val="3255779724"/>
                    </a:ext>
                  </a:extLst>
                </a:gridCol>
                <a:gridCol w="489351">
                  <a:extLst>
                    <a:ext uri="{9D8B030D-6E8A-4147-A177-3AD203B41FA5}">
                      <a16:colId xmlns:a16="http://schemas.microsoft.com/office/drawing/2014/main" val="1775663874"/>
                    </a:ext>
                  </a:extLst>
                </a:gridCol>
                <a:gridCol w="489351">
                  <a:extLst>
                    <a:ext uri="{9D8B030D-6E8A-4147-A177-3AD203B41FA5}">
                      <a16:colId xmlns:a16="http://schemas.microsoft.com/office/drawing/2014/main" val="2771839367"/>
                    </a:ext>
                  </a:extLst>
                </a:gridCol>
              </a:tblGrid>
              <a:tr h="365125">
                <a:tc>
                  <a:txBody>
                    <a:bodyPr/>
                    <a:lstStyle/>
                    <a:p>
                      <a:pPr marL="0" marR="0" lvl="0" indent="0" algn="ctr" defTabSz="914400" rtl="0" eaLnBrk="1" fontAlgn="base" latinLnBrk="0" hangingPunct="1">
                        <a:lnSpc>
                          <a:spcPct val="130000"/>
                        </a:lnSpc>
                        <a:spcBef>
                          <a:spcPct val="0"/>
                        </a:spcBef>
                        <a:spcAft>
                          <a:spcPct val="0"/>
                        </a:spcAft>
                        <a:buClrTx/>
                        <a:buSzTx/>
                        <a:buFontTx/>
                        <a:buNone/>
                      </a:pPr>
                      <a:endParaRPr kumimoji="1" lang="en-US" altLang="zh-CN" sz="1800" b="0" i="0" u="none" strike="noStrike" cap="none" normalizeH="0" baseline="0" noProof="1">
                        <a:ln>
                          <a:noFill/>
                        </a:ln>
                        <a:solidFill>
                          <a:srgbClr val="000000"/>
                        </a:solidFill>
                        <a:effectLst/>
                        <a:latin typeface="+mn-lt"/>
                        <a:ea typeface="+mn-ea"/>
                        <a:cs typeface="+mn-ea"/>
                        <a:sym typeface="+mn-lt"/>
                      </a:endParaRPr>
                    </a:p>
                  </a:txBody>
                  <a:tcPr marT="45478" marB="4547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a</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1</a:t>
                      </a:r>
                      <a:endParaRPr kumimoji="1" lang="en-US" altLang="zh-CN" sz="1800" b="0" i="0" u="none" strike="noStrike" cap="none" normalizeH="0" baseline="0" noProof="1">
                        <a:ln>
                          <a:noFill/>
                        </a:ln>
                        <a:solidFill>
                          <a:srgbClr val="000000"/>
                        </a:solidFill>
                        <a:effectLst/>
                        <a:latin typeface="+mn-lt"/>
                        <a:ea typeface="+mn-ea"/>
                        <a:cs typeface="+mn-ea"/>
                        <a:sym typeface="+mn-lt"/>
                      </a:endParaRPr>
                    </a:p>
                  </a:txBody>
                  <a:tcPr marT="45478" marB="4547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a</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2</a:t>
                      </a:r>
                      <a:endParaRPr kumimoji="1" lang="en-US" altLang="zh-CN" sz="1800" b="0" i="0" u="none" strike="noStrike" cap="none" normalizeH="0" baseline="0" noProof="1">
                        <a:ln>
                          <a:noFill/>
                        </a:ln>
                        <a:solidFill>
                          <a:srgbClr val="000000"/>
                        </a:solidFill>
                        <a:effectLst/>
                        <a:latin typeface="+mn-lt"/>
                        <a:ea typeface="+mn-ea"/>
                        <a:cs typeface="+mn-ea"/>
                        <a:sym typeface="+mn-lt"/>
                      </a:endParaRPr>
                    </a:p>
                  </a:txBody>
                  <a:tcPr marT="45478" marB="4547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pPr>
                      <a:r>
                        <a:rPr lang="en-US" altLang="zh-CN" sz="1800" b="0" dirty="0">
                          <a:latin typeface="Times New Roman" panose="02020603050405020304" pitchFamily="18" charset="0"/>
                          <a:ea typeface="微软雅黑" panose="020B0503020204020204" pitchFamily="34" charset="-122"/>
                        </a:rPr>
                        <a:t>a</a:t>
                      </a:r>
                      <a:r>
                        <a:rPr lang="en-US" altLang="zh-CN" sz="1800" b="0" baseline="-25000" dirty="0">
                          <a:latin typeface="Times New Roman" panose="02020603050405020304" pitchFamily="18" charset="0"/>
                          <a:ea typeface="微软雅黑" panose="020B0503020204020204" pitchFamily="34" charset="-122"/>
                        </a:rPr>
                        <a:t>3</a:t>
                      </a:r>
                      <a:endParaRPr kumimoji="1" lang="en-US" altLang="zh-CN" sz="1800" b="0" i="0" u="none" strike="noStrike" cap="none" normalizeH="0" baseline="0" noProof="1">
                        <a:ln>
                          <a:noFill/>
                        </a:ln>
                        <a:solidFill>
                          <a:srgbClr val="000000"/>
                        </a:solidFill>
                        <a:effectLst/>
                        <a:latin typeface="+mn-lt"/>
                        <a:ea typeface="+mn-ea"/>
                        <a:cs typeface="+mn-ea"/>
                        <a:sym typeface="+mn-lt"/>
                      </a:endParaRPr>
                    </a:p>
                  </a:txBody>
                  <a:tcPr marT="45478" marB="4547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pPr>
                      <a:r>
                        <a:rPr kumimoji="1" lang="en-US" altLang="zh-CN" sz="1800" b="0" i="0" u="none" strike="noStrike" cap="none" normalizeH="0" baseline="0" dirty="0">
                          <a:ln>
                            <a:noFill/>
                          </a:ln>
                          <a:solidFill>
                            <a:srgbClr val="000000"/>
                          </a:solidFill>
                          <a:effectLst/>
                          <a:latin typeface="+mn-lt"/>
                          <a:ea typeface="+mn-ea"/>
                          <a:cs typeface="+mn-ea"/>
                          <a:sym typeface="+mn-lt"/>
                        </a:rPr>
                        <a:t>…</a:t>
                      </a:r>
                      <a:endParaRPr kumimoji="1" lang="en-US" altLang="zh-CN" sz="1800" b="0" i="0" u="none" strike="noStrike" cap="none" normalizeH="0" baseline="0" noProof="1">
                        <a:ln>
                          <a:noFill/>
                        </a:ln>
                        <a:solidFill>
                          <a:srgbClr val="000000"/>
                        </a:solidFill>
                        <a:effectLst/>
                        <a:latin typeface="+mn-lt"/>
                        <a:ea typeface="+mn-ea"/>
                        <a:cs typeface="+mn-ea"/>
                        <a:sym typeface="+mn-lt"/>
                      </a:endParaRPr>
                    </a:p>
                  </a:txBody>
                  <a:tcPr marT="45478" marB="4547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pPr>
                      <a:r>
                        <a:rPr lang="en-US" altLang="zh-CN" sz="1800" b="0" dirty="0">
                          <a:latin typeface="Times New Roman" panose="02020603050405020304" pitchFamily="18" charset="0"/>
                          <a:ea typeface="微软雅黑" panose="020B0503020204020204" pitchFamily="34" charset="-122"/>
                        </a:rPr>
                        <a:t>a</a:t>
                      </a:r>
                      <a:r>
                        <a:rPr lang="en-US" altLang="zh-CN" sz="1800" b="0" baseline="-25000" dirty="0">
                          <a:latin typeface="Times New Roman" panose="02020603050405020304" pitchFamily="18" charset="0"/>
                          <a:ea typeface="微软雅黑" panose="020B0503020204020204" pitchFamily="34" charset="-122"/>
                        </a:rPr>
                        <a:t>i</a:t>
                      </a:r>
                      <a:endParaRPr kumimoji="1" lang="en-US" altLang="zh-CN" sz="1800" b="0" i="0" u="none" strike="noStrike" cap="none" normalizeH="0" baseline="0" noProof="1">
                        <a:ln>
                          <a:noFill/>
                        </a:ln>
                        <a:solidFill>
                          <a:srgbClr val="000000"/>
                        </a:solidFill>
                        <a:effectLst/>
                        <a:latin typeface="+mn-lt"/>
                        <a:ea typeface="+mn-ea"/>
                        <a:cs typeface="+mn-ea"/>
                        <a:sym typeface="+mn-lt"/>
                      </a:endParaRPr>
                    </a:p>
                  </a:txBody>
                  <a:tcPr marT="45478" marB="4547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0" algn="l" defTabSz="685800" rtl="0" eaLnBrk="1" latinLnBrk="0" hangingPunct="1">
                        <a:defRPr sz="1350" kern="1200">
                          <a:solidFill>
                            <a:schemeClr val="tx1"/>
                          </a:solidFill>
                          <a:latin typeface="Tahoma"/>
                          <a:ea typeface="宋体"/>
                        </a:defRPr>
                      </a:lvl1pPr>
                      <a:lvl2pPr marL="342900" algn="l" defTabSz="685800" rtl="0" eaLnBrk="1" latinLnBrk="0" hangingPunct="1">
                        <a:defRPr sz="1350" kern="1200">
                          <a:solidFill>
                            <a:schemeClr val="tx1"/>
                          </a:solidFill>
                          <a:latin typeface="Tahoma"/>
                          <a:ea typeface="宋体"/>
                        </a:defRPr>
                      </a:lvl2pPr>
                      <a:lvl3pPr marL="685800" algn="l" defTabSz="685800" rtl="0" eaLnBrk="1" latinLnBrk="0" hangingPunct="1">
                        <a:defRPr sz="1350" kern="1200">
                          <a:solidFill>
                            <a:schemeClr val="tx1"/>
                          </a:solidFill>
                          <a:latin typeface="Tahoma"/>
                          <a:ea typeface="宋体"/>
                        </a:defRPr>
                      </a:lvl3pPr>
                      <a:lvl4pPr marL="1028700" algn="l" defTabSz="685800" rtl="0" eaLnBrk="1" latinLnBrk="0" hangingPunct="1">
                        <a:defRPr sz="1350" kern="1200">
                          <a:solidFill>
                            <a:schemeClr val="tx1"/>
                          </a:solidFill>
                          <a:latin typeface="Tahoma"/>
                          <a:ea typeface="宋体"/>
                        </a:defRPr>
                      </a:lvl4pPr>
                      <a:lvl5pPr marL="1371600" algn="l" defTabSz="685800" rtl="0" eaLnBrk="1" latinLnBrk="0" hangingPunct="1">
                        <a:defRPr sz="1350" kern="1200">
                          <a:solidFill>
                            <a:schemeClr val="tx1"/>
                          </a:solidFill>
                          <a:latin typeface="Tahoma"/>
                          <a:ea typeface="宋体"/>
                        </a:defRPr>
                      </a:lvl5pPr>
                      <a:lvl6pPr marL="1714500" algn="l" defTabSz="685800" rtl="0" eaLnBrk="1" latinLnBrk="0" hangingPunct="1">
                        <a:defRPr sz="1350" kern="1200">
                          <a:solidFill>
                            <a:schemeClr val="tx1"/>
                          </a:solidFill>
                          <a:latin typeface="Tahoma"/>
                          <a:ea typeface="宋体"/>
                        </a:defRPr>
                      </a:lvl6pPr>
                      <a:lvl7pPr marL="2057400" algn="l" defTabSz="685800" rtl="0" eaLnBrk="1" latinLnBrk="0" hangingPunct="1">
                        <a:defRPr sz="1350" kern="1200">
                          <a:solidFill>
                            <a:schemeClr val="tx1"/>
                          </a:solidFill>
                          <a:latin typeface="Tahoma"/>
                          <a:ea typeface="宋体"/>
                        </a:defRPr>
                      </a:lvl7pPr>
                      <a:lvl8pPr marL="2400300" algn="l" defTabSz="685800" rtl="0" eaLnBrk="1" latinLnBrk="0" hangingPunct="1">
                        <a:defRPr sz="1350" kern="1200">
                          <a:solidFill>
                            <a:schemeClr val="tx1"/>
                          </a:solidFill>
                          <a:latin typeface="Tahoma"/>
                          <a:ea typeface="宋体"/>
                        </a:defRPr>
                      </a:lvl8pPr>
                      <a:lvl9pPr marL="2743200" algn="l" defTabSz="685800" rtl="0" eaLnBrk="1" latinLnBrk="0" hangingPunct="1">
                        <a:defRPr sz="1350" kern="1200">
                          <a:solidFill>
                            <a:schemeClr val="tx1"/>
                          </a:solidFill>
                          <a:latin typeface="Tahoma"/>
                          <a:ea typeface="宋体"/>
                        </a:defRPr>
                      </a:lvl9pPr>
                    </a:lstStyle>
                    <a:p>
                      <a:pPr marL="0" marR="0" lvl="0" indent="0" algn="ctr" defTabSz="914400" rtl="0" eaLnBrk="1" fontAlgn="base" latinLnBrk="0" hangingPunct="1">
                        <a:lnSpc>
                          <a:spcPct val="130000"/>
                        </a:lnSpc>
                        <a:spcBef>
                          <a:spcPct val="0"/>
                        </a:spcBef>
                        <a:spcAft>
                          <a:spcPct val="0"/>
                        </a:spcAft>
                        <a:buClrTx/>
                        <a:buSzTx/>
                        <a:buFontTx/>
                        <a:buNone/>
                      </a:pPr>
                      <a:r>
                        <a:rPr kumimoji="1" lang="en-GB" altLang="zh-CN" sz="1800" b="0" i="0" u="none" strike="noStrike" cap="none" normalizeH="0" baseline="0" dirty="0">
                          <a:ln>
                            <a:noFill/>
                          </a:ln>
                          <a:solidFill>
                            <a:srgbClr val="000000"/>
                          </a:solidFill>
                          <a:effectLst/>
                          <a:latin typeface="+mn-lt"/>
                          <a:ea typeface="+mn-ea"/>
                          <a:cs typeface="+mn-ea"/>
                          <a:sym typeface="+mn-lt"/>
                        </a:rPr>
                        <a:t>…</a:t>
                      </a:r>
                      <a:endParaRPr kumimoji="1" lang="en-GB" altLang="zh-CN" sz="1800" b="0" i="0" u="none" strike="noStrike" cap="none" normalizeH="0" baseline="0" noProof="1">
                        <a:ln>
                          <a:noFill/>
                        </a:ln>
                        <a:solidFill>
                          <a:srgbClr val="000000"/>
                        </a:solidFill>
                        <a:effectLst/>
                        <a:latin typeface="+mn-lt"/>
                        <a:ea typeface="+mn-ea"/>
                        <a:cs typeface="+mn-ea"/>
                        <a:sym typeface="+mn-lt"/>
                      </a:endParaRPr>
                    </a:p>
                  </a:txBody>
                  <a:tcPr marT="45478" marB="4547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defRPr/>
                      </a:pPr>
                      <a:r>
                        <a:rPr lang="en-US" altLang="zh-CN" sz="1800" b="0" dirty="0">
                          <a:latin typeface="Times New Roman" panose="02020603050405020304" pitchFamily="18" charset="0"/>
                          <a:ea typeface="微软雅黑" panose="020B0503020204020204" pitchFamily="34" charset="-122"/>
                        </a:rPr>
                        <a:t>a</a:t>
                      </a:r>
                      <a:r>
                        <a:rPr lang="en-US" altLang="zh-CN" sz="1800" b="0" baseline="-25000" dirty="0">
                          <a:latin typeface="Times New Roman" panose="02020603050405020304" pitchFamily="18" charset="0"/>
                          <a:ea typeface="微软雅黑" panose="020B0503020204020204" pitchFamily="34" charset="-122"/>
                        </a:rPr>
                        <a:t>n-1</a:t>
                      </a:r>
                      <a:endParaRPr kumimoji="1" lang="en-US" altLang="zh-CN" sz="1800" b="0" i="0" u="none" strike="noStrike" cap="none" normalizeH="0" baseline="0" noProof="1">
                        <a:ln>
                          <a:noFill/>
                        </a:ln>
                        <a:solidFill>
                          <a:srgbClr val="000000"/>
                        </a:solidFill>
                        <a:effectLst/>
                        <a:latin typeface="+mn-lt"/>
                        <a:ea typeface="+mn-ea"/>
                        <a:cs typeface="+mn-ea"/>
                        <a:sym typeface="+mn-lt"/>
                      </a:endParaRPr>
                    </a:p>
                  </a:txBody>
                  <a:tcPr marT="45478" marB="4547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defRPr/>
                      </a:pPr>
                      <a:r>
                        <a:rPr lang="en-US" altLang="zh-CN" sz="1800" b="0" dirty="0">
                          <a:latin typeface="Times New Roman" panose="02020603050405020304" pitchFamily="18" charset="0"/>
                          <a:ea typeface="微软雅黑" panose="020B0503020204020204" pitchFamily="34" charset="-122"/>
                        </a:rPr>
                        <a:t>a</a:t>
                      </a:r>
                      <a:r>
                        <a:rPr lang="en-US" altLang="zh-CN" sz="1800" b="0" baseline="-25000" dirty="0">
                          <a:latin typeface="Times New Roman" panose="02020603050405020304" pitchFamily="18" charset="0"/>
                          <a:ea typeface="微软雅黑" panose="020B0503020204020204" pitchFamily="34" charset="-122"/>
                        </a:rPr>
                        <a:t>n</a:t>
                      </a:r>
                      <a:endParaRPr kumimoji="1" lang="en-US" altLang="zh-CN" sz="1800" b="0" i="0" u="none" strike="noStrike" cap="none" normalizeH="0" baseline="0" noProof="1">
                        <a:ln>
                          <a:noFill/>
                        </a:ln>
                        <a:solidFill>
                          <a:srgbClr val="000000"/>
                        </a:solidFill>
                        <a:effectLst/>
                        <a:latin typeface="+mn-lt"/>
                        <a:ea typeface="+mn-ea"/>
                        <a:cs typeface="+mn-ea"/>
                        <a:sym typeface="+mn-lt"/>
                      </a:endParaRPr>
                    </a:p>
                  </a:txBody>
                  <a:tcPr marT="45478" marB="4547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pPr>
                      <a:endParaRPr kumimoji="1" lang="en-GB" altLang="zh-CN" sz="1800" b="0" i="0" u="none" strike="noStrike" cap="none" normalizeH="0" baseline="0" noProof="1">
                        <a:ln>
                          <a:noFill/>
                        </a:ln>
                        <a:solidFill>
                          <a:srgbClr val="000000"/>
                        </a:solidFill>
                        <a:effectLst/>
                        <a:latin typeface="+mn-lt"/>
                        <a:ea typeface="+mn-ea"/>
                        <a:cs typeface="+mn-ea"/>
                        <a:sym typeface="+mn-lt"/>
                      </a:endParaRPr>
                    </a:p>
                  </a:txBody>
                  <a:tcPr marT="45478" marB="4547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pPr>
                      <a:r>
                        <a:rPr kumimoji="1" lang="en-GB" altLang="zh-CN" sz="1800" b="0" i="0" u="none" strike="noStrike" cap="none" normalizeH="0" baseline="0" noProof="1">
                          <a:ln>
                            <a:noFill/>
                          </a:ln>
                          <a:solidFill>
                            <a:srgbClr val="000000"/>
                          </a:solidFill>
                          <a:effectLst/>
                          <a:latin typeface="+mn-lt"/>
                          <a:ea typeface="+mn-ea"/>
                          <a:cs typeface="+mn-ea"/>
                          <a:sym typeface="+mn-lt"/>
                        </a:rPr>
                        <a:t>…</a:t>
                      </a:r>
                    </a:p>
                  </a:txBody>
                  <a:tcPr marT="45478" marB="4547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pPr>
                      <a:endParaRPr kumimoji="1" lang="en-GB" altLang="zh-CN" sz="1800" b="0" i="0" u="none" strike="noStrike" cap="none" normalizeH="0" baseline="0" noProof="1">
                        <a:ln>
                          <a:noFill/>
                        </a:ln>
                        <a:solidFill>
                          <a:srgbClr val="000000"/>
                        </a:solidFill>
                        <a:effectLst/>
                        <a:latin typeface="+mn-lt"/>
                        <a:ea typeface="+mn-ea"/>
                        <a:cs typeface="+mn-ea"/>
                        <a:sym typeface="+mn-lt"/>
                      </a:endParaRPr>
                    </a:p>
                  </a:txBody>
                  <a:tcPr marT="45478" marB="4547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0"/>
                  </a:ext>
                </a:extLst>
              </a:tr>
            </a:tbl>
          </a:graphicData>
        </a:graphic>
      </p:graphicFrame>
      <p:sp>
        <p:nvSpPr>
          <p:cNvPr id="64" name="文本框 63">
            <a:extLst>
              <a:ext uri="{FF2B5EF4-FFF2-40B4-BE49-F238E27FC236}">
                <a16:creationId xmlns:a16="http://schemas.microsoft.com/office/drawing/2014/main" id="{557ED6E0-10CA-4D70-B39F-BBB69BBD8E71}"/>
              </a:ext>
            </a:extLst>
          </p:cNvPr>
          <p:cNvSpPr txBox="1"/>
          <p:nvPr/>
        </p:nvSpPr>
        <p:spPr>
          <a:xfrm>
            <a:off x="2177256" y="4163761"/>
            <a:ext cx="6480720" cy="338554"/>
          </a:xfrm>
          <a:prstGeom prst="rect">
            <a:avLst/>
          </a:prstGeom>
          <a:noFill/>
        </p:spPr>
        <p:txBody>
          <a:bodyPr wrap="square">
            <a:spAutoFit/>
          </a:bodyPr>
          <a:lstStyle/>
          <a:p>
            <a:r>
              <a:rPr lang="en-US" altLang="zh-CN" sz="1600" dirty="0">
                <a:latin typeface="Times New Roman" panose="02020603050405020304" pitchFamily="18" charset="0"/>
                <a:ea typeface="微软雅黑" panose="020B0503020204020204" pitchFamily="34" charset="-122"/>
              </a:rPr>
              <a:t>0          1       2        3                 i                           n-1     n      n+1               m</a:t>
            </a:r>
            <a:endParaRPr lang="zh-CN" altLang="en-US" sz="1600" dirty="0"/>
          </a:p>
        </p:txBody>
      </p:sp>
      <p:sp>
        <p:nvSpPr>
          <p:cNvPr id="65" name="箭头: 下 64">
            <a:extLst>
              <a:ext uri="{FF2B5EF4-FFF2-40B4-BE49-F238E27FC236}">
                <a16:creationId xmlns:a16="http://schemas.microsoft.com/office/drawing/2014/main" id="{4C871AA4-3940-477D-9A48-364EA0886A48}"/>
              </a:ext>
            </a:extLst>
          </p:cNvPr>
          <p:cNvSpPr/>
          <p:nvPr/>
        </p:nvSpPr>
        <p:spPr>
          <a:xfrm rot="10800000">
            <a:off x="2825821" y="4467727"/>
            <a:ext cx="144016" cy="285253"/>
          </a:xfrm>
          <a:prstGeom prst="downArrow">
            <a:avLst/>
          </a:prstGeom>
          <a:solidFill>
            <a:srgbClr val="B7DEE8"/>
          </a:solidFill>
          <a:ln>
            <a:solidFill>
              <a:srgbClr val="B7DE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箭头: 右 65">
            <a:extLst>
              <a:ext uri="{FF2B5EF4-FFF2-40B4-BE49-F238E27FC236}">
                <a16:creationId xmlns:a16="http://schemas.microsoft.com/office/drawing/2014/main" id="{4164A642-92C3-4B3E-B7C0-13B1201BB505}"/>
              </a:ext>
            </a:extLst>
          </p:cNvPr>
          <p:cNvSpPr/>
          <p:nvPr/>
        </p:nvSpPr>
        <p:spPr>
          <a:xfrm rot="10800000">
            <a:off x="2995714" y="4698269"/>
            <a:ext cx="3744416" cy="72008"/>
          </a:xfrm>
          <a:prstGeom prst="rightArrow">
            <a:avLst/>
          </a:prstGeom>
          <a:solidFill>
            <a:srgbClr val="B7DEE8"/>
          </a:solidFill>
          <a:ln>
            <a:solidFill>
              <a:srgbClr val="B7DE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箭头: 下 67">
            <a:extLst>
              <a:ext uri="{FF2B5EF4-FFF2-40B4-BE49-F238E27FC236}">
                <a16:creationId xmlns:a16="http://schemas.microsoft.com/office/drawing/2014/main" id="{FF3D4660-FA29-4501-9DA1-05C55E18A0A2}"/>
              </a:ext>
            </a:extLst>
          </p:cNvPr>
          <p:cNvSpPr/>
          <p:nvPr/>
        </p:nvSpPr>
        <p:spPr>
          <a:xfrm>
            <a:off x="6740130" y="4469730"/>
            <a:ext cx="144016" cy="285253"/>
          </a:xfrm>
          <a:prstGeom prst="downArrow">
            <a:avLst/>
          </a:prstGeom>
          <a:solidFill>
            <a:srgbClr val="B7DEE8"/>
          </a:solidFill>
          <a:ln>
            <a:solidFill>
              <a:srgbClr val="B7DE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a:extLst>
              <a:ext uri="{FF2B5EF4-FFF2-40B4-BE49-F238E27FC236}">
                <a16:creationId xmlns:a16="http://schemas.microsoft.com/office/drawing/2014/main" id="{6E010B99-05A5-4198-95A5-CB69B559D53F}"/>
              </a:ext>
            </a:extLst>
          </p:cNvPr>
          <p:cNvSpPr txBox="1"/>
          <p:nvPr/>
        </p:nvSpPr>
        <p:spPr>
          <a:xfrm>
            <a:off x="201713" y="1420922"/>
            <a:ext cx="1835696" cy="2301656"/>
          </a:xfrm>
          <a:prstGeom prst="rect">
            <a:avLst/>
          </a:prstGeom>
          <a:solidFill>
            <a:schemeClr val="accent1">
              <a:lumMod val="20000"/>
              <a:lumOff val="80000"/>
            </a:schemeClr>
          </a:solidFill>
          <a:ln>
            <a:solidFill>
              <a:schemeClr val="accent1">
                <a:lumMod val="20000"/>
                <a:lumOff val="80000"/>
              </a:schemeClr>
            </a:solidFill>
          </a:ln>
        </p:spPr>
        <p:txBody>
          <a:bodyPr wrap="square">
            <a:spAutoFit/>
          </a:bodyPr>
          <a:lstStyle/>
          <a:p>
            <a:pPr>
              <a:lnSpc>
                <a:spcPct val="130000"/>
              </a:lnSpc>
            </a:pPr>
            <a:r>
              <a:rPr lang="zh-CN" altLang="en-US" sz="1600" dirty="0">
                <a:cs typeface="+mn-ea"/>
                <a:sym typeface="+mn-lt"/>
              </a:rPr>
              <a:t>比较关键字时要</a:t>
            </a:r>
            <a:r>
              <a:rPr lang="zh-CN" altLang="en-US" sz="1600" dirty="0">
                <a:solidFill>
                  <a:srgbClr val="FF0000"/>
                </a:solidFill>
                <a:cs typeface="+mn-ea"/>
                <a:sym typeface="+mn-lt"/>
              </a:rPr>
              <a:t>防止越过顺序表的边界</a:t>
            </a:r>
            <a:r>
              <a:rPr lang="zh-CN" altLang="en-US" sz="1600" dirty="0">
                <a:cs typeface="+mn-ea"/>
                <a:sym typeface="+mn-lt"/>
              </a:rPr>
              <a:t>，即比较当前游标</a:t>
            </a:r>
            <a:r>
              <a:rPr lang="en-US" altLang="zh-CN" sz="1600" dirty="0">
                <a:cs typeface="+mn-ea"/>
                <a:sym typeface="+mn-lt"/>
              </a:rPr>
              <a:t>i</a:t>
            </a:r>
            <a:r>
              <a:rPr lang="zh-CN" altLang="en-US" sz="1600" dirty="0">
                <a:cs typeface="+mn-ea"/>
                <a:sym typeface="+mn-lt"/>
              </a:rPr>
              <a:t>的值是否在顺序表的范围内，这将</a:t>
            </a:r>
            <a:r>
              <a:rPr lang="zh-CN" altLang="en-US" sz="1600" dirty="0">
                <a:solidFill>
                  <a:srgbClr val="FF0000"/>
                </a:solidFill>
                <a:cs typeface="+mn-ea"/>
                <a:sym typeface="+mn-lt"/>
              </a:rPr>
              <a:t>增加算法的执行时间开销</a:t>
            </a:r>
            <a:endParaRPr lang="zh-CN" altLang="en-US" sz="1600" dirty="0">
              <a:solidFill>
                <a:srgbClr val="FF0000"/>
              </a:solidFill>
            </a:endParaRPr>
          </a:p>
        </p:txBody>
      </p:sp>
    </p:spTree>
    <p:custDataLst>
      <p:tags r:id="rId1"/>
    </p:custDataLst>
    <p:extLst>
      <p:ext uri="{BB962C8B-B14F-4D97-AF65-F5344CB8AC3E}">
        <p14:creationId xmlns:p14="http://schemas.microsoft.com/office/powerpoint/2010/main" val="1197156003"/>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99"/>
                                        </p:tgtEl>
                                        <p:attrNameLst>
                                          <p:attrName>style.visibility</p:attrName>
                                        </p:attrNameLst>
                                      </p:cBhvr>
                                      <p:to>
                                        <p:strVal val="visible"/>
                                      </p:to>
                                    </p:set>
                                    <p:animEffect transition="in" filter="wipe(left)">
                                      <p:cBhvr>
                                        <p:cTn id="15" dur="500"/>
                                        <p:tgtEl>
                                          <p:spTgt spid="9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2"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500"/>
                            </p:stCondLst>
                            <p:childTnLst>
                              <p:par>
                                <p:cTn id="22" presetID="63" presetClass="path" presetSubtype="0" accel="50000" decel="50000" fill="hold" grpId="0" nodeType="afterEffect">
                                  <p:stCondLst>
                                    <p:cond delay="0"/>
                                  </p:stCondLst>
                                  <p:childTnLst>
                                    <p:animMotion origin="layout" path="M 0 -1.85185E-6 L 0.05521 -0.00185 " pathEditMode="relative" rAng="0" ptsTypes="AA">
                                      <p:cBhvr>
                                        <p:cTn id="23" dur="2000" fill="hold"/>
                                        <p:tgtEl>
                                          <p:spTgt spid="3"/>
                                        </p:tgtEl>
                                        <p:attrNameLst>
                                          <p:attrName>ppt_x</p:attrName>
                                          <p:attrName>ppt_y</p:attrName>
                                        </p:attrNameLst>
                                      </p:cBhvr>
                                      <p:rCtr x="2760" y="-93"/>
                                    </p:animMotion>
                                  </p:childTnLst>
                                </p:cTn>
                              </p:par>
                            </p:childTnLst>
                          </p:cTn>
                        </p:par>
                      </p:childTnLst>
                    </p:cTn>
                  </p:par>
                  <p:par>
                    <p:cTn id="24" fill="hold">
                      <p:stCondLst>
                        <p:cond delay="indefinite"/>
                      </p:stCondLst>
                      <p:childTnLst>
                        <p:par>
                          <p:cTn id="25" fill="hold">
                            <p:stCondLst>
                              <p:cond delay="0"/>
                            </p:stCondLst>
                            <p:childTnLst>
                              <p:par>
                                <p:cTn id="26" presetID="63" presetClass="path" presetSubtype="0" accel="50000" decel="50000" fill="hold" grpId="1" nodeType="clickEffect">
                                  <p:stCondLst>
                                    <p:cond delay="0"/>
                                  </p:stCondLst>
                                  <p:childTnLst>
                                    <p:animMotion origin="layout" path="M 0.05521 -0.00185 L 0.43316 -0.00185 " pathEditMode="relative" rAng="0" ptsTypes="AA">
                                      <p:cBhvr>
                                        <p:cTn id="27" dur="2000" fill="hold"/>
                                        <p:tgtEl>
                                          <p:spTgt spid="3"/>
                                        </p:tgtEl>
                                        <p:attrNameLst>
                                          <p:attrName>ppt_x</p:attrName>
                                          <p:attrName>ppt_y</p:attrName>
                                        </p:attrNameLst>
                                      </p:cBhvr>
                                      <p:rCtr x="18889" y="0"/>
                                    </p:animMotion>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3" nodeType="clickEffect">
                                  <p:stCondLst>
                                    <p:cond delay="0"/>
                                  </p:stCondLst>
                                  <p:childTnLst>
                                    <p:animEffect transition="out" filter="fade">
                                      <p:cBhvr>
                                        <p:cTn id="31" dur="500"/>
                                        <p:tgtEl>
                                          <p:spTgt spid="3"/>
                                        </p:tgtEl>
                                      </p:cBhvr>
                                    </p:animEffect>
                                    <p:set>
                                      <p:cBhvr>
                                        <p:cTn id="32" dur="1" fill="hold">
                                          <p:stCondLst>
                                            <p:cond delay="499"/>
                                          </p:stCondLst>
                                        </p:cTn>
                                        <p:tgtEl>
                                          <p:spTgt spid="3"/>
                                        </p:tgtEl>
                                        <p:attrNameLst>
                                          <p:attrName>style.visibility</p:attrName>
                                        </p:attrNameLst>
                                      </p:cBhvr>
                                      <p:to>
                                        <p:strVal val="hidden"/>
                                      </p:to>
                                    </p:set>
                                  </p:childTnLst>
                                </p:cTn>
                              </p:par>
                              <p:par>
                                <p:cTn id="33" presetID="22" presetClass="entr" presetSubtype="8" fill="hold" nodeType="with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wipe(left)">
                                      <p:cBhvr>
                                        <p:cTn id="35" dur="500"/>
                                        <p:tgtEl>
                                          <p:spTgt spid="56"/>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57"/>
                                        </p:tgtEl>
                                        <p:attrNameLst>
                                          <p:attrName>style.visibility</p:attrName>
                                        </p:attrNameLst>
                                      </p:cBhvr>
                                      <p:to>
                                        <p:strVal val="visible"/>
                                      </p:to>
                                    </p:set>
                                    <p:animEffect transition="in" filter="wipe(left)">
                                      <p:cBhvr>
                                        <p:cTn id="38" dur="500"/>
                                        <p:tgtEl>
                                          <p:spTgt spid="5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ipe(up)">
                                      <p:cBhvr>
                                        <p:cTn id="43" dur="500"/>
                                        <p:tgtEl>
                                          <p:spTgt spid="4"/>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left)">
                                      <p:cBhvr>
                                        <p:cTn id="47" dur="500"/>
                                        <p:tgtEl>
                                          <p:spTgt spid="6"/>
                                        </p:tgtEl>
                                      </p:cBhvr>
                                    </p:animEffect>
                                  </p:childTnLst>
                                </p:cTn>
                              </p:par>
                            </p:childTnLst>
                          </p:cTn>
                        </p:par>
                        <p:par>
                          <p:cTn id="48" fill="hold">
                            <p:stCondLst>
                              <p:cond delay="1000"/>
                            </p:stCondLst>
                            <p:childTnLst>
                              <p:par>
                                <p:cTn id="49" presetID="22" presetClass="entr" presetSubtype="4" fill="hold" grpId="0" nodeType="after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wipe(down)">
                                      <p:cBhvr>
                                        <p:cTn id="51" dur="500"/>
                                        <p:tgtEl>
                                          <p:spTgt spid="6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wipe(left)">
                                      <p:cBhvr>
                                        <p:cTn id="56" dur="500"/>
                                        <p:tgtEl>
                                          <p:spTgt spid="63"/>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64"/>
                                        </p:tgtEl>
                                        <p:attrNameLst>
                                          <p:attrName>style.visibility</p:attrName>
                                        </p:attrNameLst>
                                      </p:cBhvr>
                                      <p:to>
                                        <p:strVal val="visible"/>
                                      </p:to>
                                    </p:set>
                                    <p:animEffect transition="in" filter="wipe(left)">
                                      <p:cBhvr>
                                        <p:cTn id="59" dur="500"/>
                                        <p:tgtEl>
                                          <p:spTgt spid="6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wipe(up)">
                                      <p:cBhvr>
                                        <p:cTn id="64" dur="500"/>
                                        <p:tgtEl>
                                          <p:spTgt spid="68"/>
                                        </p:tgtEl>
                                      </p:cBhvr>
                                    </p:animEffect>
                                  </p:childTnLst>
                                </p:cTn>
                              </p:par>
                            </p:childTnLst>
                          </p:cTn>
                        </p:par>
                        <p:par>
                          <p:cTn id="65" fill="hold">
                            <p:stCondLst>
                              <p:cond delay="500"/>
                            </p:stCondLst>
                            <p:childTnLst>
                              <p:par>
                                <p:cTn id="66" presetID="22" presetClass="entr" presetSubtype="2" fill="hold" grpId="0" nodeType="after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wipe(right)">
                                      <p:cBhvr>
                                        <p:cTn id="68" dur="500"/>
                                        <p:tgtEl>
                                          <p:spTgt spid="66"/>
                                        </p:tgtEl>
                                      </p:cBhvr>
                                    </p:animEffect>
                                  </p:childTnLst>
                                </p:cTn>
                              </p:par>
                            </p:childTnLst>
                          </p:cTn>
                        </p:par>
                        <p:par>
                          <p:cTn id="69" fill="hold">
                            <p:stCondLst>
                              <p:cond delay="1000"/>
                            </p:stCondLst>
                            <p:childTnLst>
                              <p:par>
                                <p:cTn id="70" presetID="22" presetClass="entr" presetSubtype="4" fill="hold" grpId="0" nodeType="afterEffect">
                                  <p:stCondLst>
                                    <p:cond delay="0"/>
                                  </p:stCondLst>
                                  <p:childTnLst>
                                    <p:set>
                                      <p:cBhvr>
                                        <p:cTn id="71" dur="1" fill="hold">
                                          <p:stCondLst>
                                            <p:cond delay="0"/>
                                          </p:stCondLst>
                                        </p:cTn>
                                        <p:tgtEl>
                                          <p:spTgt spid="65"/>
                                        </p:tgtEl>
                                        <p:attrNameLst>
                                          <p:attrName>style.visibility</p:attrName>
                                        </p:attrNameLst>
                                      </p:cBhvr>
                                      <p:to>
                                        <p:strVal val="visible"/>
                                      </p:to>
                                    </p:set>
                                    <p:animEffect transition="in" filter="wipe(down)">
                                      <p:cBhvr>
                                        <p:cTn id="72" dur="500"/>
                                        <p:tgtEl>
                                          <p:spTgt spid="65"/>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77"/>
                                        </p:tgtEl>
                                        <p:attrNameLst>
                                          <p:attrName>style.visibility</p:attrName>
                                        </p:attrNameLst>
                                      </p:cBhvr>
                                      <p:to>
                                        <p:strVal val="visible"/>
                                      </p:to>
                                    </p:set>
                                    <p:animEffect transition="in" filter="fade">
                                      <p:cBhvr>
                                        <p:cTn id="7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99" grpId="0"/>
      <p:bldP spid="3" grpId="0" animBg="1"/>
      <p:bldP spid="3" grpId="1" animBg="1"/>
      <p:bldP spid="3" grpId="2" animBg="1"/>
      <p:bldP spid="3" grpId="3" animBg="1"/>
      <p:bldP spid="57" grpId="0"/>
      <p:bldP spid="4" grpId="0" animBg="1"/>
      <p:bldP spid="6" grpId="0" animBg="1"/>
      <p:bldP spid="61" grpId="0" animBg="1"/>
      <p:bldP spid="64" grpId="0"/>
      <p:bldP spid="65" grpId="0" animBg="1"/>
      <p:bldP spid="66" grpId="0" animBg="1"/>
      <p:bldP spid="68" grpId="0" animBg="1"/>
      <p:bldP spid="7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diagram"/>
  <p:tag name="KSO_WM_TEMPLATE_INDEX" val="2019442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diagram"/>
  <p:tag name="KSO_WM_TEMPLATE_INDEX" val="2019442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4421"/>
  <p:tag name="KSO_WM_SLIDE_ID" val="diagram20194421_4"/>
  <p:tag name="KSO_WM_SLIDE_TYPE" val="text"/>
  <p:tag name="KSO_WM_SLIDE_SUBTYPE" val="diag"/>
  <p:tag name="KSO_WM_SLIDE_ITEM_CNT" val="8"/>
  <p:tag name="KSO_WM_SLIDE_INDEX" val="4"/>
  <p:tag name="KSO_WM_SLIDE_SIZE" val="827.65*441.2"/>
  <p:tag name="KSO_WM_SLIDE_POSITION" val="49*50.8"/>
  <p:tag name="KSO_WM_DIAGRAM_GROUP_CODE" val="ε1-1"/>
  <p:tag name="KSO_WM_SLIDE_DIAGTYPE" val="ε"/>
  <p:tag name="KSO_WM_TAG_VERSION" val="1.0"/>
  <p:tag name="KSO_WM_SLIDE_LAYOUT" val="ε"/>
  <p:tag name="KSO_WM_SLIDE_LAYOUT_CNT" val="1"/>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4421"/>
  <p:tag name="KSO_WM_SLIDE_ID" val="diagram20194421_4"/>
  <p:tag name="KSO_WM_SLIDE_TYPE" val="text"/>
  <p:tag name="KSO_WM_SLIDE_SUBTYPE" val="diag"/>
  <p:tag name="KSO_WM_SLIDE_ITEM_CNT" val="8"/>
  <p:tag name="KSO_WM_SLIDE_INDEX" val="4"/>
  <p:tag name="KSO_WM_SLIDE_SIZE" val="827.65*441.2"/>
  <p:tag name="KSO_WM_SLIDE_POSITION" val="49*50.8"/>
  <p:tag name="KSO_WM_DIAGRAM_GROUP_CODE" val="ε1-1"/>
  <p:tag name="KSO_WM_SLIDE_DIAGTYPE" val="ε"/>
  <p:tag name="KSO_WM_TAG_VERSION" val="1.0"/>
  <p:tag name="KSO_WM_SLIDE_LAYOUT" val="ε"/>
  <p:tag name="KSO_WM_SLIDE_LAYOUT_CNT" val="1"/>
</p:tagLst>
</file>

<file path=ppt/tags/tag6.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TEMPLATE_THUMBS_INDEX" val="1、6、10、14、20、26、27、28、29、31"/>
  <p:tag name="KSO_WM_TAG_VERSION" val="1.0"/>
  <p:tag name="KSO_WM_BEAUTIFY_FLAG" val="#wm#"/>
  <p:tag name="KSO_WM_TEMPLATE_CATEGORY" val="diagram"/>
  <p:tag name="KSO_WM_TEMPLATE_INDEX" val="20194421"/>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4421"/>
  <p:tag name="KSO_WM_SLIDE_ID" val="diagram20194421_4"/>
  <p:tag name="KSO_WM_SLIDE_TYPE" val="text"/>
  <p:tag name="KSO_WM_SLIDE_SUBTYPE" val="diag"/>
  <p:tag name="KSO_WM_SLIDE_ITEM_CNT" val="8"/>
  <p:tag name="KSO_WM_SLIDE_INDEX" val="4"/>
  <p:tag name="KSO_WM_SLIDE_SIZE" val="827.65*441.2"/>
  <p:tag name="KSO_WM_SLIDE_POSITION" val="49*50.8"/>
  <p:tag name="KSO_WM_DIAGRAM_GROUP_CODE" val="ε1-1"/>
  <p:tag name="KSO_WM_SLIDE_DIAGTYPE" val="ε"/>
  <p:tag name="KSO_WM_TAG_VERSION" val="1.0"/>
  <p:tag name="KSO_WM_SLIDE_LAYOUT" val="ε"/>
  <p:tag name="KSO_WM_SLIDE_LAYOUT_CNT" val="1"/>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4421"/>
  <p:tag name="KSO_WM_SLIDE_ID" val="diagram20194421_4"/>
  <p:tag name="KSO_WM_SLIDE_TYPE" val="text"/>
  <p:tag name="KSO_WM_SLIDE_SUBTYPE" val="diag"/>
  <p:tag name="KSO_WM_SLIDE_ITEM_CNT" val="8"/>
  <p:tag name="KSO_WM_SLIDE_INDEX" val="4"/>
  <p:tag name="KSO_WM_SLIDE_SIZE" val="827.65*441.2"/>
  <p:tag name="KSO_WM_SLIDE_POSITION" val="49*50.8"/>
  <p:tag name="KSO_WM_DIAGRAM_GROUP_CODE" val="ε1-1"/>
  <p:tag name="KSO_WM_SLIDE_DIAGTYPE" val="ε"/>
  <p:tag name="KSO_WM_TAG_VERSION" val="1.0"/>
  <p:tag name="KSO_WM_SLIDE_LAYOUT" val="ε"/>
  <p:tag name="KSO_WM_SLIDE_LAYOUT_CNT" val="1"/>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4421"/>
  <p:tag name="KSO_WM_SLIDE_ID" val="diagram20194421_4"/>
  <p:tag name="KSO_WM_SLIDE_TYPE" val="text"/>
  <p:tag name="KSO_WM_SLIDE_SUBTYPE" val="diag"/>
  <p:tag name="KSO_WM_SLIDE_ITEM_CNT" val="8"/>
  <p:tag name="KSO_WM_SLIDE_INDEX" val="4"/>
  <p:tag name="KSO_WM_SLIDE_SIZE" val="827.65*441.2"/>
  <p:tag name="KSO_WM_SLIDE_POSITION" val="49*50.8"/>
  <p:tag name="KSO_WM_DIAGRAM_GROUP_CODE" val="ε1-1"/>
  <p:tag name="KSO_WM_SLIDE_DIAGTYPE" val="ε"/>
  <p:tag name="KSO_WM_TAG_VERSION" val="1.0"/>
  <p:tag name="KSO_WM_SLIDE_LAYOUT" val="ε"/>
  <p:tag name="KSO_WM_SLIDE_LAYOUT_CNT" val="1"/>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4421"/>
  <p:tag name="KSO_WM_SLIDE_ID" val="diagram20194421_4"/>
  <p:tag name="KSO_WM_SLIDE_TYPE" val="text"/>
  <p:tag name="KSO_WM_SLIDE_SUBTYPE" val="diag"/>
  <p:tag name="KSO_WM_SLIDE_ITEM_CNT" val="8"/>
  <p:tag name="KSO_WM_SLIDE_INDEX" val="4"/>
  <p:tag name="KSO_WM_SLIDE_SIZE" val="827.65*441.2"/>
  <p:tag name="KSO_WM_SLIDE_POSITION" val="49*50.8"/>
  <p:tag name="KSO_WM_DIAGRAM_GROUP_CODE" val="ε1-1"/>
  <p:tag name="KSO_WM_SLIDE_DIAGTYPE" val="ε"/>
  <p:tag name="KSO_WM_TAG_VERSION" val="1.0"/>
  <p:tag name="KSO_WM_SLIDE_LAYOUT" val="ε"/>
  <p:tag name="KSO_WM_SLIDE_LAYOUT_CNT" val="1"/>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4421"/>
  <p:tag name="KSO_WM_SLIDE_ID" val="diagram20194421_4"/>
  <p:tag name="KSO_WM_SLIDE_TYPE" val="text"/>
  <p:tag name="KSO_WM_SLIDE_SUBTYPE" val="diag"/>
  <p:tag name="KSO_WM_SLIDE_ITEM_CNT" val="8"/>
  <p:tag name="KSO_WM_SLIDE_INDEX" val="4"/>
  <p:tag name="KSO_WM_SLIDE_SIZE" val="827.65*441.2"/>
  <p:tag name="KSO_WM_SLIDE_POSITION" val="49*50.8"/>
  <p:tag name="KSO_WM_DIAGRAM_GROUP_CODE" val="ε1-1"/>
  <p:tag name="KSO_WM_SLIDE_DIAGTYPE" val="ε"/>
  <p:tag name="KSO_WM_TAG_VERSION" val="1.0"/>
  <p:tag name="KSO_WM_SLIDE_LAYOUT" val="ε"/>
  <p:tag name="KSO_WM_SLIDE_LAYOUT_CNT" val="1"/>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4421"/>
  <p:tag name="KSO_WM_SLIDE_ID" val="diagram20194421_4"/>
  <p:tag name="KSO_WM_SLIDE_TYPE" val="text"/>
  <p:tag name="KSO_WM_SLIDE_SUBTYPE" val="diag"/>
  <p:tag name="KSO_WM_SLIDE_ITEM_CNT" val="8"/>
  <p:tag name="KSO_WM_SLIDE_INDEX" val="4"/>
  <p:tag name="KSO_WM_SLIDE_SIZE" val="827.65*441.2"/>
  <p:tag name="KSO_WM_SLIDE_POSITION" val="49*50.8"/>
  <p:tag name="KSO_WM_DIAGRAM_GROUP_CODE" val="ε1-1"/>
  <p:tag name="KSO_WM_SLIDE_DIAGTYPE" val="ε"/>
  <p:tag name="KSO_WM_TAG_VERSION" val="1.0"/>
  <p:tag name="KSO_WM_SLIDE_LAYOUT" val="ε"/>
  <p:tag name="KSO_WM_SLIDE_LAYOUT_CNT" val="1"/>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4421"/>
  <p:tag name="KSO_WM_SLIDE_ID" val="diagram20194421_4"/>
  <p:tag name="KSO_WM_SLIDE_TYPE" val="text"/>
  <p:tag name="KSO_WM_SLIDE_SUBTYPE" val="diag"/>
  <p:tag name="KSO_WM_SLIDE_ITEM_CNT" val="8"/>
  <p:tag name="KSO_WM_SLIDE_INDEX" val="4"/>
  <p:tag name="KSO_WM_SLIDE_SIZE" val="827.65*441.2"/>
  <p:tag name="KSO_WM_SLIDE_POSITION" val="49*50.8"/>
  <p:tag name="KSO_WM_DIAGRAM_GROUP_CODE" val="ε1-1"/>
  <p:tag name="KSO_WM_SLIDE_DIAGTYPE" val="ε"/>
  <p:tag name="KSO_WM_TAG_VERSION" val="1.0"/>
  <p:tag name="KSO_WM_SLIDE_LAYOUT" val="ε"/>
  <p:tag name="KSO_WM_SLIDE_LAYOUT_CNT" val="1"/>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4421"/>
  <p:tag name="KSO_WM_SLIDE_ID" val="diagram20194421_4"/>
  <p:tag name="KSO_WM_SLIDE_TYPE" val="text"/>
  <p:tag name="KSO_WM_SLIDE_SUBTYPE" val="diag"/>
  <p:tag name="KSO_WM_SLIDE_ITEM_CNT" val="8"/>
  <p:tag name="KSO_WM_SLIDE_INDEX" val="4"/>
  <p:tag name="KSO_WM_SLIDE_SIZE" val="827.65*441.2"/>
  <p:tag name="KSO_WM_SLIDE_POSITION" val="49*50.8"/>
  <p:tag name="KSO_WM_DIAGRAM_GROUP_CODE" val="ε1-1"/>
  <p:tag name="KSO_WM_SLIDE_DIAGTYPE" val="ε"/>
  <p:tag name="KSO_WM_TAG_VERSION" val="1.0"/>
  <p:tag name="KSO_WM_SLIDE_LAYOUT" val="ε"/>
  <p:tag name="KSO_WM_SLIDE_LAYOUT_CNT" val="1"/>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4421"/>
  <p:tag name="KSO_WM_SLIDE_ID" val="diagram20194421_4"/>
  <p:tag name="KSO_WM_SLIDE_TYPE" val="text"/>
  <p:tag name="KSO_WM_SLIDE_SUBTYPE" val="diag"/>
  <p:tag name="KSO_WM_SLIDE_ITEM_CNT" val="8"/>
  <p:tag name="KSO_WM_SLIDE_INDEX" val="4"/>
  <p:tag name="KSO_WM_SLIDE_SIZE" val="827.65*441.2"/>
  <p:tag name="KSO_WM_SLIDE_POSITION" val="49*50.8"/>
  <p:tag name="KSO_WM_DIAGRAM_GROUP_CODE" val="ε1-1"/>
  <p:tag name="KSO_WM_SLIDE_DIAGTYPE" val="ε"/>
  <p:tag name="KSO_WM_TAG_VERSION" val="1.0"/>
  <p:tag name="KSO_WM_SLIDE_LAYOUT" val="ε"/>
  <p:tag name="KSO_WM_SLIDE_LAYOUT_CNT" val="1"/>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4421"/>
  <p:tag name="KSO_WM_SLIDE_ID" val="diagram20194421_4"/>
  <p:tag name="KSO_WM_SLIDE_TYPE" val="text"/>
  <p:tag name="KSO_WM_SLIDE_SUBTYPE" val="diag"/>
  <p:tag name="KSO_WM_SLIDE_ITEM_CNT" val="8"/>
  <p:tag name="KSO_WM_SLIDE_INDEX" val="4"/>
  <p:tag name="KSO_WM_SLIDE_SIZE" val="827.65*441.2"/>
  <p:tag name="KSO_WM_SLIDE_POSITION" val="49*50.8"/>
  <p:tag name="KSO_WM_DIAGRAM_GROUP_CODE" val="ε1-1"/>
  <p:tag name="KSO_WM_SLIDE_DIAGTYPE" val="ε"/>
  <p:tag name="KSO_WM_TAG_VERSION" val="1.0"/>
  <p:tag name="KSO_WM_SLIDE_LAYOUT" val="ε"/>
  <p:tag name="KSO_WM_SLIDE_LAYOUT_CNT" val="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4421"/>
  <p:tag name="KSO_WM_SLIDE_ID" val="diagram20194421_4"/>
  <p:tag name="KSO_WM_SLIDE_TYPE" val="text"/>
  <p:tag name="KSO_WM_SLIDE_SUBTYPE" val="diag"/>
  <p:tag name="KSO_WM_SLIDE_ITEM_CNT" val="8"/>
  <p:tag name="KSO_WM_SLIDE_INDEX" val="4"/>
  <p:tag name="KSO_WM_SLIDE_SIZE" val="827.65*441.2"/>
  <p:tag name="KSO_WM_SLIDE_POSITION" val="49*50.8"/>
  <p:tag name="KSO_WM_DIAGRAM_GROUP_CODE" val="ε1-1"/>
  <p:tag name="KSO_WM_SLIDE_DIAGTYPE" val="ε"/>
  <p:tag name="KSO_WM_TAG_VERSION" val="1.0"/>
  <p:tag name="KSO_WM_SLIDE_LAYOUT" val="ε"/>
  <p:tag name="KSO_WM_SLIDE_LAYOUT_CNT" val="1"/>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4421"/>
  <p:tag name="KSO_WM_SLIDE_ID" val="diagram20194421_4"/>
  <p:tag name="KSO_WM_SLIDE_TYPE" val="text"/>
  <p:tag name="KSO_WM_SLIDE_SUBTYPE" val="diag"/>
  <p:tag name="KSO_WM_SLIDE_ITEM_CNT" val="8"/>
  <p:tag name="KSO_WM_SLIDE_INDEX" val="4"/>
  <p:tag name="KSO_WM_SLIDE_SIZE" val="827.65*441.2"/>
  <p:tag name="KSO_WM_SLIDE_POSITION" val="49*50.8"/>
  <p:tag name="KSO_WM_DIAGRAM_GROUP_CODE" val="ε1-1"/>
  <p:tag name="KSO_WM_SLIDE_DIAGTYPE" val="ε"/>
  <p:tag name="KSO_WM_TAG_VERSION" val="1.0"/>
  <p:tag name="KSO_WM_SLIDE_LAYOUT" val="ε"/>
  <p:tag name="KSO_WM_SLIDE_LAYOUT_CNT" val="1"/>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4421"/>
  <p:tag name="KSO_WM_SLIDE_ID" val="diagram20194421_4"/>
  <p:tag name="KSO_WM_SLIDE_TYPE" val="text"/>
  <p:tag name="KSO_WM_SLIDE_SUBTYPE" val="diag"/>
  <p:tag name="KSO_WM_SLIDE_ITEM_CNT" val="8"/>
  <p:tag name="KSO_WM_SLIDE_INDEX" val="4"/>
  <p:tag name="KSO_WM_SLIDE_SIZE" val="827.65*441.2"/>
  <p:tag name="KSO_WM_SLIDE_POSITION" val="49*50.8"/>
  <p:tag name="KSO_WM_DIAGRAM_GROUP_CODE" val="ε1-1"/>
  <p:tag name="KSO_WM_SLIDE_DIAGTYPE" val="ε"/>
  <p:tag name="KSO_WM_TAG_VERSION" val="1.0"/>
  <p:tag name="KSO_WM_SLIDE_LAYOUT" val="ε"/>
  <p:tag name="KSO_WM_SLIDE_LAYOUT_CNT" val="1"/>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4421"/>
  <p:tag name="KSO_WM_SLIDE_ID" val="diagram20194421_4"/>
  <p:tag name="KSO_WM_SLIDE_TYPE" val="text"/>
  <p:tag name="KSO_WM_SLIDE_SUBTYPE" val="diag"/>
  <p:tag name="KSO_WM_SLIDE_ITEM_CNT" val="8"/>
  <p:tag name="KSO_WM_SLIDE_INDEX" val="4"/>
  <p:tag name="KSO_WM_SLIDE_SIZE" val="827.65*441.2"/>
  <p:tag name="KSO_WM_SLIDE_POSITION" val="49*50.8"/>
  <p:tag name="KSO_WM_DIAGRAM_GROUP_CODE" val="ε1-1"/>
  <p:tag name="KSO_WM_SLIDE_DIAGTYPE" val="ε"/>
  <p:tag name="KSO_WM_TAG_VERSION" val="1.0"/>
  <p:tag name="KSO_WM_SLIDE_LAYOUT" val="ε"/>
  <p:tag name="KSO_WM_SLIDE_LAYOUT_CNT" val="1"/>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4421"/>
  <p:tag name="KSO_WM_SLIDE_ID" val="diagram20194421_4"/>
  <p:tag name="KSO_WM_SLIDE_TYPE" val="text"/>
  <p:tag name="KSO_WM_SLIDE_SUBTYPE" val="diag"/>
  <p:tag name="KSO_WM_SLIDE_ITEM_CNT" val="8"/>
  <p:tag name="KSO_WM_SLIDE_INDEX" val="4"/>
  <p:tag name="KSO_WM_SLIDE_SIZE" val="827.65*441.2"/>
  <p:tag name="KSO_WM_SLIDE_POSITION" val="49*50.8"/>
  <p:tag name="KSO_WM_DIAGRAM_GROUP_CODE" val="ε1-1"/>
  <p:tag name="KSO_WM_SLIDE_DIAGTYPE" val="ε"/>
  <p:tag name="KSO_WM_TAG_VERSION" val="1.0"/>
  <p:tag name="KSO_WM_SLIDE_LAYOUT" val="ε"/>
  <p:tag name="KSO_WM_SLIDE_LAYOUT_CNT" val="1"/>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4421"/>
  <p:tag name="KSO_WM_SLIDE_ID" val="diagram20194421_4"/>
  <p:tag name="KSO_WM_SLIDE_TYPE" val="text"/>
  <p:tag name="KSO_WM_SLIDE_SUBTYPE" val="diag"/>
  <p:tag name="KSO_WM_SLIDE_ITEM_CNT" val="8"/>
  <p:tag name="KSO_WM_SLIDE_INDEX" val="4"/>
  <p:tag name="KSO_WM_SLIDE_SIZE" val="827.65*441.2"/>
  <p:tag name="KSO_WM_SLIDE_POSITION" val="49*50.8"/>
  <p:tag name="KSO_WM_DIAGRAM_GROUP_CODE" val="ε1-1"/>
  <p:tag name="KSO_WM_SLIDE_DIAGTYPE" val="ε"/>
  <p:tag name="KSO_WM_TAG_VERSION" val="1.0"/>
  <p:tag name="KSO_WM_SLIDE_LAYOUT" val="ε"/>
  <p:tag name="KSO_WM_SLIDE_LAYOUT_CNT" val="1"/>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4421"/>
  <p:tag name="KSO_WM_SLIDE_ID" val="diagram20194421_4"/>
  <p:tag name="KSO_WM_SLIDE_TYPE" val="text"/>
  <p:tag name="KSO_WM_SLIDE_SUBTYPE" val="diag"/>
  <p:tag name="KSO_WM_SLIDE_ITEM_CNT" val="8"/>
  <p:tag name="KSO_WM_SLIDE_INDEX" val="4"/>
  <p:tag name="KSO_WM_SLIDE_SIZE" val="827.65*441.2"/>
  <p:tag name="KSO_WM_SLIDE_POSITION" val="49*50.8"/>
  <p:tag name="KSO_WM_DIAGRAM_GROUP_CODE" val="ε1-1"/>
  <p:tag name="KSO_WM_SLIDE_DIAGTYPE" val="ε"/>
  <p:tag name="KSO_WM_TAG_VERSION" val="1.0"/>
  <p:tag name="KSO_WM_SLIDE_LAYOUT" val="ε"/>
  <p:tag name="KSO_WM_SLIDE_LAYOUT_CNT" val="1"/>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4421"/>
  <p:tag name="KSO_WM_SLIDE_ID" val="diagram20194421_4"/>
  <p:tag name="KSO_WM_SLIDE_TYPE" val="text"/>
  <p:tag name="KSO_WM_SLIDE_SUBTYPE" val="diag"/>
  <p:tag name="KSO_WM_SLIDE_ITEM_CNT" val="8"/>
  <p:tag name="KSO_WM_SLIDE_INDEX" val="4"/>
  <p:tag name="KSO_WM_SLIDE_SIZE" val="827.65*441.2"/>
  <p:tag name="KSO_WM_SLIDE_POSITION" val="49*50.8"/>
  <p:tag name="KSO_WM_DIAGRAM_GROUP_CODE" val="ε1-1"/>
  <p:tag name="KSO_WM_SLIDE_DIAGTYPE" val="ε"/>
  <p:tag name="KSO_WM_TAG_VERSION" val="1.0"/>
  <p:tag name="KSO_WM_SLIDE_LAYOUT" val="ε"/>
  <p:tag name="KSO_WM_SLIDE_LAYOUT_CNT" val="1"/>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4421"/>
  <p:tag name="KSO_WM_SLIDE_ID" val="diagram20194421_4"/>
  <p:tag name="KSO_WM_SLIDE_TYPE" val="text"/>
  <p:tag name="KSO_WM_SLIDE_SUBTYPE" val="diag"/>
  <p:tag name="KSO_WM_SLIDE_ITEM_CNT" val="8"/>
  <p:tag name="KSO_WM_SLIDE_INDEX" val="4"/>
  <p:tag name="KSO_WM_SLIDE_SIZE" val="827.65*441.2"/>
  <p:tag name="KSO_WM_SLIDE_POSITION" val="49*50.8"/>
  <p:tag name="KSO_WM_DIAGRAM_GROUP_CODE" val="ε1-1"/>
  <p:tag name="KSO_WM_SLIDE_DIAGTYPE" val="ε"/>
  <p:tag name="KSO_WM_TAG_VERSION" val="1.0"/>
  <p:tag name="KSO_WM_SLIDE_LAYOUT" val="ε"/>
  <p:tag name="KSO_WM_SLIDE_LAYOUT_CNT" val="1"/>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4421"/>
  <p:tag name="KSO_WM_SLIDE_ID" val="diagram20194421_4"/>
  <p:tag name="KSO_WM_SLIDE_TYPE" val="text"/>
  <p:tag name="KSO_WM_SLIDE_SUBTYPE" val="diag"/>
  <p:tag name="KSO_WM_SLIDE_ITEM_CNT" val="8"/>
  <p:tag name="KSO_WM_SLIDE_INDEX" val="4"/>
  <p:tag name="KSO_WM_SLIDE_SIZE" val="827.65*441.2"/>
  <p:tag name="KSO_WM_SLIDE_POSITION" val="49*50.8"/>
  <p:tag name="KSO_WM_DIAGRAM_GROUP_CODE" val="ε1-1"/>
  <p:tag name="KSO_WM_SLIDE_DIAGTYPE" val="ε"/>
  <p:tag name="KSO_WM_TAG_VERSION" val="1.0"/>
  <p:tag name="KSO_WM_SLIDE_LAYOUT" val="ε"/>
  <p:tag name="KSO_WM_SLIDE_LAYOUT_CNT" val="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4421"/>
  <p:tag name="KSO_WM_SLIDE_ID" val="diagram20194421_4"/>
  <p:tag name="KSO_WM_SLIDE_TYPE" val="text"/>
  <p:tag name="KSO_WM_SLIDE_SUBTYPE" val="diag"/>
  <p:tag name="KSO_WM_SLIDE_ITEM_CNT" val="8"/>
  <p:tag name="KSO_WM_SLIDE_INDEX" val="4"/>
  <p:tag name="KSO_WM_SLIDE_SIZE" val="827.65*441.2"/>
  <p:tag name="KSO_WM_SLIDE_POSITION" val="49*50.8"/>
  <p:tag name="KSO_WM_DIAGRAM_GROUP_CODE" val="ε1-1"/>
  <p:tag name="KSO_WM_SLIDE_DIAGTYPE" val="ε"/>
  <p:tag name="KSO_WM_TAG_VERSION" val="1.0"/>
  <p:tag name="KSO_WM_SLIDE_LAYOUT" val="ε"/>
  <p:tag name="KSO_WM_SLIDE_LAYOUT_CNT" val="1"/>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4421"/>
  <p:tag name="KSO_WM_SLIDE_ID" val="diagram20194421_4"/>
  <p:tag name="KSO_WM_SLIDE_TYPE" val="text"/>
  <p:tag name="KSO_WM_SLIDE_SUBTYPE" val="diag"/>
  <p:tag name="KSO_WM_SLIDE_ITEM_CNT" val="8"/>
  <p:tag name="KSO_WM_SLIDE_INDEX" val="4"/>
  <p:tag name="KSO_WM_SLIDE_SIZE" val="827.65*441.2"/>
  <p:tag name="KSO_WM_SLIDE_POSITION" val="49*50.8"/>
  <p:tag name="KSO_WM_DIAGRAM_GROUP_CODE" val="ε1-1"/>
  <p:tag name="KSO_WM_SLIDE_DIAGTYPE" val="ε"/>
  <p:tag name="KSO_WM_TAG_VERSION" val="1.0"/>
  <p:tag name="KSO_WM_SLIDE_LAYOUT" val="ε"/>
  <p:tag name="KSO_WM_SLIDE_LAYOUT_CNT" val="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第一PPT，www.1ppt.com">
  <a:themeElements>
    <a:clrScheme name="自定义 237">
      <a:dk1>
        <a:srgbClr val="000000"/>
      </a:dk1>
      <a:lt1>
        <a:srgbClr val="FFFFFF"/>
      </a:lt1>
      <a:dk2>
        <a:srgbClr val="778495"/>
      </a:dk2>
      <a:lt2>
        <a:srgbClr val="F0F0F0"/>
      </a:lt2>
      <a:accent1>
        <a:srgbClr val="B71C2B"/>
      </a:accent1>
      <a:accent2>
        <a:srgbClr val="333333"/>
      </a:accent2>
      <a:accent3>
        <a:srgbClr val="B71C2B"/>
      </a:accent3>
      <a:accent4>
        <a:srgbClr val="333333"/>
      </a:accent4>
      <a:accent5>
        <a:srgbClr val="B71C2B"/>
      </a:accent5>
      <a:accent6>
        <a:srgbClr val="333333"/>
      </a:accent6>
      <a:hlink>
        <a:srgbClr val="586371"/>
      </a:hlink>
      <a:folHlink>
        <a:srgbClr val="3B424B"/>
      </a:folHlink>
    </a:clrScheme>
    <a:fontScheme name="sqxqepzl">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50">
      <a:dk1>
        <a:srgbClr val="000000"/>
      </a:dk1>
      <a:lt1>
        <a:srgbClr val="FFFFFF"/>
      </a:lt1>
      <a:dk2>
        <a:srgbClr val="44546A"/>
      </a:dk2>
      <a:lt2>
        <a:srgbClr val="E7E6E6"/>
      </a:lt2>
      <a:accent1>
        <a:srgbClr val="E34D4D"/>
      </a:accent1>
      <a:accent2>
        <a:srgbClr val="E1448B"/>
      </a:accent2>
      <a:accent3>
        <a:srgbClr val="A94EAF"/>
      </a:accent3>
      <a:accent4>
        <a:srgbClr val="7E4CBF"/>
      </a:accent4>
      <a:accent5>
        <a:srgbClr val="5454D5"/>
      </a:accent5>
      <a:accent6>
        <a:srgbClr val="3268B5"/>
      </a:accent6>
      <a:hlink>
        <a:srgbClr val="3268B5"/>
      </a:hlink>
      <a:folHlink>
        <a:srgbClr val="954F72"/>
      </a:folHlink>
    </a:clrScheme>
    <a:fontScheme name="sqxqepzl">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4859</TotalTime>
  <Words>3193</Words>
  <Application>Microsoft Office PowerPoint</Application>
  <PresentationFormat>全屏显示(16:9)</PresentationFormat>
  <Paragraphs>486</Paragraphs>
  <Slides>27</Slides>
  <Notes>1</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27</vt:i4>
      </vt:variant>
    </vt:vector>
  </HeadingPairs>
  <TitlesOfParts>
    <vt:vector size="38" baseType="lpstr">
      <vt:lpstr>黑体</vt:lpstr>
      <vt:lpstr>宋体</vt:lpstr>
      <vt:lpstr>微软雅黑</vt:lpstr>
      <vt:lpstr>Arial</vt:lpstr>
      <vt:lpstr>Calibri</vt:lpstr>
      <vt:lpstr>Cambria Math</vt:lpstr>
      <vt:lpstr>Tahoma</vt:lpstr>
      <vt:lpstr>Times New Roman</vt:lpstr>
      <vt:lpstr>Wingdings</vt:lpstr>
      <vt:lpstr>第一PPT，www.1ppt.com</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通用</dc:title>
  <dc:creator>第一PPT模板网-WWW.1PPT.COM</dc:creator>
  <cp:keywords>第一PPT模板网-WWW.1PPT.COM</cp:keywords>
  <cp:lastModifiedBy>Administrator</cp:lastModifiedBy>
  <cp:revision>305</cp:revision>
  <dcterms:created xsi:type="dcterms:W3CDTF">2015-12-11T17:46:00Z</dcterms:created>
  <dcterms:modified xsi:type="dcterms:W3CDTF">2022-10-27T01:36:29Z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2052-11.1.0.8236</vt:lpwstr>
  </property>
</Properties>
</file>